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Well</a:t>
            </a:r>
            <a:r>
              <a:rPr lang="fr-CH" dirty="0" smtClean="0"/>
              <a:t>, as </a:t>
            </a:r>
            <a:r>
              <a:rPr lang="fr-CH" dirty="0" err="1" smtClean="0"/>
              <a:t>expected</a:t>
            </a:r>
            <a:r>
              <a:rPr lang="fr-CH" dirty="0" smtClean="0"/>
              <a:t>,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it</a:t>
            </a:r>
            <a:r>
              <a:rPr lang="fr-CH" baseline="0" dirty="0" smtClean="0"/>
              <a:t> shows the compounds </a:t>
            </a:r>
            <a:r>
              <a:rPr lang="fr-CH" baseline="0" dirty="0" err="1" smtClean="0"/>
              <a:t>detected</a:t>
            </a:r>
            <a:r>
              <a:rPr lang="fr-CH" baseline="0" dirty="0" smtClean="0"/>
              <a:t> in the document </a:t>
            </a:r>
            <a:r>
              <a:rPr lang="fr-CH" baseline="0" dirty="0" err="1" smtClean="0"/>
              <a:t>respectîvely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title</a:t>
            </a:r>
            <a:r>
              <a:rPr lang="fr-CH" baseline="0" dirty="0" smtClean="0"/>
              <a:t>, abstract, description and claims of the application.</a:t>
            </a:r>
          </a:p>
          <a:p>
            <a:r>
              <a:rPr lang="fr-CH" baseline="0" dirty="0" smtClean="0"/>
              <a:t>If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click on </a:t>
            </a:r>
            <a:r>
              <a:rPr lang="fr-CH" baseline="0" dirty="0" err="1" smtClean="0"/>
              <a:t>theobromine</a:t>
            </a:r>
            <a:r>
              <a:rPr lang="fr-CH" baseline="0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32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4093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Then</a:t>
            </a:r>
            <a:r>
              <a:rPr lang="fr-CH" dirty="0" smtClean="0"/>
              <a:t> the system opens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corresponding</a:t>
            </a:r>
            <a:r>
              <a:rPr lang="fr-CH" baseline="0" dirty="0" smtClean="0"/>
              <a:t> part of the document </a:t>
            </a:r>
            <a:r>
              <a:rPr lang="fr-CH" baseline="0" dirty="0" err="1" smtClean="0"/>
              <a:t>containing</a:t>
            </a:r>
            <a:r>
              <a:rPr lang="fr-CH" baseline="0" dirty="0" smtClean="0"/>
              <a:t> the compound,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the description.</a:t>
            </a:r>
          </a:p>
          <a:p>
            <a:endParaRPr lang="fr-CH" baseline="0" dirty="0" smtClean="0"/>
          </a:p>
          <a:p>
            <a:r>
              <a:rPr lang="fr-CH" baseline="0" dirty="0" smtClean="0"/>
              <a:t>If </a:t>
            </a:r>
            <a:r>
              <a:rPr lang="fr-CH" baseline="0" dirty="0" err="1" smtClean="0"/>
              <a:t>you</a:t>
            </a:r>
            <a:r>
              <a:rPr lang="fr-CH" baseline="0" dirty="0" smtClean="0"/>
              <a:t> move </a:t>
            </a:r>
            <a:r>
              <a:rPr lang="fr-CH" baseline="0" dirty="0" err="1" smtClean="0"/>
              <a:t>your</a:t>
            </a:r>
            <a:r>
              <a:rPr lang="fr-CH" baseline="0" dirty="0" smtClean="0"/>
              <a:t> mouse over the compound </a:t>
            </a:r>
            <a:r>
              <a:rPr lang="fr-CH" baseline="0" dirty="0" err="1" smtClean="0"/>
              <a:t>representation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text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then</a:t>
            </a:r>
            <a:r>
              <a:rPr lang="fr-CH" baseline="0" dirty="0" smtClean="0"/>
              <a:t> the system displays the </a:t>
            </a:r>
            <a:r>
              <a:rPr lang="fr-CH" baseline="0" dirty="0" err="1" smtClean="0"/>
              <a:t>drawing</a:t>
            </a:r>
            <a:r>
              <a:rPr lang="fr-CH" baseline="0" dirty="0" smtClean="0"/>
              <a:t> of the formula. All </a:t>
            </a:r>
            <a:r>
              <a:rPr lang="fr-CH" baseline="0" dirty="0" err="1" smtClean="0"/>
              <a:t>recognized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formulae</a:t>
            </a:r>
            <a:r>
              <a:rPr lang="fr-CH" baseline="0" dirty="0" smtClean="0"/>
              <a:t> are </a:t>
            </a:r>
            <a:r>
              <a:rPr lang="fr-CH" baseline="0" dirty="0" err="1" smtClean="0"/>
              <a:t>displayed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also</a:t>
            </a:r>
            <a:r>
              <a:rPr lang="fr-CH" baseline="0" dirty="0" smtClean="0"/>
              <a:t> in </a:t>
            </a:r>
            <a:r>
              <a:rPr lang="fr-CH" baseline="0" dirty="0" err="1" smtClean="0"/>
              <a:t>blue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examined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same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way</a:t>
            </a:r>
            <a:r>
              <a:rPr lang="fr-CH" baseline="0" dirty="0" smtClean="0"/>
              <a:t>, for </a:t>
            </a:r>
            <a:r>
              <a:rPr lang="fr-CH" baseline="0" dirty="0" err="1" smtClean="0"/>
              <a:t>example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caffeine</a:t>
            </a:r>
            <a:r>
              <a:rPr lang="fr-CH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33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954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Now</a:t>
            </a:r>
            <a:r>
              <a:rPr lang="fr-CH" dirty="0" smtClean="0"/>
              <a:t> let us imagine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want</a:t>
            </a:r>
            <a:r>
              <a:rPr lang="fr-CH" dirty="0" smtClean="0"/>
              <a:t> to </a:t>
            </a:r>
            <a:r>
              <a:rPr lang="fr-CH" dirty="0" err="1" smtClean="0"/>
              <a:t>restrict</a:t>
            </a:r>
            <a:r>
              <a:rPr lang="fr-CH" dirty="0" smtClean="0"/>
              <a:t> </a:t>
            </a:r>
            <a:r>
              <a:rPr lang="fr-CH" dirty="0" err="1" smtClean="0"/>
              <a:t>our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baseline="0" dirty="0" smtClean="0"/>
              <a:t> to PCT applications </a:t>
            </a:r>
            <a:r>
              <a:rPr lang="fr-CH" baseline="0" dirty="0" err="1" smtClean="0"/>
              <a:t>citing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chocolate</a:t>
            </a:r>
            <a:r>
              <a:rPr lang="fr-CH" baseline="0" dirty="0" smtClean="0"/>
              <a:t> in </a:t>
            </a:r>
            <a:r>
              <a:rPr lang="fr-CH" baseline="0" dirty="0" err="1" smtClean="0"/>
              <a:t>their</a:t>
            </a:r>
            <a:r>
              <a:rPr lang="fr-CH" baseline="0" dirty="0" smtClean="0"/>
              <a:t> abstract.</a:t>
            </a:r>
          </a:p>
          <a:p>
            <a:endParaRPr lang="fr-CH" baseline="0" dirty="0" smtClean="0"/>
          </a:p>
          <a:p>
            <a:r>
              <a:rPr lang="fr-CH" baseline="0" dirty="0" smtClean="0"/>
              <a:t>This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done</a:t>
            </a:r>
            <a:r>
              <a:rPr lang="fr-CH" baseline="0" dirty="0" smtClean="0"/>
              <a:t> by </a:t>
            </a:r>
            <a:r>
              <a:rPr lang="fr-CH" baseline="0" dirty="0" err="1" smtClean="0"/>
              <a:t>combining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chemical</a:t>
            </a:r>
            <a:r>
              <a:rPr lang="fr-CH" baseline="0" dirty="0" smtClean="0"/>
              <a:t> compound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other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criteria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using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boolean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logic</a:t>
            </a:r>
            <a:r>
              <a:rPr lang="fr-CH" baseline="0" dirty="0" smtClean="0"/>
              <a:t> as </a:t>
            </a:r>
            <a:r>
              <a:rPr lang="fr-CH" baseline="0" dirty="0" err="1" smtClean="0"/>
              <a:t>displayed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now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only</a:t>
            </a:r>
            <a:r>
              <a:rPr lang="fr-CH" baseline="0" dirty="0" smtClean="0"/>
              <a:t> have 9 </a:t>
            </a:r>
            <a:r>
              <a:rPr lang="fr-CH" baseline="0" dirty="0" err="1" smtClean="0"/>
              <a:t>results</a:t>
            </a:r>
            <a:r>
              <a:rPr lang="fr-CH" baseline="0" dirty="0" smtClean="0"/>
              <a:t> to look 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34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7745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languages for the detection of chemical compounds in text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Process</a:t>
            </a:r>
            <a:r>
              <a:rPr lang="fr-CH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CH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backfile</a:t>
            </a:r>
            <a:r>
              <a:rPr lang="fr-CH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 index </a:t>
            </a:r>
            <a:r>
              <a:rPr lang="fr-CH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chemical</a:t>
            </a:r>
            <a:r>
              <a:rPr lang="fr-CH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compounds for the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65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63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64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65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9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7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Simple formulae like H2O are not captured to avoid information overload (and they can be searched by keywords).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7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685503" y="4343322"/>
            <a:ext cx="5484676" cy="411271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now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show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how to use the system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theobromine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endParaRPr lang="fr-CH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IUPAC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theobromine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3,7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dimethyl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1H purine 2,6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dione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It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found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dark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chocolate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responsible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it’s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bitter taste.</a:t>
            </a: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CustomShape 2"/>
          <p:cNvSpPr/>
          <p:nvPr/>
        </p:nvSpPr>
        <p:spPr>
          <a:xfrm>
            <a:off x="3881142" y="8686336"/>
            <a:ext cx="2974214" cy="4553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29EBF57D-A1A6-4E2D-9254-AE12E6EA4CA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27</a:t>
            </a:fld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 enter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theobromine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by component </a:t>
            </a:r>
            <a:r>
              <a:rPr lang="fr-CH" baseline="0" dirty="0" err="1" smtClean="0"/>
              <a:t>name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text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field</a:t>
            </a:r>
            <a:r>
              <a:rPr lang="fr-CH" baseline="0" dirty="0" smtClean="0"/>
              <a:t> but </a:t>
            </a:r>
            <a:r>
              <a:rPr lang="fr-CH" baseline="0" dirty="0" err="1" smtClean="0"/>
              <a:t>instead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clicking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button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directly</a:t>
            </a:r>
            <a:r>
              <a:rPr lang="fr-CH" baseline="0" dirty="0" smtClean="0"/>
              <a:t>, I click the «show in editor» </a:t>
            </a:r>
            <a:r>
              <a:rPr lang="fr-CH" baseline="0" dirty="0" err="1" smtClean="0"/>
              <a:t>button</a:t>
            </a:r>
            <a:r>
              <a:rPr lang="fr-CH" baseline="0" dirty="0" smtClean="0"/>
              <a:t> to show </a:t>
            </a:r>
            <a:r>
              <a:rPr lang="fr-CH" baseline="0" dirty="0" err="1" smtClean="0"/>
              <a:t>you</a:t>
            </a:r>
            <a:r>
              <a:rPr lang="fr-CH" baseline="0" dirty="0" smtClean="0"/>
              <a:t> the information the system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find</a:t>
            </a:r>
            <a:r>
              <a:rPr lang="fr-CH" baseline="0" dirty="0" smtClean="0"/>
              <a:t> about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name</a:t>
            </a:r>
            <a:r>
              <a:rPr lang="fr-CH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28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2459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indeed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theobromine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recognized</a:t>
            </a:r>
            <a:r>
              <a:rPr lang="fr-CH" dirty="0" smtClean="0"/>
              <a:t> compound,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have </a:t>
            </a:r>
            <a:r>
              <a:rPr lang="fr-CH" baseline="0" dirty="0" err="1" smtClean="0"/>
              <a:t>even</a:t>
            </a:r>
            <a:r>
              <a:rPr lang="fr-CH" baseline="0" dirty="0" smtClean="0"/>
              <a:t> a </a:t>
            </a:r>
            <a:r>
              <a:rPr lang="fr-CH" baseline="0" dirty="0" err="1" smtClean="0"/>
              <a:t>drawing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its</a:t>
            </a:r>
            <a:r>
              <a:rPr lang="fr-CH" baseline="0" dirty="0" smtClean="0"/>
              <a:t> formula but more </a:t>
            </a:r>
            <a:r>
              <a:rPr lang="fr-CH" baseline="0" dirty="0" err="1" smtClean="0"/>
              <a:t>importantly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have the </a:t>
            </a:r>
            <a:r>
              <a:rPr lang="fr-CH" baseline="0" dirty="0" err="1" smtClean="0"/>
              <a:t>corresponding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Inchi</a:t>
            </a:r>
            <a:r>
              <a:rPr lang="fr-CH" baseline="0" dirty="0" smtClean="0"/>
              <a:t> key </a:t>
            </a:r>
            <a:r>
              <a:rPr lang="fr-CH" baseline="0" dirty="0" err="1" smtClean="0"/>
              <a:t>which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displayed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. </a:t>
            </a:r>
            <a:r>
              <a:rPr lang="fr-CH" baseline="0" dirty="0" err="1" smtClean="0"/>
              <a:t>Now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click on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button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29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38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And the system displays the </a:t>
            </a:r>
            <a:r>
              <a:rPr lang="fr-CH" dirty="0" err="1" smtClean="0"/>
              <a:t>results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list</a:t>
            </a:r>
            <a:r>
              <a:rPr lang="fr-CH" baseline="0" dirty="0" smtClean="0"/>
              <a:t> of the PATENTSCOPE documents </a:t>
            </a:r>
            <a:r>
              <a:rPr lang="fr-CH" baseline="0" dirty="0" err="1" smtClean="0"/>
              <a:t>citing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theobromine</a:t>
            </a:r>
            <a:r>
              <a:rPr lang="fr-CH" baseline="0" dirty="0" smtClean="0"/>
              <a:t> or </a:t>
            </a:r>
            <a:r>
              <a:rPr lang="fr-CH" baseline="0" dirty="0" err="1" smtClean="0"/>
              <a:t>any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its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other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representations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title</a:t>
            </a:r>
            <a:r>
              <a:rPr lang="fr-CH" baseline="0" dirty="0" smtClean="0"/>
              <a:t> or abstract or description or claims.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there</a:t>
            </a:r>
            <a:r>
              <a:rPr lang="fr-CH" baseline="0" dirty="0" smtClean="0"/>
              <a:t> are </a:t>
            </a:r>
            <a:r>
              <a:rPr lang="fr-CH" baseline="0" dirty="0" err="1" smtClean="0"/>
              <a:t>almost</a:t>
            </a:r>
            <a:r>
              <a:rPr lang="fr-CH" baseline="0" dirty="0" smtClean="0"/>
              <a:t> 6000 </a:t>
            </a:r>
            <a:r>
              <a:rPr lang="fr-CH" baseline="0" dirty="0" err="1" smtClean="0"/>
              <a:t>results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the new PATENTSCOPE </a:t>
            </a:r>
            <a:r>
              <a:rPr lang="fr-CH" baseline="0" dirty="0" err="1" smtClean="0"/>
              <a:t>indexed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field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called</a:t>
            </a:r>
            <a:r>
              <a:rPr lang="fr-CH" baseline="0" dirty="0" smtClean="0"/>
              <a:t> CHEM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has been </a:t>
            </a:r>
            <a:r>
              <a:rPr lang="fr-CH" baseline="0" dirty="0" err="1" smtClean="0"/>
              <a:t>used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perform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r>
              <a:rPr lang="fr-CH" baseline="0" dirty="0" smtClean="0"/>
              <a:t>As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most</a:t>
            </a:r>
            <a:r>
              <a:rPr lang="fr-CH" baseline="0" dirty="0" smtClean="0"/>
              <a:t> PATENTSCOPE </a:t>
            </a:r>
            <a:r>
              <a:rPr lang="fr-CH" baseline="0" dirty="0" err="1" smtClean="0"/>
              <a:t>queries</a:t>
            </a:r>
            <a:r>
              <a:rPr lang="fr-CH" baseline="0" dirty="0" smtClean="0"/>
              <a:t>, the </a:t>
            </a:r>
            <a:r>
              <a:rPr lang="fr-CH" baseline="0" dirty="0" err="1" smtClean="0"/>
              <a:t>result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list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sorted</a:t>
            </a:r>
            <a:r>
              <a:rPr lang="fr-CH" baseline="0" dirty="0" smtClean="0"/>
              <a:t> by </a:t>
            </a:r>
            <a:r>
              <a:rPr lang="fr-CH" baseline="0" dirty="0" err="1" smtClean="0"/>
              <a:t>relevancy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which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show first the documents </a:t>
            </a:r>
            <a:r>
              <a:rPr lang="fr-CH" baseline="0" dirty="0" err="1" smtClean="0"/>
              <a:t>citing</a:t>
            </a:r>
            <a:r>
              <a:rPr lang="fr-CH" baseline="0" dirty="0" smtClean="0"/>
              <a:t> the compound the </a:t>
            </a:r>
            <a:r>
              <a:rPr lang="fr-CH" baseline="0" dirty="0" err="1" smtClean="0"/>
              <a:t>most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frequently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r>
              <a:rPr lang="fr-CH" baseline="0" dirty="0" err="1" smtClean="0"/>
              <a:t>Now</a:t>
            </a:r>
            <a:r>
              <a:rPr lang="fr-CH" baseline="0" dirty="0" smtClean="0"/>
              <a:t>, let us click on the first </a:t>
            </a:r>
            <a:r>
              <a:rPr lang="fr-CH" baseline="0" dirty="0" err="1" smtClean="0"/>
              <a:t>result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see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details</a:t>
            </a:r>
            <a:r>
              <a:rPr lang="fr-CH" baseline="0" dirty="0" smtClean="0"/>
              <a:t> of the </a:t>
            </a:r>
            <a:r>
              <a:rPr lang="fr-CH" baseline="0" dirty="0" err="1" smtClean="0"/>
              <a:t>retrieved</a:t>
            </a:r>
            <a:r>
              <a:rPr lang="fr-CH" baseline="0" dirty="0" smtClean="0"/>
              <a:t> patent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30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472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It </a:t>
            </a:r>
            <a:r>
              <a:rPr lang="fr-CH" dirty="0" err="1" smtClean="0"/>
              <a:t>is</a:t>
            </a:r>
            <a:r>
              <a:rPr lang="fr-CH" dirty="0" smtClean="0"/>
              <a:t> a PCT application </a:t>
            </a:r>
            <a:r>
              <a:rPr lang="fr-CH" dirty="0" err="1" smtClean="0"/>
              <a:t>filed</a:t>
            </a:r>
            <a:r>
              <a:rPr lang="fr-CH" dirty="0" smtClean="0"/>
              <a:t> in Canada.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here</a:t>
            </a:r>
            <a:r>
              <a:rPr lang="fr-CH" dirty="0" smtClean="0"/>
              <a:t> a new</a:t>
            </a:r>
            <a:r>
              <a:rPr lang="fr-CH" baseline="0" dirty="0" smtClean="0"/>
              <a:t> tab </a:t>
            </a:r>
            <a:r>
              <a:rPr lang="fr-CH" baseline="0" dirty="0" err="1" smtClean="0"/>
              <a:t>called</a:t>
            </a:r>
            <a:r>
              <a:rPr lang="fr-CH" baseline="0" dirty="0" smtClean="0"/>
              <a:t> compounds.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31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027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6FDB-E9FB-4CF9-BA50-90229D34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8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92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atentscope.wipo.in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pubchem.ncbi.nlm.nih.gov/search/#collection=compounds&amp;query_type=mf&amp;query=C17H19ClF3NO&amp;sort=mw&amp;sort_dir=asc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pubchem.ncbi.nlm.nih.gov/search/#collection=compounds&amp;query_type=mf&amp;query=C22H30N6O4S&amp;sort=mw&amp;sort_dir=asc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upac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6169783443305946625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6996338010951581185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2647760724176844290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3.png"/><Relationship Id="rId4" Type="http://schemas.openxmlformats.org/officeDocument/2006/relationships/oleObject" Target="../embeddings/oleObject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emical Formulas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8" y="0"/>
            <a:ext cx="918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0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How </a:t>
            </a:r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7619"/>
            <a:ext cx="89535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572000" y="2438400"/>
            <a:ext cx="1676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4800" y="3581400"/>
            <a:ext cx="1676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0" y="2392279"/>
            <a:ext cx="838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3 options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981200"/>
            <a:ext cx="8943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28600" y="2438400"/>
            <a:ext cx="3124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28600" y="3962400"/>
            <a:ext cx="1447800" cy="30480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3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Scaffold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skeleton of a molecule to which further groups and moieties are </a:t>
            </a:r>
            <a:r>
              <a:rPr lang="en-US" dirty="0" smtClean="0"/>
              <a:t>attached</a:t>
            </a:r>
          </a:p>
        </p:txBody>
      </p:sp>
    </p:spTree>
    <p:extLst>
      <p:ext uri="{BB962C8B-B14F-4D97-AF65-F5344CB8AC3E}">
        <p14:creationId xmlns:p14="http://schemas.microsoft.com/office/powerpoint/2010/main" val="26497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Upload</a:t>
            </a:r>
            <a:r>
              <a:rPr lang="fr-CH" dirty="0" smtClean="0"/>
              <a:t> a structure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624013"/>
            <a:ext cx="88296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2133600"/>
            <a:ext cx="1066800" cy="3810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33525"/>
            <a:ext cx="88773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4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85738"/>
            <a:ext cx="89630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7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Structure editor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3616"/>
            <a:ext cx="7772400" cy="581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2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319213"/>
            <a:ext cx="64389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4953000" y="18288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824163"/>
            <a:ext cx="13049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1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Convert</a:t>
            </a:r>
            <a:r>
              <a:rPr lang="fr-CH" dirty="0" smtClean="0"/>
              <a:t> a structure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14538"/>
            <a:ext cx="86963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9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Convert</a:t>
            </a:r>
            <a:r>
              <a:rPr lang="fr-CH" dirty="0" smtClean="0"/>
              <a:t> structure: ex.: </a:t>
            </a:r>
            <a:r>
              <a:rPr lang="fr-CH" dirty="0" err="1" smtClean="0"/>
              <a:t>paracetamol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4538"/>
            <a:ext cx="8686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143000" y="2590800"/>
            <a:ext cx="1447800" cy="30480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162800" y="35814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Chemical structure search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Access </a:t>
            </a:r>
          </a:p>
          <a:p>
            <a:pPr eaLnBrk="1" hangingPunct="1"/>
            <a:r>
              <a:rPr lang="fr-CH" dirty="0" smtClean="0"/>
              <a:t>How </a:t>
            </a:r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?</a:t>
            </a:r>
          </a:p>
          <a:p>
            <a:pPr eaLnBrk="1" hangingPunct="1"/>
            <a:r>
              <a:rPr lang="fr-CH" dirty="0" smtClean="0"/>
              <a:t>Future plans</a:t>
            </a:r>
          </a:p>
          <a:p>
            <a:pPr eaLnBrk="1" hangingPunct="1"/>
            <a:r>
              <a:rPr lang="fr-CH" dirty="0" smtClean="0"/>
              <a:t>Q&amp;A 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6142">
            <a:off x="7778252" y="4565286"/>
            <a:ext cx="832332" cy="8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180">
            <a:off x="971679" y="5082073"/>
            <a:ext cx="1101154" cy="88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727">
            <a:off x="3769419" y="330317"/>
            <a:ext cx="1136077" cy="75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828800"/>
            <a:ext cx="2864778" cy="2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70" y="4747987"/>
            <a:ext cx="32289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70" y="386648"/>
            <a:ext cx="1526237" cy="8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3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62"/>
            <a:ext cx="80464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/>
          <p:cNvSpPr/>
          <p:nvPr/>
        </p:nvSpPr>
        <p:spPr bwMode="auto">
          <a:xfrm>
            <a:off x="381000" y="4724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0800000">
            <a:off x="6553200" y="4724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0"/>
            <a:ext cx="86487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6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42900"/>
            <a:ext cx="90297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810000" y="342900"/>
            <a:ext cx="762000" cy="4191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2400" y="639076"/>
            <a:ext cx="2286000" cy="58012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5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028700"/>
            <a:ext cx="89439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3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Analysis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" y="1201754"/>
            <a:ext cx="905827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143000" y="1828800"/>
            <a:ext cx="22098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3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Combine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52663"/>
            <a:ext cx="87249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772400" cy="677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1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6964200" y="5950080"/>
            <a:ext cx="1854720" cy="58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2"/>
          <p:cNvSpPr/>
          <p:nvPr/>
        </p:nvSpPr>
        <p:spPr>
          <a:xfrm>
            <a:off x="755640" y="1917000"/>
            <a:ext cx="8228520" cy="94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Blip>
                <a:blip r:embed="rId3"/>
              </a:buBlip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Its chemical formula is C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7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8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and IUPAC name: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3,7-dimethyl-1</a:t>
            </a:r>
            <a:r>
              <a:rPr lang="en-US" sz="2400" b="0" i="1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</a:t>
            </a:r>
            <a:r>
              <a:rPr lang="en-US" sz="2400" b="0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-purine-2,6-dione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Blip>
                <a:blip r:embed="rId3"/>
              </a:buBlip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Theobromine is found in the seeds of the plant </a:t>
            </a: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Theobroma Cacao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which is the well-known source of chocolate and cocoa. It has a bitter flavor, which gives dark chocolate its typical bitter taste.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467640" y="47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 dirty="0" smtClean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Search example: </a:t>
            </a:r>
            <a:r>
              <a:rPr lang="en-US" sz="3600" b="0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Theobromine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6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3"/>
          <p:cNvPicPr/>
          <p:nvPr/>
        </p:nvPicPr>
        <p:blipFill>
          <a:blip r:embed="rId3"/>
          <a:stretch/>
        </p:blipFill>
        <p:spPr>
          <a:xfrm>
            <a:off x="243000" y="1268640"/>
            <a:ext cx="8657280" cy="4075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8247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6964200" y="5950080"/>
            <a:ext cx="1854720" cy="58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5" name="Picture 3"/>
          <p:cNvPicPr/>
          <p:nvPr/>
        </p:nvPicPr>
        <p:blipFill>
          <a:blip r:embed="rId3"/>
          <a:stretch/>
        </p:blipFill>
        <p:spPr>
          <a:xfrm>
            <a:off x="611640" y="-8640"/>
            <a:ext cx="7808040" cy="6675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6928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Available</a:t>
            </a:r>
            <a:r>
              <a:rPr lang="fr-CH" dirty="0"/>
              <a:t> at </a:t>
            </a:r>
            <a:r>
              <a:rPr lang="fr-CH" dirty="0">
                <a:hlinkClick r:id="rId2"/>
              </a:rPr>
              <a:t>https://</a:t>
            </a:r>
            <a:r>
              <a:rPr lang="fr-CH" dirty="0" smtClean="0">
                <a:hlinkClick r:id="rId2"/>
              </a:rPr>
              <a:t>patentscope.wipo.int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Access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a PATENTSCOPE </a:t>
            </a:r>
            <a:r>
              <a:rPr lang="fr-CH" dirty="0" err="1" smtClean="0"/>
              <a:t>account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6981825" cy="29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655719" y="4068278"/>
            <a:ext cx="471488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2"/>
          <p:cNvPicPr/>
          <p:nvPr/>
        </p:nvPicPr>
        <p:blipFill>
          <a:blip r:embed="rId3"/>
          <a:stretch/>
        </p:blipFill>
        <p:spPr>
          <a:xfrm>
            <a:off x="539640" y="476640"/>
            <a:ext cx="8158680" cy="561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9783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0"/>
            <a:ext cx="86296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635896" y="404664"/>
            <a:ext cx="1532384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2"/>
          <p:cNvSpPr/>
          <p:nvPr/>
        </p:nvSpPr>
        <p:spPr>
          <a:xfrm>
            <a:off x="457200" y="1773360"/>
            <a:ext cx="82270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1" name="Picture 3"/>
          <p:cNvPicPr/>
          <p:nvPr/>
        </p:nvPicPr>
        <p:blipFill>
          <a:blip r:embed="rId3"/>
          <a:stretch/>
        </p:blipFill>
        <p:spPr>
          <a:xfrm>
            <a:off x="281160" y="304920"/>
            <a:ext cx="8580960" cy="6247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889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3238"/>
            <a:ext cx="8228013" cy="43513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8677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522584" y="1523233"/>
            <a:ext cx="1883277" cy="2016061"/>
            <a:chOff x="5522584" y="1523233"/>
            <a:chExt cx="1883277" cy="2016061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523233"/>
              <a:ext cx="1609725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200"/>
                </a:clrFrom>
                <a:clrTo>
                  <a:srgbClr val="FFF2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584" y="3148769"/>
              <a:ext cx="2857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713128" y="769239"/>
            <a:ext cx="2362200" cy="2862255"/>
            <a:chOff x="2713128" y="769239"/>
            <a:chExt cx="2362200" cy="2862255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128" y="769239"/>
              <a:ext cx="2362200" cy="263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200"/>
                </a:clrFrom>
                <a:clrTo>
                  <a:srgbClr val="FFF2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951" y="3240969"/>
              <a:ext cx="2857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7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452387" y="45720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en-US" sz="3600" b="0" strike="noStrike" spc="-1" dirty="0" smtClean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Add </a:t>
            </a:r>
            <a:r>
              <a:rPr lang="en-US" sz="3600" b="0" strike="noStrike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search criteria </a:t>
            </a:r>
            <a:endParaRPr lang="en-US" sz="3600" b="0" strike="noStrike" spc="-1" dirty="0">
              <a:solidFill>
                <a:schemeClr val="accent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343400" y="28956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8" y="4495800"/>
            <a:ext cx="82010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819400"/>
            <a:ext cx="8077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9710" y="1752600"/>
            <a:ext cx="8229600" cy="4352925"/>
          </a:xfrm>
        </p:spPr>
        <p:txBody>
          <a:bodyPr/>
          <a:lstStyle/>
          <a:p>
            <a:r>
              <a:rPr lang="en-US" dirty="0" smtClean="0"/>
              <a:t>PCT applications</a:t>
            </a:r>
          </a:p>
          <a:p>
            <a:r>
              <a:rPr lang="en-US" dirty="0" smtClean="0"/>
              <a:t>Chocolate in English abstract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352800" y="5172075"/>
            <a:ext cx="457200" cy="238125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62400" y="5172075"/>
            <a:ext cx="838200" cy="23812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140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/>
        </p:blipFill>
        <p:spPr>
          <a:xfrm>
            <a:off x="152400" y="457200"/>
            <a:ext cx="8839200" cy="6248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2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en-US" dirty="0" smtClean="0"/>
              <a:t>fluoxetine hydrochloride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</a:t>
            </a:r>
            <a:r>
              <a:rPr lang="en-US" dirty="0"/>
              <a:t>chemical formula is </a:t>
            </a:r>
            <a:r>
              <a:rPr lang="en-US" dirty="0" smtClean="0">
                <a:hlinkClick r:id="rId2" tooltip="Find all compounds with formula C17H19ClF3NO"/>
              </a:rPr>
              <a:t>C</a:t>
            </a:r>
            <a:r>
              <a:rPr lang="en-US" baseline="-25000" dirty="0" smtClean="0">
                <a:hlinkClick r:id="rId2" tooltip="Find all compounds with formula C17H19ClF3NO"/>
              </a:rPr>
              <a:t>17</a:t>
            </a:r>
            <a:r>
              <a:rPr lang="en-US" dirty="0" smtClean="0">
                <a:hlinkClick r:id="rId2" tooltip="Find all compounds with formula C17H19ClF3NO"/>
              </a:rPr>
              <a:t>H</a:t>
            </a:r>
            <a:r>
              <a:rPr lang="en-US" baseline="-25000" dirty="0" smtClean="0">
                <a:hlinkClick r:id="rId2" tooltip="Find all compounds with formula C17H19ClF3NO"/>
              </a:rPr>
              <a:t>19</a:t>
            </a:r>
            <a:r>
              <a:rPr lang="en-US" dirty="0" smtClean="0">
                <a:hlinkClick r:id="rId2" tooltip="Find all compounds with formula C17H19ClF3NO"/>
              </a:rPr>
              <a:t>ClF</a:t>
            </a:r>
            <a:r>
              <a:rPr lang="en-US" baseline="-25000" dirty="0" smtClean="0">
                <a:hlinkClick r:id="rId2" tooltip="Find all compounds with formula C17H19ClF3NO"/>
              </a:rPr>
              <a:t>3</a:t>
            </a:r>
            <a:r>
              <a:rPr lang="en-US" dirty="0" smtClean="0">
                <a:hlinkClick r:id="rId2" tooltip="Find all compounds with formula C17H19ClF3NO"/>
              </a:rPr>
              <a:t>NO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first highly specific serotonin uptake inhibitor. It is used as an antidepressant and often has a more acceptable side-effects profile than traditional antidepressants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fr-CH" dirty="0" err="1" smtClean="0"/>
              <a:t>Synonyms</a:t>
            </a:r>
            <a:r>
              <a:rPr lang="fr-CH" dirty="0" smtClean="0"/>
              <a:t>: Prozac, </a:t>
            </a:r>
            <a:r>
              <a:rPr lang="fr-CH" dirty="0" err="1" smtClean="0"/>
              <a:t>Sarafem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compound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14538"/>
            <a:ext cx="87439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2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57188"/>
            <a:ext cx="87439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00488" y="357188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376488"/>
            <a:ext cx="87058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6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Recognize </a:t>
            </a:r>
            <a:r>
              <a:rPr lang="en-US" altLang="en-US" dirty="0" smtClean="0"/>
              <a:t>the names of chemical </a:t>
            </a:r>
            <a:r>
              <a:rPr lang="en-US" altLang="en-US" dirty="0"/>
              <a:t>compounds in patent texts and </a:t>
            </a:r>
            <a:r>
              <a:rPr lang="en-US" altLang="en-US" dirty="0" smtClean="0"/>
              <a:t>their structures from </a:t>
            </a:r>
            <a:r>
              <a:rPr lang="en-US" altLang="en-US" dirty="0"/>
              <a:t>embedded drawings included in patent texts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Standardize all the different representations of chemical structures into </a:t>
            </a:r>
            <a:r>
              <a:rPr lang="en-US" altLang="en-US" dirty="0" err="1" smtClean="0"/>
              <a:t>InchIkeys</a:t>
            </a:r>
            <a:r>
              <a:rPr lang="en-US" altLang="en-US" dirty="0" smtClean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Implement search functions </a:t>
            </a:r>
            <a:r>
              <a:rPr lang="en-US" altLang="en-US" dirty="0" smtClean="0"/>
              <a:t>using </a:t>
            </a:r>
            <a:r>
              <a:rPr lang="en-US" altLang="en-US" dirty="0" err="1" smtClean="0"/>
              <a:t>InchIkeys</a:t>
            </a:r>
            <a:r>
              <a:rPr lang="en-US" altLang="en-US" dirty="0" smtClean="0"/>
              <a:t> </a:t>
            </a:r>
            <a:r>
              <a:rPr lang="en-US" altLang="en-US" dirty="0"/>
              <a:t>that can be used by non chemists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47663"/>
            <a:ext cx="881062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066800" y="358892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Viagra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Chemical </a:t>
            </a:r>
            <a:r>
              <a:rPr lang="fr-CH" dirty="0" err="1" smtClean="0"/>
              <a:t>names</a:t>
            </a:r>
            <a:r>
              <a:rPr lang="fr-CH" dirty="0" smtClean="0"/>
              <a:t>: </a:t>
            </a:r>
            <a:r>
              <a:rPr lang="en-US" dirty="0"/>
              <a:t>Sildenafil; 139755-83-2; </a:t>
            </a:r>
            <a:r>
              <a:rPr lang="en-US" dirty="0" err="1"/>
              <a:t>Revatio</a:t>
            </a:r>
            <a:r>
              <a:rPr lang="en-US" dirty="0"/>
              <a:t>; VIAGRA; Sildenafil [INN:BAN]; CHEMBL192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err="1" smtClean="0"/>
              <a:t>Molecular</a:t>
            </a:r>
            <a:r>
              <a:rPr lang="fr-CH" dirty="0" smtClean="0"/>
              <a:t> formula: </a:t>
            </a:r>
            <a:r>
              <a:rPr lang="en-US" dirty="0">
                <a:hlinkClick r:id="rId2" tooltip="Find all compounds with formula C22H30N6O4S"/>
              </a:rPr>
              <a:t>C</a:t>
            </a:r>
            <a:r>
              <a:rPr lang="en-US" baseline="-25000" dirty="0">
                <a:hlinkClick r:id="rId2" tooltip="Find all compounds with formula C22H30N6O4S"/>
              </a:rPr>
              <a:t>22</a:t>
            </a:r>
            <a:r>
              <a:rPr lang="en-US" dirty="0">
                <a:hlinkClick r:id="rId2" tooltip="Find all compounds with formula C22H30N6O4S"/>
              </a:rPr>
              <a:t>H</a:t>
            </a:r>
            <a:r>
              <a:rPr lang="en-US" baseline="-25000" dirty="0">
                <a:hlinkClick r:id="rId2" tooltip="Find all compounds with formula C22H30N6O4S"/>
              </a:rPr>
              <a:t>30</a:t>
            </a:r>
            <a:r>
              <a:rPr lang="en-US" dirty="0">
                <a:hlinkClick r:id="rId2" tooltip="Find all compounds with formula C22H30N6O4S"/>
              </a:rPr>
              <a:t>N</a:t>
            </a:r>
            <a:r>
              <a:rPr lang="en-US" baseline="-25000" dirty="0">
                <a:hlinkClick r:id="rId2" tooltip="Find all compounds with formula C22H30N6O4S"/>
              </a:rPr>
              <a:t>6</a:t>
            </a:r>
            <a:r>
              <a:rPr lang="en-US" dirty="0">
                <a:hlinkClick r:id="rId2" tooltip="Find all compounds with formula C22H30N6O4S"/>
              </a:rPr>
              <a:t>O</a:t>
            </a:r>
            <a:r>
              <a:rPr lang="en-US" baseline="-25000" dirty="0">
                <a:hlinkClick r:id="rId2" tooltip="Find all compounds with formula C22H30N6O4S"/>
              </a:rPr>
              <a:t>4</a:t>
            </a:r>
            <a:r>
              <a:rPr lang="en-US" dirty="0">
                <a:hlinkClick r:id="rId2" tooltip="Find all compounds with formula C22H30N6O4S"/>
              </a:rPr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compound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028825"/>
            <a:ext cx="86296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0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8" y="757238"/>
            <a:ext cx="88011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990600" y="757238"/>
            <a:ext cx="457200" cy="309562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428875"/>
            <a:ext cx="87439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6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57200"/>
            <a:ext cx="88011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066800" y="457200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 formula </a:t>
            </a:r>
            <a:r>
              <a:rPr lang="fr-CH" dirty="0" err="1" smtClean="0"/>
              <a:t>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4-(3-chloro-2-fluoroanilino)-7-methoxy-6-((1-(N-</a:t>
            </a:r>
            <a:r>
              <a:rPr lang="en-US" dirty="0" err="1"/>
              <a:t>methylcarbamoylmethyl</a:t>
            </a:r>
            <a:r>
              <a:rPr lang="en-US" dirty="0"/>
              <a:t>)piperidin-4-yl)oxy)</a:t>
            </a:r>
            <a:r>
              <a:rPr lang="en-US" dirty="0" err="1"/>
              <a:t>quinazoline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9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Ritonavir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43113"/>
            <a:ext cx="8696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4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547688"/>
            <a:ext cx="86772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467600" y="3276600"/>
            <a:ext cx="990600" cy="533400"/>
          </a:xfrm>
          <a:prstGeom prst="rect">
            <a:avLst/>
          </a:prstGeom>
          <a:solidFill>
            <a:srgbClr val="00FF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9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InchIkeys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2925"/>
          </a:xfrm>
        </p:spPr>
        <p:txBody>
          <a:bodyPr/>
          <a:lstStyle/>
          <a:p>
            <a:r>
              <a:rPr lang="fr-CH" dirty="0" err="1" smtClean="0"/>
              <a:t>Definition</a:t>
            </a:r>
            <a:r>
              <a:rPr lang="fr-CH" dirty="0" smtClean="0"/>
              <a:t>: </a:t>
            </a:r>
            <a:r>
              <a:rPr lang="en-US" dirty="0" smtClean="0"/>
              <a:t>a short, fixed-length character signature based on a hash code of the </a:t>
            </a:r>
            <a:r>
              <a:rPr lang="en-US" dirty="0" err="1" smtClean="0"/>
              <a:t>InChI</a:t>
            </a:r>
            <a:r>
              <a:rPr lang="en-US" dirty="0" smtClean="0"/>
              <a:t> string.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InChIkeys</a:t>
            </a:r>
            <a:r>
              <a:rPr lang="en-US" dirty="0" smtClean="0"/>
              <a:t> provide </a:t>
            </a:r>
            <a:r>
              <a:rPr lang="en-US" dirty="0"/>
              <a:t>a precise, robust, </a:t>
            </a:r>
            <a:r>
              <a:rPr lang="en-US" dirty="0" smtClean="0"/>
              <a:t>IUPAC* </a:t>
            </a:r>
            <a:r>
              <a:rPr lang="en-US" dirty="0"/>
              <a:t>approved structure-derived tag for a chemical substance.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sz="1000" dirty="0" smtClean="0"/>
              <a:t>*</a:t>
            </a:r>
            <a:r>
              <a:rPr lang="en-US" sz="1000" b="1" dirty="0">
                <a:hlinkClick r:id="rId3"/>
              </a:rPr>
              <a:t>International Union of Pure and Applied Chemistry</a:t>
            </a:r>
            <a:endParaRPr lang="en-US" sz="1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 rot="1815911">
            <a:off x="4674302" y="2415710"/>
            <a:ext cx="762000" cy="914400"/>
          </a:xfrm>
          <a:prstGeom prst="downArrow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 </a:t>
            </a:r>
            <a:r>
              <a:rPr lang="fr-CH" dirty="0" err="1" smtClean="0"/>
              <a:t>landscape</a:t>
            </a:r>
            <a:r>
              <a:rPr lang="fr-CH" dirty="0" smtClean="0"/>
              <a:t> Report on </a:t>
            </a:r>
            <a:r>
              <a:rPr lang="fr-CH" dirty="0" err="1" smtClean="0"/>
              <a:t>Ritonavir</a:t>
            </a:r>
            <a:r>
              <a:rPr lang="fr-CH" dirty="0" smtClean="0"/>
              <a:t>- </a:t>
            </a:r>
            <a:r>
              <a:rPr lang="fr-CH" dirty="0" err="1" smtClean="0"/>
              <a:t>October</a:t>
            </a:r>
            <a:r>
              <a:rPr lang="fr-CH" dirty="0"/>
              <a:t> 2011 </a:t>
            </a:r>
            <a:r>
              <a:rPr lang="fr-CH" sz="900" dirty="0"/>
              <a:t>http://www.wipo.int/edocs/pubdocs/en/patents/946/wipo_pub_946.pdf</a:t>
            </a:r>
            <a:endParaRPr lang="en-US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Ritonavir is an antiretroviral drug from </a:t>
            </a:r>
            <a:r>
              <a:rPr lang="en-US" dirty="0" smtClean="0"/>
              <a:t>the protease </a:t>
            </a:r>
            <a:r>
              <a:rPr lang="en-US" dirty="0"/>
              <a:t>inhibitor class used to treat HIV infection and AIDS. Ritonavir is included in </a:t>
            </a:r>
            <a:r>
              <a:rPr lang="en-US" dirty="0" smtClean="0"/>
              <a:t>the WHO </a:t>
            </a:r>
            <a:r>
              <a:rPr lang="en-US" dirty="0"/>
              <a:t>Model List of Essential Medicines (EML)1.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originator company is Abbott Laboratories</a:t>
            </a:r>
            <a:r>
              <a:rPr lang="en-US" dirty="0" smtClean="0"/>
              <a:t>, which </a:t>
            </a:r>
            <a:r>
              <a:rPr lang="en-US" dirty="0"/>
              <a:t>markets Ritonavir under the brand name </a:t>
            </a:r>
            <a:r>
              <a:rPr lang="en-US" dirty="0" err="1"/>
              <a:t>Norvir</a:t>
            </a:r>
            <a:r>
              <a:rPr lang="en-US" dirty="0"/>
              <a:t>, or in combination with the </a:t>
            </a:r>
            <a:r>
              <a:rPr lang="en-US" dirty="0" smtClean="0"/>
              <a:t>protease inhibitor </a:t>
            </a:r>
            <a:r>
              <a:rPr lang="en-US" dirty="0" err="1"/>
              <a:t>Lopinavir</a:t>
            </a:r>
            <a:r>
              <a:rPr lang="en-US" dirty="0"/>
              <a:t>, as </a:t>
            </a:r>
            <a:r>
              <a:rPr lang="en-US" dirty="0" err="1"/>
              <a:t>Kaletra</a:t>
            </a:r>
            <a:r>
              <a:rPr lang="en-US" dirty="0"/>
              <a:t> or </a:t>
            </a:r>
            <a:r>
              <a:rPr lang="en-US" dirty="0" err="1"/>
              <a:t>Aluvia</a:t>
            </a:r>
            <a:r>
              <a:rPr lang="en-US" dirty="0"/>
              <a:t>. The U.S. Food and Drug Administration (FDA</a:t>
            </a:r>
            <a:r>
              <a:rPr lang="en-US" dirty="0" smtClean="0"/>
              <a:t>) approved </a:t>
            </a:r>
            <a:r>
              <a:rPr lang="en-US" dirty="0"/>
              <a:t>the drug </a:t>
            </a:r>
            <a:r>
              <a:rPr lang="en-US" b="1" dirty="0"/>
              <a:t>in March 1996 </a:t>
            </a:r>
            <a:r>
              <a:rPr lang="en-US" dirty="0"/>
              <a:t>for oral solution and in June 1999 for capsules.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222702" y="4846134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22702" y="4862396"/>
            <a:ext cx="5311698" cy="395404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4483" y="5257800"/>
            <a:ext cx="7696200" cy="7620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 </a:t>
            </a:r>
            <a:r>
              <a:rPr lang="fr-CH" dirty="0" err="1" smtClean="0"/>
              <a:t>specific</a:t>
            </a:r>
            <a:r>
              <a:rPr lang="fr-CH" dirty="0" smtClean="0"/>
              <a:t> case: </a:t>
            </a:r>
            <a:r>
              <a:rPr lang="en-US" dirty="0" err="1"/>
              <a:t>Propiverine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Draw/convert Structure</a:t>
            </a:r>
            <a:endParaRPr lang="fr-CH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26107"/>
            <a:ext cx="2887189" cy="21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286001"/>
            <a:ext cx="6553200" cy="21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8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949"/>
            <a:ext cx="8839200" cy="40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876300" y="1576387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Propiverin</a:t>
            </a:r>
            <a:r>
              <a:rPr lang="fr-CH" dirty="0" smtClean="0"/>
              <a:t>* in 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114550"/>
            <a:ext cx="87725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839200" cy="460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876300" y="1576387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Difference</a:t>
            </a:r>
            <a:r>
              <a:rPr lang="fr-CH" dirty="0" smtClean="0"/>
              <a:t> in nb of </a:t>
            </a:r>
            <a:r>
              <a:rPr lang="fr-CH" dirty="0" err="1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Chemical structure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works</a:t>
            </a:r>
            <a:r>
              <a:rPr lang="fr-CH" dirty="0" smtClean="0"/>
              <a:t>: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en-US" dirty="0" smtClean="0"/>
              <a:t>only PCT and US collections</a:t>
            </a:r>
            <a:endParaRPr lang="en-US" dirty="0"/>
          </a:p>
          <a:p>
            <a:pPr lvl="1"/>
            <a:r>
              <a:rPr lang="en-US" dirty="0" smtClean="0"/>
              <a:t>with at least 1 IPC code related to chemistry</a:t>
            </a:r>
            <a:endParaRPr lang="en-US" dirty="0"/>
          </a:p>
          <a:p>
            <a:pPr lvl="1"/>
            <a:r>
              <a:rPr lang="en-US" dirty="0" smtClean="0"/>
              <a:t>for titles, abstracts, descriptions and claims in English or German</a:t>
            </a:r>
            <a:endParaRPr lang="en-US" dirty="0"/>
          </a:p>
          <a:p>
            <a:pPr lvl="1"/>
            <a:r>
              <a:rPr lang="en-US" dirty="0" smtClean="0"/>
              <a:t>for drawings included in description and claims (all languages)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Future plans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collections and languages:</a:t>
            </a:r>
          </a:p>
          <a:p>
            <a:pPr lvl="1"/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French</a:t>
            </a:r>
          </a:p>
          <a:p>
            <a:pPr lvl="1"/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Chinese</a:t>
            </a:r>
          </a:p>
          <a:p>
            <a:pPr lvl="1"/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Japanese</a:t>
            </a:r>
          </a:p>
          <a:p>
            <a:pPr lvl="1"/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Korean</a:t>
            </a:r>
          </a:p>
          <a:p>
            <a:pPr lvl="1"/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Russian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lvl="1"/>
            <a:r>
              <a:rPr lang="fr-CH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EP</a:t>
            </a:r>
            <a:r>
              <a:rPr lang="fr-CH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CN, JP, KO, RU </a:t>
            </a:r>
            <a:r>
              <a:rPr lang="fr-CH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collections </a:t>
            </a:r>
            <a:endParaRPr lang="fr-CH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lvl="1" indent="0">
              <a:buNone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1" indent="457200"/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Implement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sub-structures searches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>
                <a:solidFill>
                  <a:srgbClr val="00B050"/>
                </a:solidFill>
              </a:rPr>
              <a:t>Stereoisomer</a:t>
            </a:r>
            <a:r>
              <a:rPr lang="fr-CH" dirty="0" smtClean="0">
                <a:solidFill>
                  <a:srgbClr val="00B050"/>
                </a:solidFill>
              </a:rPr>
              <a:t> </a:t>
            </a:r>
          </a:p>
          <a:p>
            <a:r>
              <a:rPr lang="fr-CH" dirty="0" err="1" smtClean="0">
                <a:solidFill>
                  <a:srgbClr val="00B050"/>
                </a:solidFill>
              </a:rPr>
              <a:t>Monomer</a:t>
            </a:r>
            <a:endParaRPr lang="fr-CH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Enantiomer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CAS name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fr-CH" dirty="0" err="1" smtClean="0">
                <a:solidFill>
                  <a:srgbClr val="FF0000"/>
                </a:solidFill>
              </a:rPr>
              <a:t>Polymer</a:t>
            </a:r>
            <a:r>
              <a:rPr lang="fr-CH" dirty="0" smtClean="0">
                <a:solidFill>
                  <a:srgbClr val="FF0000"/>
                </a:solidFill>
              </a:rPr>
              <a:t>, </a:t>
            </a:r>
            <a:r>
              <a:rPr lang="fr-CH" dirty="0">
                <a:solidFill>
                  <a:srgbClr val="FF0000"/>
                </a:solidFill>
              </a:rPr>
              <a:t>Poly(</a:t>
            </a:r>
            <a:r>
              <a:rPr lang="fr-CH" dirty="0" err="1">
                <a:solidFill>
                  <a:srgbClr val="FF0000"/>
                </a:solidFill>
              </a:rPr>
              <a:t>vinyl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alcohol</a:t>
            </a:r>
            <a:r>
              <a:rPr lang="fr-CH" dirty="0">
                <a:solidFill>
                  <a:srgbClr val="FF0000"/>
                </a:solidFill>
              </a:rPr>
              <a:t>) 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err="1" smtClean="0">
                <a:solidFill>
                  <a:srgbClr val="FF0000"/>
                </a:solidFill>
              </a:rPr>
              <a:t>Inorganic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>
                <a:solidFill>
                  <a:srgbClr val="FF0000"/>
                </a:solidFill>
              </a:rPr>
              <a:t>cluster 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err="1" smtClean="0">
                <a:solidFill>
                  <a:srgbClr val="FF0000"/>
                </a:solidFill>
              </a:rPr>
              <a:t>Metal-organic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framework</a:t>
            </a:r>
            <a:r>
              <a:rPr lang="fr-CH" dirty="0">
                <a:solidFill>
                  <a:srgbClr val="FF0000"/>
                </a:solidFill>
              </a:rPr>
              <a:t> 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smtClean="0">
                <a:solidFill>
                  <a:srgbClr val="FF0000"/>
                </a:solidFill>
              </a:rPr>
              <a:t>Transformable </a:t>
            </a:r>
            <a:r>
              <a:rPr lang="fr-CH" dirty="0" err="1" smtClean="0">
                <a:solidFill>
                  <a:srgbClr val="FF0000"/>
                </a:solidFill>
              </a:rPr>
              <a:t>into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InchI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r</a:t>
            </a:r>
            <a:r>
              <a:rPr lang="fr-CH" dirty="0" err="1" smtClean="0">
                <a:solidFill>
                  <a:srgbClr val="FF0000"/>
                </a:solidFill>
              </a:rPr>
              <a:t>eactions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CH" dirty="0" smtClean="0">
                <a:solidFill>
                  <a:srgbClr val="FF0000"/>
                </a:solidFill>
              </a:rPr>
              <a:t>CAS </a:t>
            </a:r>
            <a:r>
              <a:rPr lang="fr-CH" dirty="0" err="1" smtClean="0">
                <a:solidFill>
                  <a:srgbClr val="FF0000"/>
                </a:solidFill>
              </a:rPr>
              <a:t>number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smtClean="0">
                <a:solidFill>
                  <a:srgbClr val="FF0000"/>
                </a:solidFill>
              </a:rPr>
              <a:t>DNA </a:t>
            </a:r>
            <a:r>
              <a:rPr lang="fr-CH" dirty="0" err="1" smtClean="0">
                <a:solidFill>
                  <a:srgbClr val="FF0000"/>
                </a:solidFill>
              </a:rPr>
              <a:t>sequence</a:t>
            </a:r>
            <a:r>
              <a:rPr lang="fr-CH" dirty="0" smtClean="0">
                <a:solidFill>
                  <a:srgbClr val="FF0000"/>
                </a:solidFill>
              </a:rPr>
              <a:t> listing</a:t>
            </a:r>
            <a:endParaRPr lang="fr-CH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Restrict to </a:t>
            </a:r>
            <a:r>
              <a:rPr lang="en-US" dirty="0" smtClean="0"/>
              <a:t>the </a:t>
            </a:r>
            <a:r>
              <a:rPr lang="en-US" i="1" dirty="0" smtClean="0"/>
              <a:t>claims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CHEM:( </a:t>
            </a:r>
            <a:r>
              <a:rPr lang="en-US" dirty="0" err="1"/>
              <a:t>Inchikey</a:t>
            </a:r>
            <a:r>
              <a:rPr lang="en-US" dirty="0"/>
              <a:t> BEFORE10000 description)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8810255" cy="506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Future/</a:t>
            </a:r>
            <a:r>
              <a:rPr lang="fr-CH" dirty="0" err="1" smtClean="0"/>
              <a:t>past</a:t>
            </a:r>
            <a:r>
              <a:rPr lang="fr-CH" dirty="0" smtClean="0"/>
              <a:t> </a:t>
            </a:r>
            <a:r>
              <a:rPr lang="fr-CH" dirty="0" err="1" smtClean="0"/>
              <a:t>webinars</a:t>
            </a:r>
            <a:r>
              <a:rPr lang="fr-CH" dirty="0" smtClean="0"/>
              <a:t>:</a:t>
            </a:r>
            <a:br>
              <a:rPr lang="fr-CH" dirty="0" smtClean="0"/>
            </a:b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406061" y="1077951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-1604" y="3015515"/>
            <a:ext cx="3289434" cy="1905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599" y="5029200"/>
            <a:ext cx="8810255" cy="1106129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616"/>
            <a:ext cx="9144000" cy="51999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 bwMode="auto">
          <a:xfrm>
            <a:off x="76200" y="3601064"/>
            <a:ext cx="4557526" cy="1047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8599" y="3505200"/>
            <a:ext cx="4724401" cy="1295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9086" y="5411278"/>
            <a:ext cx="8272914" cy="12954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InchI</a:t>
            </a:r>
            <a:r>
              <a:rPr lang="fr-CH" dirty="0" smtClean="0"/>
              <a:t> – </a:t>
            </a:r>
            <a:r>
              <a:rPr lang="fr-CH" dirty="0" err="1" smtClean="0"/>
              <a:t>InchIKey</a:t>
            </a:r>
            <a:r>
              <a:rPr lang="fr-CH" dirty="0" smtClean="0"/>
              <a:t> for </a:t>
            </a:r>
            <a:r>
              <a:rPr lang="fr-CH" dirty="0" err="1" smtClean="0"/>
              <a:t>aspirin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8" y="3725250"/>
            <a:ext cx="7924800" cy="71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2886075" cy="24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068" y="4724400"/>
            <a:ext cx="8214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InChIKey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a fixed-length (27-character) </a:t>
            </a:r>
            <a:r>
              <a:rPr lang="en-US" u="sng" dirty="0"/>
              <a:t>condensed digital representation</a:t>
            </a:r>
            <a:r>
              <a:rPr lang="en-US" dirty="0"/>
              <a:t> of an </a:t>
            </a:r>
            <a:r>
              <a:rPr lang="en-US" b="1" dirty="0" err="1" smtClean="0"/>
              <a:t>InChI</a:t>
            </a:r>
            <a:endParaRPr lang="en-US" b="1" dirty="0" smtClean="0"/>
          </a:p>
          <a:p>
            <a:r>
              <a:rPr lang="en-US" b="1" dirty="0" err="1" smtClean="0"/>
              <a:t>InChI</a:t>
            </a:r>
            <a:r>
              <a:rPr lang="en-US" b="1" dirty="0" smtClean="0"/>
              <a:t> = 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u="sng" dirty="0"/>
              <a:t>textual identifier</a:t>
            </a:r>
            <a:r>
              <a:rPr lang="en-US" dirty="0"/>
              <a:t> developed to make it easy to perform web searches for chemical structures </a:t>
            </a:r>
          </a:p>
        </p:txBody>
      </p:sp>
    </p:spTree>
    <p:extLst>
      <p:ext uri="{BB962C8B-B14F-4D97-AF65-F5344CB8AC3E}">
        <p14:creationId xmlns:p14="http://schemas.microsoft.com/office/powerpoint/2010/main" val="30557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queries in PATENTSCOPE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February 20 at 8:30 am 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https://attendee.gotowebinar.com/rt/6169783443305946625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February 2</a:t>
            </a:r>
            <a:r>
              <a:rPr lang="en-US" dirty="0" smtClean="0"/>
              <a:t>2 at 5:30 pm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https://attendee.gotowebinar.com/rt/6169783443305946625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25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find a brand using the Global Brand Database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January 16 at 8:30 am CET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https://attendee.gotowebinar.com/rt/6996338010951581185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January 18 at 5:30 pm CET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https://attendee.gotowebinar.com/rt/6996338010951581185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find a design using t</a:t>
            </a:r>
            <a:r>
              <a:rPr lang="en-US" dirty="0" smtClean="0"/>
              <a:t>he Global Design Database: an introduction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January 30 at 8:30am CET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https://attendee.gotowebinar.com/rt/2647760724176844290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February  1 at 5:30 pm CET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https://attendee.gotowebinar.com/rt/2647760724176844290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756009"/>
              </p:ext>
            </p:extLst>
          </p:nvPr>
        </p:nvGraphicFramePr>
        <p:xfrm>
          <a:off x="533400" y="1371600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0171429" imgH="3746032" progId="">
                  <p:embed/>
                </p:oleObj>
              </mc:Choice>
              <mc:Fallback>
                <p:oleObj r:id="rId4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Works on </a:t>
            </a:r>
            <a:r>
              <a:rPr lang="fr-CH" b="1" dirty="0" err="1" smtClean="0"/>
              <a:t>developed</a:t>
            </a:r>
            <a:r>
              <a:rPr lang="fr-CH" b="1" dirty="0" smtClean="0"/>
              <a:t> exact formulas </a:t>
            </a:r>
            <a:r>
              <a:rPr lang="fr-CH" dirty="0" smtClean="0"/>
              <a:t>≠ </a:t>
            </a:r>
            <a:r>
              <a:rPr lang="en-US" dirty="0" err="1" smtClean="0"/>
              <a:t>Markush</a:t>
            </a:r>
            <a:r>
              <a:rPr lang="en-US" dirty="0" smtClean="0"/>
              <a:t> </a:t>
            </a:r>
            <a:r>
              <a:rPr lang="en-US" dirty="0"/>
              <a:t>structures (-R) </a:t>
            </a:r>
            <a:r>
              <a:rPr lang="en-US" dirty="0" smtClean="0"/>
              <a:t>that are </a:t>
            </a:r>
            <a:r>
              <a:rPr lang="en-US" dirty="0"/>
              <a:t>chemical symbols used to indicate a collection of chemicals with similar structures. </a:t>
            </a:r>
            <a:endParaRPr lang="en-US" dirty="0" smtClean="0"/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PCT and US national collections</a:t>
            </a:r>
          </a:p>
          <a:p>
            <a:r>
              <a:rPr lang="fr-CH" dirty="0" err="1" smtClean="0"/>
              <a:t>Languages</a:t>
            </a:r>
            <a:r>
              <a:rPr lang="fr-CH" dirty="0" smtClean="0"/>
              <a:t>: English and </a:t>
            </a:r>
            <a:r>
              <a:rPr lang="fr-CH" dirty="0" err="1" smtClean="0"/>
              <a:t>German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786062" cy="174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Long </a:t>
            </a:r>
            <a:r>
              <a:rPr lang="fr-CH" dirty="0" err="1" smtClean="0"/>
              <a:t>automated</a:t>
            </a:r>
            <a:r>
              <a:rPr lang="fr-CH" dirty="0" smtClean="0"/>
              <a:t> </a:t>
            </a:r>
            <a:r>
              <a:rPr lang="fr-CH" dirty="0" err="1" smtClean="0"/>
              <a:t>procedures</a:t>
            </a:r>
            <a:r>
              <a:rPr lang="fr-CH" dirty="0" smtClean="0"/>
              <a:t>, no supervision</a:t>
            </a:r>
          </a:p>
          <a:p>
            <a:endParaRPr lang="fr-CH" dirty="0"/>
          </a:p>
          <a:p>
            <a:r>
              <a:rPr lang="fr-CH" dirty="0" smtClean="0"/>
              <a:t>Will not </a:t>
            </a:r>
            <a:r>
              <a:rPr lang="fr-CH" dirty="0" err="1" smtClean="0"/>
              <a:t>recognize</a:t>
            </a:r>
            <a:r>
              <a:rPr lang="fr-CH" dirty="0" smtClean="0"/>
              <a:t> 100%! </a:t>
            </a:r>
            <a:r>
              <a:rPr lang="fr-CH" dirty="0" err="1" smtClean="0"/>
              <a:t>Same</a:t>
            </a:r>
            <a:r>
              <a:rPr lang="fr-CH" dirty="0" smtClean="0"/>
              <a:t> drawbacks as the OCR</a:t>
            </a:r>
          </a:p>
          <a:p>
            <a:endParaRPr lang="fr-CH" dirty="0"/>
          </a:p>
          <a:p>
            <a:r>
              <a:rPr lang="fr-CH" dirty="0" err="1" smtClean="0"/>
              <a:t>Depend</a:t>
            </a:r>
            <a:r>
              <a:rPr lang="fr-CH" dirty="0" smtClean="0"/>
              <a:t> on OCR </a:t>
            </a:r>
            <a:r>
              <a:rPr lang="fr-CH" dirty="0" err="1" smtClean="0"/>
              <a:t>quality</a:t>
            </a:r>
            <a:r>
              <a:rPr lang="fr-CH" dirty="0" smtClean="0"/>
              <a:t> for PCT applications</a:t>
            </a:r>
          </a:p>
          <a:p>
            <a:endParaRPr lang="fr-CH" dirty="0"/>
          </a:p>
          <a:p>
            <a:r>
              <a:rPr lang="fr-CH" dirty="0" err="1" smtClean="0"/>
              <a:t>Does</a:t>
            </a:r>
            <a:r>
              <a:rPr lang="fr-CH" dirty="0" smtClean="0"/>
              <a:t> not </a:t>
            </a:r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simple formulas </a:t>
            </a:r>
            <a:r>
              <a:rPr lang="fr-CH" dirty="0" err="1" smtClean="0"/>
              <a:t>such</a:t>
            </a:r>
            <a:r>
              <a:rPr lang="fr-CH" dirty="0" smtClean="0"/>
              <a:t> H2O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names such as “aspirin”, “paracetamol” might not be used in patent documents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many ways of representing </a:t>
            </a:r>
            <a:r>
              <a:rPr lang="en-US" dirty="0" smtClean="0"/>
              <a:t>formulas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1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template_english-1</Template>
  <TotalTime>1</TotalTime>
  <Words>1181</Words>
  <Application>Microsoft Office PowerPoint</Application>
  <PresentationFormat>On-screen Show (4:3)</PresentationFormat>
  <Paragraphs>191</Paragraphs>
  <Slides>65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template_english-1</vt:lpstr>
      <vt:lpstr>PowerPoint Presentation</vt:lpstr>
      <vt:lpstr>Agenda</vt:lpstr>
      <vt:lpstr>Access</vt:lpstr>
      <vt:lpstr>The concept</vt:lpstr>
      <vt:lpstr>InchIkeys</vt:lpstr>
      <vt:lpstr>Example: InchI – InchIKey for aspirin</vt:lpstr>
      <vt:lpstr>Scope</vt:lpstr>
      <vt:lpstr>Limitations</vt:lpstr>
      <vt:lpstr>Why is it useful?</vt:lpstr>
      <vt:lpstr>How does it work?</vt:lpstr>
      <vt:lpstr>3 options</vt:lpstr>
      <vt:lpstr>Scaffold</vt:lpstr>
      <vt:lpstr>Upload a structure</vt:lpstr>
      <vt:lpstr>Example</vt:lpstr>
      <vt:lpstr>PowerPoint Presentation</vt:lpstr>
      <vt:lpstr>Structure editor</vt:lpstr>
      <vt:lpstr>Example</vt:lpstr>
      <vt:lpstr>Convert a structure</vt:lpstr>
      <vt:lpstr>Convert structure: ex.: paracetamol</vt:lpstr>
      <vt:lpstr>PowerPoint Presentation</vt:lpstr>
      <vt:lpstr>Results</vt:lpstr>
      <vt:lpstr>PowerPoint Presentation</vt:lpstr>
      <vt:lpstr>PowerPoint Presentation</vt:lpstr>
      <vt:lpstr>Analysis</vt:lpstr>
      <vt:lpstr>Combine results with searches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fluoxetine hydrochloride</vt:lpstr>
      <vt:lpstr>Chemical compound search</vt:lpstr>
      <vt:lpstr>PowerPoint Presentation</vt:lpstr>
      <vt:lpstr>Advanced search</vt:lpstr>
      <vt:lpstr>PowerPoint Presentation</vt:lpstr>
      <vt:lpstr>Example: Viagra</vt:lpstr>
      <vt:lpstr>Chemical compound search </vt:lpstr>
      <vt:lpstr>PowerPoint Presentation</vt:lpstr>
      <vt:lpstr>Advanced search</vt:lpstr>
      <vt:lpstr>PowerPoint Presentation</vt:lpstr>
      <vt:lpstr>Example formula searching</vt:lpstr>
      <vt:lpstr>PowerPoint Presentation</vt:lpstr>
      <vt:lpstr>Example: Ritonavir</vt:lpstr>
      <vt:lpstr>PowerPoint Presentation</vt:lpstr>
      <vt:lpstr>Patent landscape Report on Ritonavir- October 2011 http://www.wipo.int/edocs/pubdocs/en/patents/946/wipo_pub_946.pdf</vt:lpstr>
      <vt:lpstr>A specific case: Propiverine</vt:lpstr>
      <vt:lpstr>Results</vt:lpstr>
      <vt:lpstr>Propiverin* in Advanced Search</vt:lpstr>
      <vt:lpstr>Results</vt:lpstr>
      <vt:lpstr>Difference in nb of results</vt:lpstr>
      <vt:lpstr>Future plans  </vt:lpstr>
      <vt:lpstr>Can I search?</vt:lpstr>
      <vt:lpstr>Restrict to the claims field</vt:lpstr>
      <vt:lpstr> Future/past webinars: </vt:lpstr>
      <vt:lpstr>Next webinar</vt:lpstr>
      <vt:lpstr>Global Brand Database: webinar</vt:lpstr>
      <vt:lpstr>Global Design Database: webinar</vt:lpstr>
      <vt:lpstr>Forum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2018-01-12T09:51:27Z</dcterms:created>
  <dcterms:modified xsi:type="dcterms:W3CDTF">2018-01-12T09:52:40Z</dcterms:modified>
</cp:coreProperties>
</file>