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1"/>
  </p:notesMasterIdLst>
  <p:handoutMasterIdLst>
    <p:handoutMasterId r:id="rId92"/>
  </p:handoutMasterIdLst>
  <p:sldIdLst>
    <p:sldId id="258" r:id="rId2"/>
    <p:sldId id="260" r:id="rId3"/>
    <p:sldId id="263" r:id="rId4"/>
    <p:sldId id="264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72" r:id="rId13"/>
    <p:sldId id="273" r:id="rId14"/>
    <p:sldId id="274" r:id="rId15"/>
    <p:sldId id="275" r:id="rId16"/>
    <p:sldId id="276" r:id="rId17"/>
    <p:sldId id="277" r:id="rId18"/>
    <p:sldId id="278" r:id="rId19"/>
    <p:sldId id="279" r:id="rId20"/>
    <p:sldId id="280" r:id="rId21"/>
    <p:sldId id="281" r:id="rId22"/>
    <p:sldId id="282" r:id="rId23"/>
    <p:sldId id="283" r:id="rId24"/>
    <p:sldId id="284" r:id="rId25"/>
    <p:sldId id="285" r:id="rId26"/>
    <p:sldId id="286" r:id="rId27"/>
    <p:sldId id="287" r:id="rId28"/>
    <p:sldId id="288" r:id="rId29"/>
    <p:sldId id="289" r:id="rId30"/>
    <p:sldId id="290" r:id="rId31"/>
    <p:sldId id="291" r:id="rId32"/>
    <p:sldId id="292" r:id="rId33"/>
    <p:sldId id="293" r:id="rId34"/>
    <p:sldId id="294" r:id="rId35"/>
    <p:sldId id="295" r:id="rId36"/>
    <p:sldId id="296" r:id="rId37"/>
    <p:sldId id="297" r:id="rId38"/>
    <p:sldId id="298" r:id="rId39"/>
    <p:sldId id="299" r:id="rId40"/>
    <p:sldId id="300" r:id="rId41"/>
    <p:sldId id="301" r:id="rId42"/>
    <p:sldId id="302" r:id="rId43"/>
    <p:sldId id="303" r:id="rId44"/>
    <p:sldId id="304" r:id="rId45"/>
    <p:sldId id="305" r:id="rId46"/>
    <p:sldId id="306" r:id="rId47"/>
    <p:sldId id="307" r:id="rId48"/>
    <p:sldId id="308" r:id="rId49"/>
    <p:sldId id="309" r:id="rId50"/>
    <p:sldId id="310" r:id="rId51"/>
    <p:sldId id="311" r:id="rId52"/>
    <p:sldId id="312" r:id="rId53"/>
    <p:sldId id="313" r:id="rId54"/>
    <p:sldId id="314" r:id="rId55"/>
    <p:sldId id="315" r:id="rId56"/>
    <p:sldId id="316" r:id="rId57"/>
    <p:sldId id="317" r:id="rId58"/>
    <p:sldId id="318" r:id="rId59"/>
    <p:sldId id="319" r:id="rId60"/>
    <p:sldId id="320" r:id="rId61"/>
    <p:sldId id="321" r:id="rId62"/>
    <p:sldId id="322" r:id="rId63"/>
    <p:sldId id="323" r:id="rId64"/>
    <p:sldId id="324" r:id="rId65"/>
    <p:sldId id="325" r:id="rId66"/>
    <p:sldId id="326" r:id="rId67"/>
    <p:sldId id="327" r:id="rId68"/>
    <p:sldId id="328" r:id="rId69"/>
    <p:sldId id="329" r:id="rId70"/>
    <p:sldId id="330" r:id="rId71"/>
    <p:sldId id="331" r:id="rId72"/>
    <p:sldId id="332" r:id="rId73"/>
    <p:sldId id="333" r:id="rId74"/>
    <p:sldId id="334" r:id="rId75"/>
    <p:sldId id="335" r:id="rId76"/>
    <p:sldId id="336" r:id="rId77"/>
    <p:sldId id="337" r:id="rId78"/>
    <p:sldId id="338" r:id="rId79"/>
    <p:sldId id="339" r:id="rId80"/>
    <p:sldId id="340" r:id="rId81"/>
    <p:sldId id="341" r:id="rId82"/>
    <p:sldId id="342" r:id="rId83"/>
    <p:sldId id="343" r:id="rId84"/>
    <p:sldId id="344" r:id="rId85"/>
    <p:sldId id="345" r:id="rId86"/>
    <p:sldId id="346" r:id="rId87"/>
    <p:sldId id="347" r:id="rId88"/>
    <p:sldId id="348" r:id="rId89"/>
    <p:sldId id="350" r:id="rId9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5000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63" autoAdjust="0"/>
    <p:restoredTop sz="94660"/>
  </p:normalViewPr>
  <p:slideViewPr>
    <p:cSldViewPr>
      <p:cViewPr varScale="1">
        <p:scale>
          <a:sx n="99" d="100"/>
          <a:sy n="99" d="100"/>
        </p:scale>
        <p:origin x="-24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notesMaster" Target="notesMasters/notesMaster1.xml"/><Relationship Id="rId9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image" Target="../media/image92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fld id="{4E2D2A46-31D4-42C3-9BFC-2819592256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7505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22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smtClean="0"/>
            </a:lvl1pPr>
          </a:lstStyle>
          <a:p>
            <a:pPr>
              <a:defRPr/>
            </a:pPr>
            <a:fld id="{CA84FE9B-D5D4-4B76-87EA-A08EA8B20C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2725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644B3A36-662B-4E53-B902-E6976A1277D8}" type="slidenum">
              <a:rPr lang="en-US" sz="1200"/>
              <a:pPr eaLnBrk="1" hangingPunct="1"/>
              <a:t>1</a:t>
            </a:fld>
            <a:endParaRPr lang="en-US" sz="1200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726D09A-3761-43C5-8B45-92EBC911877D}" type="slidenum">
              <a:rPr lang="en-US" altLang="en-US"/>
              <a:pPr/>
              <a:t>60</a:t>
            </a:fld>
            <a:endParaRPr lang="en-US" altLang="en-US"/>
          </a:p>
        </p:txBody>
      </p:sp>
      <p:sp>
        <p:nvSpPr>
          <p:cNvPr id="80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fr-CH" altLang="en-US"/>
              <a:t>Smilar in spelling</a:t>
            </a:r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4A8C1D6F-6A41-4163-8F58-B98CD7938F76}" type="slidenum">
              <a:rPr lang="en-US" altLang="en-US" sz="1200"/>
              <a:pPr eaLnBrk="1" hangingPunct="1"/>
              <a:t>88</a:t>
            </a:fld>
            <a:endParaRPr lang="en-US" altLang="en-US" sz="1200"/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975B43FA-0534-4D49-AE2A-76D945E45E74}" type="slidenum">
              <a:rPr lang="en-US" altLang="en-US" sz="1200"/>
              <a:pPr eaLnBrk="1" hangingPunct="1"/>
              <a:t>89</a:t>
            </a:fld>
            <a:endParaRPr lang="en-US" altLang="en-US" sz="1200"/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US" noProof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4213" y="3860800"/>
            <a:ext cx="6400800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  <a:endParaRPr lang="en-US" noProof="0" smtClean="0"/>
          </a:p>
        </p:txBody>
      </p:sp>
    </p:spTree>
    <p:extLst>
      <p:ext uri="{BB962C8B-B14F-4D97-AF65-F5344CB8AC3E}">
        <p14:creationId xmlns:p14="http://schemas.microsoft.com/office/powerpoint/2010/main" val="29049618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C3305F-35F4-4D38-853F-6972B7651A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919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A1C06C-5FA2-4438-B070-4F16D45DBA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6856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>
  <p:cSld name="Title, 2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773238"/>
            <a:ext cx="4038600" cy="21002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57200" y="4025900"/>
            <a:ext cx="4038600" cy="21002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4648200" y="1773238"/>
            <a:ext cx="4038600" cy="43529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7010400" y="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320C7693-7F35-4480-A684-A210035084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13783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7010400" y="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CDCEE4AE-5CCC-4B1B-82DD-7500C7B9606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06872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79EEDA-9492-4994-BB18-1005CD6866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3466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AB5F7D-D5B1-4D98-B310-16D211F236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9001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238"/>
            <a:ext cx="4038600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238"/>
            <a:ext cx="4038600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517826-A1A8-4B20-83BB-6B4226365D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1805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546D48-0F63-43E9-B47C-935DCDFAA1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8512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E760F4-0BB2-41F5-A823-5656424847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934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6D60C8-7BA5-467F-BCD3-E871B6D034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9636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CH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C813F8-B5E0-463F-B52D-A76CAE1804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046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CH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fr-CH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77A5B0-4E40-4836-BF8A-4DD3519947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6682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73238"/>
            <a:ext cx="8229600" cy="435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smtClean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0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 smtClean="0"/>
            </a:lvl1pPr>
          </a:lstStyle>
          <a:p>
            <a:pPr>
              <a:defRPr/>
            </a:pPr>
            <a:fld id="{7F3150A8-B334-48D8-BDDC-A2E01CBB87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3" r:id="rId12"/>
    <p:sldLayoutId id="2147483674" r:id="rId13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00408C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Blip>
          <a:blip r:embed="rId16"/>
        </a:buBlip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Blip>
          <a:blip r:embed="rId16"/>
        </a:buBlip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Blip>
          <a:blip r:embed="rId16"/>
        </a:buBlip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Blip>
          <a:blip r:embed="rId16"/>
        </a:buBlip>
        <a:defRPr sz="24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Blip>
          <a:blip r:embed="rId16"/>
        </a:buBlip>
        <a:defRPr sz="24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Blip>
          <a:blip r:embed="rId16"/>
        </a:buBlip>
        <a:defRPr sz="24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Blip>
          <a:blip r:embed="rId16"/>
        </a:buBlip>
        <a:defRPr sz="24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Blip>
          <a:blip r:embed="rId16"/>
        </a:buBlip>
        <a:defRPr sz="24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Blip>
          <a:blip r:embed="rId16"/>
        </a:buBlip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jpeg"/><Relationship Id="rId5" Type="http://schemas.openxmlformats.org/officeDocument/2006/relationships/image" Target="../media/image4.png"/><Relationship Id="rId4" Type="http://schemas.openxmlformats.org/officeDocument/2006/relationships/oleObject" Target="../embeddings/oleObject1.bin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61.png"/><Relationship Id="rId4" Type="http://schemas.openxmlformats.org/officeDocument/2006/relationships/audio" Target="../media/audio1.wav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8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61.png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3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hyperlink" Target="https://attendee.gotowebinar.com/rt/1219605069484395010" TargetMode="External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hyperlink" Target="https://attendee.gotowebinar.com/rt/2386170415254530818" TargetMode="External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hyperlink" Target="https://attendee.gotowebinar.com/rt/8193445586516212994" TargetMode="External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93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92.png"/><Relationship Id="rId4" Type="http://schemas.openxmlformats.org/officeDocument/2006/relationships/oleObject" Target="../embeddings/oleObject2.bin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219200" y="4183063"/>
            <a:ext cx="5867400" cy="769937"/>
          </a:xfrm>
          <a:noFill/>
        </p:spPr>
        <p:txBody>
          <a:bodyPr/>
          <a:lstStyle/>
          <a:p>
            <a:pPr eaLnBrk="1" hangingPunct="1"/>
            <a:r>
              <a:rPr lang="en-US" sz="3000" b="1" dirty="0" smtClean="0">
                <a:solidFill>
                  <a:srgbClr val="00408C"/>
                </a:solidFill>
                <a:ea typeface="ヒラギノ角ゴ Pro W3" pitchFamily="1" charset="-128"/>
              </a:rPr>
              <a:t>PATENTSCOPE for experts</a:t>
            </a:r>
            <a:endParaRPr lang="en-US" sz="3000" b="1" dirty="0" smtClean="0">
              <a:solidFill>
                <a:srgbClr val="00408C"/>
              </a:solidFill>
              <a:ea typeface="ヒラギノ角ゴ Pro W3" pitchFamily="1" charset="-128"/>
            </a:endParaRPr>
          </a:p>
        </p:txBody>
      </p:sp>
      <p:sp>
        <p:nvSpPr>
          <p:cNvPr id="3075" name="Text Box 5"/>
          <p:cNvSpPr txBox="1">
            <a:spLocks noChangeArrowheads="1"/>
          </p:cNvSpPr>
          <p:nvPr/>
        </p:nvSpPr>
        <p:spPr bwMode="auto">
          <a:xfrm>
            <a:off x="6249988" y="5253038"/>
            <a:ext cx="2147887" cy="72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lnSpc>
                <a:spcPct val="40000"/>
              </a:lnSpc>
            </a:pPr>
            <a:r>
              <a:rPr lang="en-US" sz="1300" dirty="0" smtClean="0">
                <a:solidFill>
                  <a:srgbClr val="3399FF"/>
                </a:solidFill>
                <a:latin typeface="Arial Black" pitchFamily="34" charset="0"/>
                <a:ea typeface="ヒラギノ角ゴ Pro W3" pitchFamily="1" charset="-128"/>
              </a:rPr>
              <a:t>Cyber world</a:t>
            </a:r>
            <a:endParaRPr lang="en-US" sz="1300" dirty="0">
              <a:solidFill>
                <a:srgbClr val="3399FF"/>
              </a:solidFill>
              <a:latin typeface="Arial Black" pitchFamily="34" charset="0"/>
              <a:ea typeface="ヒラギノ角ゴ Pro W3" pitchFamily="1" charset="-128"/>
            </a:endParaRPr>
          </a:p>
          <a:p>
            <a:pPr>
              <a:lnSpc>
                <a:spcPct val="40000"/>
              </a:lnSpc>
            </a:pPr>
            <a:r>
              <a:rPr lang="en-US" sz="1300" dirty="0" smtClean="0">
                <a:solidFill>
                  <a:srgbClr val="3399FF"/>
                </a:solidFill>
                <a:latin typeface="Arial Black" pitchFamily="34" charset="0"/>
                <a:ea typeface="ヒラギノ角ゴ Pro W3" pitchFamily="1" charset="-128"/>
              </a:rPr>
              <a:t>November</a:t>
            </a:r>
            <a:endParaRPr lang="en-US" sz="1300" dirty="0">
              <a:solidFill>
                <a:srgbClr val="3399FF"/>
              </a:solidFill>
              <a:latin typeface="Arial Black" pitchFamily="34" charset="0"/>
              <a:ea typeface="ヒラギノ角ゴ Pro W3" pitchFamily="1" charset="-128"/>
            </a:endParaRPr>
          </a:p>
          <a:p>
            <a:pPr>
              <a:lnSpc>
                <a:spcPct val="40000"/>
              </a:lnSpc>
            </a:pPr>
            <a:r>
              <a:rPr lang="en-US" sz="1300" dirty="0" smtClean="0">
                <a:solidFill>
                  <a:srgbClr val="3399FF"/>
                </a:solidFill>
                <a:latin typeface="Arial Black" pitchFamily="34" charset="0"/>
                <a:ea typeface="ヒラギノ角ゴ Pro W3" pitchFamily="1" charset="-128"/>
              </a:rPr>
              <a:t>2017</a:t>
            </a:r>
            <a:endParaRPr lang="en-US" sz="1300" dirty="0">
              <a:solidFill>
                <a:srgbClr val="3399FF"/>
              </a:solidFill>
              <a:latin typeface="Arial Black" pitchFamily="34" charset="0"/>
              <a:ea typeface="ヒラギノ角ゴ Pro W3" pitchFamily="1" charset="-128"/>
            </a:endParaRPr>
          </a:p>
        </p:txBody>
      </p:sp>
      <p:sp>
        <p:nvSpPr>
          <p:cNvPr id="3076" name="Rectangle 6"/>
          <p:cNvSpPr>
            <a:spLocks noChangeArrowheads="1"/>
          </p:cNvSpPr>
          <p:nvPr/>
        </p:nvSpPr>
        <p:spPr bwMode="auto">
          <a:xfrm>
            <a:off x="914400" y="3810000"/>
            <a:ext cx="381000" cy="381000"/>
          </a:xfrm>
          <a:prstGeom prst="rect">
            <a:avLst/>
          </a:prstGeom>
          <a:solidFill>
            <a:srgbClr val="3399FF"/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fr-CH"/>
          </a:p>
        </p:txBody>
      </p:sp>
      <p:sp>
        <p:nvSpPr>
          <p:cNvPr id="3077" name="Rectangle 7"/>
          <p:cNvSpPr>
            <a:spLocks noChangeArrowheads="1"/>
          </p:cNvSpPr>
          <p:nvPr/>
        </p:nvSpPr>
        <p:spPr bwMode="auto">
          <a:xfrm>
            <a:off x="1230313" y="5805488"/>
            <a:ext cx="6934200" cy="712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1800" dirty="0" smtClean="0">
                <a:solidFill>
                  <a:srgbClr val="00408C"/>
                </a:solidFill>
                <a:ea typeface="ヒラギノ角ゴ Pro W3" pitchFamily="1" charset="-128"/>
              </a:rPr>
              <a:t>Sandrine Ammann</a:t>
            </a:r>
            <a:endParaRPr lang="en-US" sz="1800" dirty="0">
              <a:solidFill>
                <a:srgbClr val="00408C"/>
              </a:solidFill>
              <a:ea typeface="ヒラギノ角ゴ Pro W3" pitchFamily="1" charset="-128"/>
            </a:endParaRPr>
          </a:p>
          <a:p>
            <a:pPr>
              <a:spcBef>
                <a:spcPct val="20000"/>
              </a:spcBef>
            </a:pPr>
            <a:r>
              <a:rPr lang="en-US" sz="1800" dirty="0" smtClean="0">
                <a:solidFill>
                  <a:srgbClr val="00408C"/>
                </a:solidFill>
                <a:ea typeface="ヒラギノ角ゴ Pro W3" pitchFamily="1" charset="-128"/>
              </a:rPr>
              <a:t>Marketing &amp; Communications Officer</a:t>
            </a:r>
            <a:endParaRPr lang="en-US" sz="1800" dirty="0">
              <a:solidFill>
                <a:srgbClr val="00408C"/>
              </a:solidFill>
              <a:ea typeface="ヒラギノ角ゴ Pro W3" pitchFamily="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55187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1676400"/>
            <a:ext cx="9416354" cy="28224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5188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38250"/>
            <a:ext cx="9172575" cy="438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 bwMode="auto">
          <a:xfrm>
            <a:off x="76200" y="4038600"/>
            <a:ext cx="8839200" cy="1066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7144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38250"/>
            <a:ext cx="9172575" cy="438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65027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15" y="2286000"/>
            <a:ext cx="9069085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Advanced search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5294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</a:t>
            </a:r>
            <a:endParaRPr lang="en-US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219200"/>
            <a:ext cx="8860054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99151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175" y="762000"/>
            <a:ext cx="8886825" cy="4712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43688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832" y="543232"/>
            <a:ext cx="9139599" cy="5552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38009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506" y="914400"/>
            <a:ext cx="8998362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12" y="1351936"/>
            <a:ext cx="9014663" cy="4286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val 3"/>
          <p:cNvSpPr/>
          <p:nvPr/>
        </p:nvSpPr>
        <p:spPr bwMode="auto">
          <a:xfrm>
            <a:off x="4724400" y="762000"/>
            <a:ext cx="1447800" cy="457200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12" y="762000"/>
            <a:ext cx="9209142" cy="4333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 bwMode="auto">
          <a:xfrm>
            <a:off x="4191000" y="1905000"/>
            <a:ext cx="2286000" cy="228600"/>
          </a:xfrm>
          <a:prstGeom prst="rect">
            <a:avLst/>
          </a:prstGeom>
          <a:solidFill>
            <a:srgbClr val="FF0000">
              <a:alpha val="41000"/>
            </a:srgb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0020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752600"/>
            <a:ext cx="8503921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41812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0"/>
            <a:ext cx="8991600" cy="25917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6495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850" y="-4763"/>
            <a:ext cx="5976938" cy="4406901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2947" name="Rectangle 3"/>
          <p:cNvSpPr>
            <a:spLocks noGrp="1" noChangeArrowheads="1"/>
          </p:cNvSpPr>
          <p:nvPr>
            <p:ph type="body" sz="half" idx="3"/>
          </p:nvPr>
        </p:nvSpPr>
        <p:spPr>
          <a:xfrm>
            <a:off x="0" y="4508500"/>
            <a:ext cx="9144000" cy="1225550"/>
          </a:xfrm>
        </p:spPr>
        <p:txBody>
          <a:bodyPr/>
          <a:lstStyle/>
          <a:p>
            <a:pPr>
              <a:buFontTx/>
              <a:buNone/>
            </a:pPr>
            <a:r>
              <a:rPr lang="en-US" altLang="en-US" sz="3200" b="1" dirty="0">
                <a:solidFill>
                  <a:srgbClr val="00408C"/>
                </a:solidFill>
                <a:ea typeface="ヒラギノ角ゴ Pro W3" pitchFamily="1" charset="-128"/>
              </a:rPr>
              <a:t>To the PATENTSCOPE search system webinar</a:t>
            </a:r>
          </a:p>
          <a:p>
            <a:pPr algn="ctr">
              <a:buFontTx/>
              <a:buNone/>
            </a:pPr>
            <a:r>
              <a:rPr lang="en-US" altLang="en-US" sz="3300" b="1" i="1" dirty="0" smtClean="0">
                <a:solidFill>
                  <a:schemeClr val="accent2"/>
                </a:solidFill>
              </a:rPr>
              <a:t>Complex queries</a:t>
            </a:r>
            <a:endParaRPr lang="en-US" altLang="en-US" sz="3300" dirty="0"/>
          </a:p>
        </p:txBody>
      </p:sp>
      <p:graphicFrame>
        <p:nvGraphicFramePr>
          <p:cNvPr id="82948" name="Object 4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7092950" y="5373688"/>
          <a:ext cx="603250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r:id="rId4" imgW="1638095" imgH="2349206" progId="">
                  <p:embed/>
                </p:oleObj>
              </mc:Choice>
              <mc:Fallback>
                <p:oleObj r:id="rId4" imgW="1638095" imgH="2349206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92950" y="5373688"/>
                        <a:ext cx="603250" cy="86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cap="flat" cmpd="sng" algn="ctr">
                            <a:solidFill>
                              <a:schemeClr val="tx1"/>
                            </a:solidFill>
                            <a:prstDash val="solid"/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2" descr="D:\Users\Ammann\AppData\Local\Temp\ammyqql0tdi-fredrick-kearney-jr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0014857" cy="701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1982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With chemical compounds</a:t>
            </a:r>
            <a:endParaRPr lang="en-US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497" y="1752600"/>
            <a:ext cx="9333379" cy="2538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57200"/>
            <a:ext cx="8759524" cy="558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 bwMode="auto">
          <a:xfrm>
            <a:off x="1143000" y="533400"/>
            <a:ext cx="304800" cy="228600"/>
          </a:xfrm>
          <a:prstGeom prst="rect">
            <a:avLst/>
          </a:prstGeom>
          <a:solidFill>
            <a:srgbClr val="FF0000">
              <a:alpha val="43000"/>
            </a:srgb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3565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Chemical compound search</a:t>
            </a:r>
            <a:endParaRPr lang="en-US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2095500"/>
            <a:ext cx="9059908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95933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152400"/>
            <a:ext cx="8853376" cy="431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724400"/>
            <a:ext cx="7686675" cy="139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89545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776" y="1244290"/>
            <a:ext cx="8229600" cy="453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 bwMode="auto">
          <a:xfrm>
            <a:off x="3443634" y="2057400"/>
            <a:ext cx="1890366" cy="228600"/>
          </a:xfrm>
          <a:prstGeom prst="rect">
            <a:avLst/>
          </a:prstGeom>
          <a:solidFill>
            <a:srgbClr val="FF0000">
              <a:alpha val="43000"/>
            </a:srgb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4" name="Rectangle 3"/>
          <p:cNvSpPr/>
          <p:nvPr/>
        </p:nvSpPr>
        <p:spPr bwMode="auto">
          <a:xfrm>
            <a:off x="1642712" y="1409700"/>
            <a:ext cx="2091088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1490312" y="1424104"/>
            <a:ext cx="304800" cy="114300"/>
          </a:xfrm>
          <a:prstGeom prst="rect">
            <a:avLst/>
          </a:prstGeom>
          <a:solidFill>
            <a:srgbClr val="FF0000">
              <a:alpha val="43000"/>
            </a:srgb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7970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Interface: Advanced </a:t>
            </a:r>
            <a:r>
              <a:rPr lang="fr-CH" dirty="0" err="1" smtClean="0"/>
              <a:t>search</a:t>
            </a:r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938337"/>
            <a:ext cx="8658225" cy="298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val 3"/>
          <p:cNvSpPr/>
          <p:nvPr/>
        </p:nvSpPr>
        <p:spPr bwMode="auto">
          <a:xfrm>
            <a:off x="7315200" y="3276600"/>
            <a:ext cx="381000" cy="304800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81125"/>
            <a:ext cx="8724900" cy="409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0498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637" y="1296678"/>
            <a:ext cx="9150637" cy="3961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val 3"/>
          <p:cNvSpPr/>
          <p:nvPr/>
        </p:nvSpPr>
        <p:spPr bwMode="auto">
          <a:xfrm>
            <a:off x="6564352" y="2025805"/>
            <a:ext cx="609600" cy="304800"/>
          </a:xfrm>
          <a:prstGeom prst="ellipse">
            <a:avLst/>
          </a:prstGeom>
          <a:solidFill>
            <a:srgbClr val="FF0000">
              <a:alpha val="50000"/>
            </a:srgb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6705600" y="2330605"/>
            <a:ext cx="2286000" cy="260195"/>
          </a:xfrm>
          <a:prstGeom prst="rect">
            <a:avLst/>
          </a:prstGeom>
          <a:solidFill>
            <a:srgbClr val="FF0000">
              <a:alpha val="38000"/>
            </a:srgb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4278352" y="3236351"/>
            <a:ext cx="2286000" cy="260195"/>
          </a:xfrm>
          <a:prstGeom prst="rect">
            <a:avLst/>
          </a:prstGeom>
          <a:solidFill>
            <a:srgbClr val="FF0000">
              <a:alpha val="38000"/>
            </a:srgb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50" y="290513"/>
            <a:ext cx="8648700" cy="627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 bwMode="auto">
          <a:xfrm>
            <a:off x="247650" y="290513"/>
            <a:ext cx="3714750" cy="395287"/>
          </a:xfrm>
          <a:prstGeom prst="rect">
            <a:avLst/>
          </a:prstGeom>
          <a:noFill/>
          <a:ln w="63500" cap="flat" cmpd="sng" algn="ctr">
            <a:solidFill>
              <a:srgbClr val="00FF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2" name="Rectangle 11"/>
          <p:cNvSpPr/>
          <p:nvPr/>
        </p:nvSpPr>
        <p:spPr bwMode="auto">
          <a:xfrm rot="5400000">
            <a:off x="-2026445" y="3474243"/>
            <a:ext cx="5500690" cy="685800"/>
          </a:xfrm>
          <a:prstGeom prst="rect">
            <a:avLst/>
          </a:prstGeom>
          <a:noFill/>
          <a:ln w="63500" cap="flat" cmpd="sng" algn="ctr">
            <a:solidFill>
              <a:srgbClr val="00FF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8834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8" grpId="0" animBg="1"/>
      <p:bldP spid="6" grpId="0" animBg="1"/>
      <p:bldP spid="1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CH" altLang="en-US" dirty="0" err="1" smtClean="0"/>
              <a:t>Examples</a:t>
            </a:r>
            <a:endParaRPr lang="en-US" altLang="en-US" dirty="0"/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fr-CH" altLang="en-US" dirty="0"/>
              <a:t>FP = front page</a:t>
            </a:r>
          </a:p>
          <a:p>
            <a:r>
              <a:rPr lang="fr-CH" altLang="en-US" dirty="0"/>
              <a:t>ALL = all </a:t>
            </a:r>
            <a:r>
              <a:rPr lang="fr-CH" altLang="en-US" dirty="0" err="1"/>
              <a:t>fields</a:t>
            </a:r>
            <a:endParaRPr lang="fr-CH" altLang="en-US" dirty="0"/>
          </a:p>
          <a:p>
            <a:r>
              <a:rPr lang="fr-CH" altLang="en-US" dirty="0" smtClean="0"/>
              <a:t>ALL_NAMES </a:t>
            </a:r>
            <a:r>
              <a:rPr lang="fr-CH" altLang="en-US" dirty="0"/>
              <a:t>= all </a:t>
            </a:r>
            <a:r>
              <a:rPr lang="fr-CH" altLang="en-US" dirty="0" err="1" smtClean="0"/>
              <a:t>names</a:t>
            </a:r>
            <a:endParaRPr lang="fr-CH" altLang="en-US" dirty="0"/>
          </a:p>
          <a:p>
            <a:r>
              <a:rPr lang="fr-CH" altLang="en-US" dirty="0"/>
              <a:t>IC = IPC</a:t>
            </a:r>
          </a:p>
          <a:p>
            <a:r>
              <a:rPr lang="fr-CH" altLang="en-US" dirty="0"/>
              <a:t>DP = publication date</a:t>
            </a:r>
          </a:p>
          <a:p>
            <a:r>
              <a:rPr lang="fr-CH" altLang="en-US" dirty="0"/>
              <a:t>CTR = </a:t>
            </a:r>
            <a:r>
              <a:rPr lang="fr-CH" altLang="en-US" dirty="0" smtClean="0"/>
              <a:t>country</a:t>
            </a:r>
            <a:endParaRPr lang="fr-CH" altLang="en-US" dirty="0"/>
          </a:p>
          <a:p>
            <a:r>
              <a:rPr lang="fr-CH" altLang="en-US" dirty="0"/>
              <a:t>NPCC= national phase entry</a:t>
            </a:r>
          </a:p>
          <a:p>
            <a:r>
              <a:rPr lang="fr-CH" altLang="en-US" dirty="0"/>
              <a:t>AN = </a:t>
            </a:r>
            <a:r>
              <a:rPr lang="fr-CH" altLang="en-US" dirty="0" err="1"/>
              <a:t>origin</a:t>
            </a:r>
            <a:r>
              <a:rPr lang="fr-CH" altLang="en-US" dirty="0"/>
              <a:t> of PCT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241318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Date </a:t>
            </a:r>
            <a:r>
              <a:rPr lang="fr-CH" dirty="0" err="1" smtClean="0"/>
              <a:t>search</a:t>
            </a:r>
            <a:endParaRPr lang="es-B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H" dirty="0" smtClean="0"/>
              <a:t>Simple:</a:t>
            </a:r>
          </a:p>
          <a:p>
            <a:pPr lvl="1"/>
            <a:r>
              <a:rPr lang="fr-CH" dirty="0" smtClean="0"/>
              <a:t>DP:01.02.2000</a:t>
            </a:r>
          </a:p>
          <a:p>
            <a:pPr lvl="1"/>
            <a:r>
              <a:rPr lang="fr-CH" dirty="0" smtClean="0"/>
              <a:t>DP:20000201</a:t>
            </a:r>
          </a:p>
          <a:p>
            <a:pPr lvl="1"/>
            <a:r>
              <a:rPr lang="fr-CH" dirty="0" smtClean="0"/>
              <a:t>DP:02.2000</a:t>
            </a:r>
          </a:p>
          <a:p>
            <a:pPr lvl="1"/>
            <a:r>
              <a:rPr lang="fr-CH" dirty="0" smtClean="0"/>
              <a:t>DP:200002</a:t>
            </a:r>
          </a:p>
          <a:p>
            <a:pPr lvl="1"/>
            <a:r>
              <a:rPr lang="fr-CH" dirty="0" smtClean="0"/>
              <a:t>DP:2000 </a:t>
            </a:r>
          </a:p>
          <a:p>
            <a:pPr lvl="1"/>
            <a:endParaRPr lang="fr-CH" dirty="0" smtClean="0"/>
          </a:p>
          <a:p>
            <a:endParaRPr lang="es-BO" dirty="0"/>
          </a:p>
        </p:txBody>
      </p:sp>
    </p:spTree>
    <p:extLst>
      <p:ext uri="{BB962C8B-B14F-4D97-AF65-F5344CB8AC3E}">
        <p14:creationId xmlns:p14="http://schemas.microsoft.com/office/powerpoint/2010/main" val="969406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 smtClean="0"/>
              <a:t>Example</a:t>
            </a:r>
            <a:r>
              <a:rPr lang="fr-CH" dirty="0" smtClean="0"/>
              <a:t>: IPC</a:t>
            </a:r>
            <a:endParaRPr lang="es-B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H" dirty="0"/>
              <a:t>IC = International Classification</a:t>
            </a:r>
          </a:p>
          <a:p>
            <a:pPr lvl="1"/>
            <a:r>
              <a:rPr lang="en-US" dirty="0" smtClean="0"/>
              <a:t>IC</a:t>
            </a:r>
            <a:r>
              <a:rPr lang="en-US" dirty="0"/>
              <a:t> :A</a:t>
            </a:r>
            <a:endParaRPr lang="es-BO" dirty="0"/>
          </a:p>
          <a:p>
            <a:pPr lvl="1"/>
            <a:r>
              <a:rPr lang="en-US" dirty="0"/>
              <a:t>IC :A47</a:t>
            </a:r>
            <a:endParaRPr lang="es-BO" dirty="0"/>
          </a:p>
          <a:p>
            <a:pPr lvl="1"/>
            <a:r>
              <a:rPr lang="en-US" dirty="0"/>
              <a:t>IC :A47L</a:t>
            </a:r>
            <a:endParaRPr lang="es-BO" dirty="0"/>
          </a:p>
          <a:p>
            <a:pPr lvl="1"/>
            <a:r>
              <a:rPr lang="en-US" dirty="0"/>
              <a:t>IC :A47L1</a:t>
            </a:r>
            <a:endParaRPr lang="es-BO" dirty="0"/>
          </a:p>
          <a:p>
            <a:pPr lvl="1"/>
            <a:r>
              <a:rPr lang="en-US" dirty="0"/>
              <a:t>IC:A47L11</a:t>
            </a:r>
            <a:endParaRPr lang="es-BO" dirty="0"/>
          </a:p>
          <a:p>
            <a:pPr lvl="1"/>
            <a:r>
              <a:rPr lang="en-US" dirty="0" smtClean="0"/>
              <a:t>IC:A47L11/03</a:t>
            </a:r>
          </a:p>
          <a:p>
            <a:pPr marL="0" indent="0">
              <a:buNone/>
            </a:pPr>
            <a:endParaRPr lang="es-BO" dirty="0"/>
          </a:p>
          <a:p>
            <a:pPr marL="0" indent="0">
              <a:buNone/>
            </a:pPr>
            <a:endParaRPr lang="es-BO" dirty="0"/>
          </a:p>
        </p:txBody>
      </p:sp>
    </p:spTree>
    <p:extLst>
      <p:ext uri="{BB962C8B-B14F-4D97-AF65-F5344CB8AC3E}">
        <p14:creationId xmlns:p14="http://schemas.microsoft.com/office/powerpoint/2010/main" val="2081176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914400"/>
            <a:ext cx="8229600" cy="4352925"/>
          </a:xfrm>
        </p:spPr>
        <p:txBody>
          <a:bodyPr/>
          <a:lstStyle/>
          <a:p>
            <a:r>
              <a:rPr lang="fr-CH" b="1" dirty="0"/>
              <a:t>D06F 1/06 </a:t>
            </a:r>
            <a:r>
              <a:rPr lang="fr-CH" dirty="0" err="1"/>
              <a:t>will</a:t>
            </a:r>
            <a:r>
              <a:rPr lang="fr-CH" dirty="0"/>
              <a:t> </a:t>
            </a:r>
            <a:r>
              <a:rPr lang="fr-CH" dirty="0" err="1"/>
              <a:t>include</a:t>
            </a:r>
            <a:r>
              <a:rPr lang="fr-CH" dirty="0"/>
              <a:t> by default </a:t>
            </a:r>
          </a:p>
          <a:p>
            <a:pPr marL="0" indent="0">
              <a:buNone/>
            </a:pPr>
            <a:r>
              <a:rPr lang="fr-CH" dirty="0" smtClean="0"/>
              <a:t>    D06F </a:t>
            </a:r>
            <a:r>
              <a:rPr lang="fr-CH" b="1" dirty="0"/>
              <a:t>1/08</a:t>
            </a:r>
            <a:r>
              <a:rPr lang="fr-CH" dirty="0"/>
              <a:t> </a:t>
            </a:r>
          </a:p>
          <a:p>
            <a:pPr marL="0" indent="0">
              <a:buNone/>
            </a:pPr>
            <a:r>
              <a:rPr lang="fr-CH" dirty="0"/>
              <a:t>	</a:t>
            </a:r>
            <a:r>
              <a:rPr lang="fr-CH" dirty="0" smtClean="0"/>
              <a:t>   </a:t>
            </a:r>
            <a:r>
              <a:rPr lang="fr-CH" b="1" dirty="0" smtClean="0"/>
              <a:t>1/10</a:t>
            </a:r>
            <a:r>
              <a:rPr lang="fr-CH" dirty="0" smtClean="0"/>
              <a:t> </a:t>
            </a:r>
            <a:endParaRPr lang="fr-CH" dirty="0"/>
          </a:p>
          <a:p>
            <a:pPr marL="0" indent="0">
              <a:buNone/>
            </a:pPr>
            <a:r>
              <a:rPr lang="fr-CH" dirty="0"/>
              <a:t>	</a:t>
            </a:r>
            <a:r>
              <a:rPr lang="fr-CH" dirty="0" smtClean="0"/>
              <a:t>   </a:t>
            </a:r>
            <a:r>
              <a:rPr lang="fr-CH" b="1" dirty="0" smtClean="0"/>
              <a:t>1/16</a:t>
            </a:r>
          </a:p>
          <a:p>
            <a:pPr marL="0" indent="0">
              <a:buNone/>
            </a:pPr>
            <a:endParaRPr lang="fr-CH" b="1" dirty="0" smtClean="0"/>
          </a:p>
          <a:p>
            <a:pPr marL="0" indent="0">
              <a:buNone/>
            </a:pPr>
            <a:r>
              <a:rPr lang="fr-CH" dirty="0" smtClean="0"/>
              <a:t>To </a:t>
            </a:r>
            <a:r>
              <a:rPr lang="fr-CH" dirty="0" err="1"/>
              <a:t>exclude</a:t>
            </a:r>
            <a:r>
              <a:rPr lang="fr-CH" dirty="0"/>
              <a:t> </a:t>
            </a:r>
            <a:r>
              <a:rPr lang="fr-CH" dirty="0" err="1" smtClean="0"/>
              <a:t>subgroup</a:t>
            </a:r>
            <a:r>
              <a:rPr lang="fr-CH" dirty="0" smtClean="0"/>
              <a:t>: IC_EX</a:t>
            </a:r>
          </a:p>
          <a:p>
            <a:pPr marL="0" indent="0">
              <a:buNone/>
            </a:pPr>
            <a:endParaRPr lang="fr-CH" dirty="0" smtClean="0"/>
          </a:p>
          <a:p>
            <a:pPr marL="0" indent="0">
              <a:buNone/>
            </a:pPr>
            <a:endParaRPr lang="fr-CH" dirty="0"/>
          </a:p>
          <a:p>
            <a:r>
              <a:rPr lang="fr-CH" dirty="0"/>
              <a:t>ICI = International Classification Inventive</a:t>
            </a:r>
          </a:p>
          <a:p>
            <a:r>
              <a:rPr lang="fr-CH" dirty="0" smtClean="0"/>
              <a:t>ICN </a:t>
            </a:r>
            <a:r>
              <a:rPr lang="fr-CH" dirty="0"/>
              <a:t>= International Classification Non-inventive</a:t>
            </a:r>
          </a:p>
          <a:p>
            <a:r>
              <a:rPr lang="fr-CH" dirty="0" smtClean="0"/>
              <a:t>ICI_EX    </a:t>
            </a:r>
            <a:r>
              <a:rPr lang="fr-CH" dirty="0"/>
              <a:t>ICN_EX  = no </a:t>
            </a:r>
            <a:r>
              <a:rPr lang="fr-CH" dirty="0" err="1"/>
              <a:t>subgroup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 bwMode="auto">
          <a:xfrm>
            <a:off x="533400" y="3048000"/>
            <a:ext cx="4191000" cy="533400"/>
          </a:xfrm>
          <a:prstGeom prst="roundRect">
            <a:avLst/>
          </a:prstGeom>
          <a:solidFill>
            <a:srgbClr val="FF0000">
              <a:alpha val="16000"/>
            </a:srgbClr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069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Patenting activity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Biomarkers for cancer</a:t>
            </a:r>
          </a:p>
          <a:p>
            <a:r>
              <a:rPr lang="en-US" dirty="0" smtClean="0"/>
              <a:t>Japanese applications and grants</a:t>
            </a:r>
          </a:p>
          <a:p>
            <a:r>
              <a:rPr lang="en-US" dirty="0" smtClean="0"/>
              <a:t>Published after 2010</a:t>
            </a:r>
          </a:p>
          <a:p>
            <a:endParaRPr lang="en-US" dirty="0"/>
          </a:p>
          <a:p>
            <a:r>
              <a:rPr lang="en-US" dirty="0" smtClean="0"/>
              <a:t>Without knowing a word of Japanese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7849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 smtClean="0"/>
              <a:t>Example</a:t>
            </a:r>
            <a:r>
              <a:rPr lang="fr-CH" dirty="0" smtClean="0"/>
              <a:t>: </a:t>
            </a:r>
            <a:r>
              <a:rPr lang="fr-CH" dirty="0" err="1" smtClean="0"/>
              <a:t>grant</a:t>
            </a:r>
            <a:endParaRPr lang="es-BO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669663"/>
            <a:ext cx="7772400" cy="202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55" y="1669663"/>
            <a:ext cx="7839046" cy="396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 bwMode="auto">
          <a:xfrm>
            <a:off x="1066800" y="3387530"/>
            <a:ext cx="1219200" cy="310957"/>
          </a:xfrm>
          <a:prstGeom prst="rect">
            <a:avLst/>
          </a:prstGeom>
          <a:solidFill>
            <a:srgbClr val="FF0000">
              <a:alpha val="69000"/>
            </a:srgb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B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5650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 smtClean="0"/>
              <a:t>Example</a:t>
            </a:r>
            <a:r>
              <a:rPr lang="fr-CH" dirty="0" smtClean="0"/>
              <a:t>: </a:t>
            </a:r>
            <a:r>
              <a:rPr lang="fr-CH" dirty="0" err="1" smtClean="0"/>
              <a:t>grant</a:t>
            </a:r>
            <a:endParaRPr lang="es-BO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600200"/>
            <a:ext cx="7715250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937" y="3962400"/>
            <a:ext cx="8105775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val 3"/>
          <p:cNvSpPr/>
          <p:nvPr/>
        </p:nvSpPr>
        <p:spPr bwMode="auto">
          <a:xfrm>
            <a:off x="5715000" y="4800600"/>
            <a:ext cx="1371600" cy="381000"/>
          </a:xfrm>
          <a:prstGeom prst="ellipse">
            <a:avLst/>
          </a:prstGeom>
          <a:solidFill>
            <a:srgbClr val="FF0000">
              <a:alpha val="39000"/>
            </a:srgb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B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8276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 smtClean="0"/>
              <a:t>Example</a:t>
            </a:r>
            <a:r>
              <a:rPr lang="fr-CH" dirty="0" smtClean="0"/>
              <a:t>: </a:t>
            </a:r>
            <a:r>
              <a:rPr lang="fr-CH" sz="3000" dirty="0" err="1" smtClean="0"/>
              <a:t>licensing</a:t>
            </a:r>
            <a:r>
              <a:rPr lang="fr-CH" sz="3000" dirty="0" smtClean="0"/>
              <a:t> + 3rd party observation</a:t>
            </a:r>
            <a:endParaRPr lang="es-BO" sz="3000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828800"/>
            <a:ext cx="7791450" cy="201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97276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0"/>
            <a:ext cx="7429500" cy="681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 bwMode="auto">
          <a:xfrm>
            <a:off x="685800" y="6019800"/>
            <a:ext cx="7086600" cy="838200"/>
          </a:xfrm>
          <a:prstGeom prst="rect">
            <a:avLst/>
          </a:prstGeom>
          <a:solidFill>
            <a:srgbClr val="00B050">
              <a:alpha val="31000"/>
            </a:srgb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B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8619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513" y="0"/>
            <a:ext cx="7405687" cy="6781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 bwMode="auto">
          <a:xfrm>
            <a:off x="671513" y="2895600"/>
            <a:ext cx="7177087" cy="381000"/>
          </a:xfrm>
          <a:prstGeom prst="rect">
            <a:avLst/>
          </a:prstGeom>
          <a:solidFill>
            <a:srgbClr val="FF0000">
              <a:alpha val="44000"/>
            </a:srgb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B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6865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 smtClean="0"/>
              <a:t>Example</a:t>
            </a:r>
            <a:r>
              <a:rPr lang="fr-CH" dirty="0" smtClean="0"/>
              <a:t>: last pub + </a:t>
            </a:r>
            <a:r>
              <a:rPr lang="fr-CH" dirty="0" err="1" smtClean="0"/>
              <a:t>applicant</a:t>
            </a:r>
            <a:endParaRPr lang="es-BO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1" y="1252172"/>
            <a:ext cx="7239000" cy="197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1" y="3048000"/>
            <a:ext cx="7401074" cy="38924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val 3"/>
          <p:cNvSpPr/>
          <p:nvPr/>
        </p:nvSpPr>
        <p:spPr bwMode="auto">
          <a:xfrm>
            <a:off x="2895600" y="3657600"/>
            <a:ext cx="609600" cy="3587683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B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2895600" y="3389376"/>
            <a:ext cx="609600" cy="3587683"/>
          </a:xfrm>
          <a:prstGeom prst="rect">
            <a:avLst/>
          </a:prstGeom>
          <a:solidFill>
            <a:srgbClr val="FF0000">
              <a:alpha val="30000"/>
            </a:srgb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B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5548215" y="3381942"/>
            <a:ext cx="990600" cy="3587683"/>
          </a:xfrm>
          <a:prstGeom prst="rect">
            <a:avLst/>
          </a:prstGeom>
          <a:solidFill>
            <a:srgbClr val="00B050">
              <a:alpha val="30000"/>
            </a:srgb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B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0388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Fields rules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fr-CH" altLang="en-US" dirty="0" smtClean="0"/>
              <a:t>Basic </a:t>
            </a:r>
            <a:r>
              <a:rPr lang="fr-CH" altLang="en-US" dirty="0" err="1" smtClean="0"/>
              <a:t>fields</a:t>
            </a:r>
            <a:r>
              <a:rPr lang="fr-CH" altLang="en-US" dirty="0" smtClean="0"/>
              <a:t>: </a:t>
            </a:r>
            <a:r>
              <a:rPr lang="fr-CH" altLang="en-US" dirty="0" err="1" smtClean="0"/>
              <a:t>elements</a:t>
            </a:r>
            <a:r>
              <a:rPr lang="fr-CH" altLang="en-US" dirty="0" smtClean="0"/>
              <a:t> of a patent document</a:t>
            </a:r>
          </a:p>
          <a:p>
            <a:pPr>
              <a:lnSpc>
                <a:spcPct val="90000"/>
              </a:lnSpc>
            </a:pPr>
            <a:r>
              <a:rPr lang="fr-CH" altLang="en-US" dirty="0" err="1" smtClean="0"/>
              <a:t>Derived</a:t>
            </a:r>
            <a:r>
              <a:rPr lang="fr-CH" altLang="en-US" dirty="0" smtClean="0"/>
              <a:t> </a:t>
            </a:r>
            <a:r>
              <a:rPr lang="fr-CH" altLang="en-US" dirty="0" err="1" smtClean="0"/>
              <a:t>fields</a:t>
            </a:r>
            <a:endParaRPr lang="en-US" altLang="en-US" dirty="0" smtClean="0"/>
          </a:p>
          <a:p>
            <a:pPr>
              <a:lnSpc>
                <a:spcPct val="90000"/>
              </a:lnSpc>
              <a:buFontTx/>
              <a:buNone/>
            </a:pPr>
            <a:endParaRPr lang="fr-CH" altLang="en-US" dirty="0" smtClean="0"/>
          </a:p>
          <a:p>
            <a:pPr>
              <a:lnSpc>
                <a:spcPct val="90000"/>
              </a:lnSpc>
            </a:pPr>
            <a:r>
              <a:rPr lang="fr-CH" altLang="en-US" dirty="0" smtClean="0"/>
              <a:t>2 </a:t>
            </a:r>
            <a:r>
              <a:rPr lang="fr-CH" altLang="en-US" dirty="0" err="1" smtClean="0"/>
              <a:t>letter</a:t>
            </a:r>
            <a:r>
              <a:rPr lang="fr-CH" altLang="en-US" dirty="0" smtClean="0"/>
              <a:t> code = </a:t>
            </a:r>
            <a:r>
              <a:rPr lang="fr-CH" altLang="en-US" dirty="0" err="1" smtClean="0"/>
              <a:t>individual</a:t>
            </a:r>
            <a:r>
              <a:rPr lang="fr-CH" altLang="en-US" dirty="0" smtClean="0"/>
              <a:t> </a:t>
            </a:r>
            <a:r>
              <a:rPr lang="fr-CH" altLang="en-US" dirty="0" err="1" smtClean="0"/>
              <a:t>field</a:t>
            </a:r>
            <a:endParaRPr lang="fr-CH" altLang="en-US" dirty="0" smtClean="0"/>
          </a:p>
          <a:p>
            <a:pPr>
              <a:lnSpc>
                <a:spcPct val="90000"/>
              </a:lnSpc>
              <a:buFontTx/>
              <a:buNone/>
            </a:pPr>
            <a:r>
              <a:rPr lang="fr-CH" altLang="en-US" dirty="0" smtClean="0"/>
              <a:t>EN_TI  	FR_AB 	 ES_DE_S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fr-CH" altLang="en-US" dirty="0" smtClean="0"/>
              <a:t>Convention: </a:t>
            </a:r>
            <a:r>
              <a:rPr lang="fr-CH" altLang="en-US" dirty="0" err="1" smtClean="0"/>
              <a:t>language</a:t>
            </a:r>
            <a:r>
              <a:rPr lang="fr-CH" altLang="en-US" dirty="0" smtClean="0"/>
              <a:t> </a:t>
            </a:r>
            <a:r>
              <a:rPr lang="fr-CH" altLang="en-US" dirty="0" err="1" smtClean="0"/>
              <a:t>specified</a:t>
            </a:r>
            <a:r>
              <a:rPr lang="fr-CH" altLang="en-US" dirty="0" smtClean="0"/>
              <a:t> by 2 </a:t>
            </a:r>
            <a:r>
              <a:rPr lang="fr-CH" altLang="en-US" dirty="0" err="1" smtClean="0"/>
              <a:t>letters</a:t>
            </a:r>
            <a:endParaRPr lang="fr-CH" altLang="en-US" dirty="0" smtClean="0"/>
          </a:p>
          <a:p>
            <a:pPr>
              <a:lnSpc>
                <a:spcPct val="90000"/>
              </a:lnSpc>
              <a:buFontTx/>
              <a:buNone/>
            </a:pPr>
            <a:r>
              <a:rPr lang="fr-CH" altLang="en-US" dirty="0" smtClean="0"/>
              <a:t>		          if not </a:t>
            </a:r>
            <a:r>
              <a:rPr lang="fr-CH" altLang="en-US" dirty="0" err="1" smtClean="0"/>
              <a:t>specified</a:t>
            </a:r>
            <a:r>
              <a:rPr lang="fr-CH" altLang="en-US" dirty="0" smtClean="0"/>
              <a:t> all </a:t>
            </a:r>
            <a:r>
              <a:rPr lang="fr-CH" altLang="en-US" dirty="0" err="1" smtClean="0"/>
              <a:t>languages</a:t>
            </a:r>
            <a:r>
              <a:rPr lang="fr-CH" altLang="en-US" dirty="0" smtClean="0"/>
              <a:t>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fr-CH" altLang="en-US" dirty="0" smtClean="0"/>
              <a:t>S = </a:t>
            </a:r>
            <a:r>
              <a:rPr lang="fr-CH" altLang="en-US" dirty="0" err="1" smtClean="0"/>
              <a:t>stemmed</a:t>
            </a:r>
            <a:endParaRPr lang="fr-CH" altLang="en-US" dirty="0" smtClean="0"/>
          </a:p>
          <a:p>
            <a:pPr>
              <a:lnSpc>
                <a:spcPct val="90000"/>
              </a:lnSpc>
              <a:buFontTx/>
              <a:buNone/>
            </a:pPr>
            <a:endParaRPr lang="fr-CH" altLang="en-US" dirty="0" smtClean="0"/>
          </a:p>
          <a:p>
            <a:pPr>
              <a:lnSpc>
                <a:spcPct val="90000"/>
              </a:lnSpc>
            </a:pPr>
            <a:r>
              <a:rPr lang="fr-CH" altLang="en-US" b="1" dirty="0" smtClean="0"/>
              <a:t>:</a:t>
            </a:r>
            <a:r>
              <a:rPr lang="fr-CH" altLang="en-US" dirty="0" smtClean="0"/>
              <a:t> to </a:t>
            </a:r>
            <a:r>
              <a:rPr lang="fr-CH" altLang="en-US" dirty="0" err="1" smtClean="0"/>
              <a:t>separate</a:t>
            </a:r>
            <a:r>
              <a:rPr lang="fr-CH" altLang="en-US" dirty="0" smtClean="0"/>
              <a:t> </a:t>
            </a:r>
            <a:r>
              <a:rPr lang="fr-CH" altLang="en-US" dirty="0" err="1" smtClean="0"/>
              <a:t>term</a:t>
            </a:r>
            <a:r>
              <a:rPr lang="fr-CH" altLang="en-US" dirty="0" smtClean="0"/>
              <a:t> </a:t>
            </a:r>
            <a:r>
              <a:rPr lang="fr-CH" altLang="en-US" dirty="0" err="1" smtClean="0"/>
              <a:t>without</a:t>
            </a:r>
            <a:r>
              <a:rPr lang="fr-CH" altLang="en-US" dirty="0" smtClean="0"/>
              <a:t> </a:t>
            </a:r>
            <a:r>
              <a:rPr lang="fr-CH" altLang="en-US" dirty="0" err="1" smtClean="0"/>
              <a:t>any</a:t>
            </a:r>
            <a:r>
              <a:rPr lang="fr-CH" altLang="en-US" dirty="0" smtClean="0"/>
              <a:t> </a:t>
            </a:r>
            <a:r>
              <a:rPr lang="fr-CH" altLang="en-US" dirty="0" err="1" smtClean="0"/>
              <a:t>space</a:t>
            </a:r>
            <a:endParaRPr lang="en-US" altLang="en-US" dirty="0" smtClean="0"/>
          </a:p>
          <a:p>
            <a:pPr>
              <a:lnSpc>
                <a:spcPct val="90000"/>
              </a:lnSpc>
              <a:buFontTx/>
              <a:buNone/>
            </a:pPr>
            <a:endParaRPr lang="fr-CH" altLang="en-US" dirty="0" smtClean="0"/>
          </a:p>
          <a:p>
            <a:pPr>
              <a:lnSpc>
                <a:spcPct val="90000"/>
              </a:lnSpc>
              <a:buFontTx/>
              <a:buNone/>
            </a:pPr>
            <a:endParaRPr lang="fr-CH" altLang="en-US" sz="2000" dirty="0" smtClean="0"/>
          </a:p>
          <a:p>
            <a:pPr>
              <a:lnSpc>
                <a:spcPct val="90000"/>
              </a:lnSpc>
              <a:buFontTx/>
              <a:buNone/>
            </a:pPr>
            <a:endParaRPr lang="fr-CH" altLang="en-US" sz="20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1339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/>
            <a:r>
              <a:rPr lang="en-US" dirty="0"/>
              <a:t>Intuitive queries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PCTHavingThirdPartyObservations</a:t>
            </a:r>
            <a:endParaRPr lang="en-US" dirty="0"/>
          </a:p>
          <a:p>
            <a:r>
              <a:rPr lang="en-US" dirty="0"/>
              <a:t>PCTPublishedLastWeek</a:t>
            </a:r>
          </a:p>
          <a:p>
            <a:r>
              <a:rPr lang="en-US" dirty="0"/>
              <a:t>PCTHavingApplicantFromUS </a:t>
            </a:r>
            <a:endParaRPr lang="en-US" dirty="0" smtClean="0"/>
          </a:p>
          <a:p>
            <a:r>
              <a:rPr lang="en-US" dirty="0"/>
              <a:t>DP:Last1Year</a:t>
            </a:r>
          </a:p>
          <a:p>
            <a:r>
              <a:rPr lang="en-US" dirty="0"/>
              <a:t>DP:[Today-1Week TO Today]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5881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600"/>
            <a:ext cx="7162800" cy="1924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8568" y="2187308"/>
            <a:ext cx="5796632" cy="4460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9599"/>
            <a:ext cx="9107476" cy="543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 bwMode="auto">
          <a:xfrm>
            <a:off x="152400" y="3657600"/>
            <a:ext cx="8610600" cy="304800"/>
          </a:xfrm>
          <a:prstGeom prst="rect">
            <a:avLst/>
          </a:prstGeom>
          <a:solidFill>
            <a:srgbClr val="FF0000">
              <a:alpha val="37000"/>
            </a:srgb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8157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Fields: golden rules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293" y="1324545"/>
            <a:ext cx="8229600" cy="4352925"/>
          </a:xfrm>
        </p:spPr>
        <p:txBody>
          <a:bodyPr/>
          <a:lstStyle/>
          <a:p>
            <a:r>
              <a:rPr lang="en-US" dirty="0" smtClean="0"/>
              <a:t>EN_ALL = default field  </a:t>
            </a:r>
            <a:r>
              <a:rPr lang="en-US" dirty="0"/>
              <a:t> </a:t>
            </a:r>
            <a:r>
              <a:rPr lang="en-US" dirty="0" smtClean="0"/>
              <a:t>    field indicator not required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/>
              <a:t>F</a:t>
            </a:r>
            <a:r>
              <a:rPr lang="en-US" dirty="0" smtClean="0"/>
              <a:t>ield name followed by : ":" or "/" 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The field is only valid for the term that it directly precedes, so the query:</a:t>
            </a:r>
          </a:p>
          <a:p>
            <a:pPr marL="0" indent="0">
              <a:buNone/>
            </a:pPr>
            <a:r>
              <a:rPr lang="en-US" dirty="0" smtClean="0"/>
              <a:t>    	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EN_TI:("wind turbine" AND electric) solar</a:t>
            </a:r>
          </a:p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r>
              <a:rPr lang="en-US" dirty="0" smtClean="0"/>
              <a:t>	 </a:t>
            </a:r>
            <a:r>
              <a:rPr lang="en-US" b="1" dirty="0" smtClean="0"/>
              <a:t>"wind turbine" AND electric</a:t>
            </a:r>
            <a:r>
              <a:rPr lang="en-US" dirty="0" smtClean="0"/>
              <a:t> in the title field 	  	 </a:t>
            </a:r>
            <a:r>
              <a:rPr lang="en-US" b="1" dirty="0" smtClean="0"/>
              <a:t>"solar"</a:t>
            </a:r>
            <a:r>
              <a:rPr lang="en-US" dirty="0" smtClean="0"/>
              <a:t> in the default field (EN_ALL ).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Right Arrow 3"/>
          <p:cNvSpPr/>
          <p:nvPr/>
        </p:nvSpPr>
        <p:spPr bwMode="auto">
          <a:xfrm>
            <a:off x="4067944" y="1447800"/>
            <a:ext cx="360040" cy="216024"/>
          </a:xfrm>
          <a:prstGeom prst="rightArrow">
            <a:avLst/>
          </a:prstGeom>
          <a:solidFill>
            <a:srgbClr val="00B0F0"/>
          </a:solidFill>
          <a:ln w="22225">
            <a:solidFill>
              <a:schemeClr val="tx1"/>
            </a:solidFill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5" name="Right Arrow 4"/>
          <p:cNvSpPr/>
          <p:nvPr/>
        </p:nvSpPr>
        <p:spPr bwMode="auto">
          <a:xfrm>
            <a:off x="1043608" y="5334000"/>
            <a:ext cx="360040" cy="216024"/>
          </a:xfrm>
          <a:prstGeom prst="rightArrow">
            <a:avLst/>
          </a:prstGeom>
          <a:solidFill>
            <a:srgbClr val="00B0F0"/>
          </a:solidFill>
          <a:ln w="22225">
            <a:solidFill>
              <a:schemeClr val="tx1"/>
            </a:solidFill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1403648" y="4267200"/>
            <a:ext cx="6048672" cy="504056"/>
          </a:xfrm>
          <a:prstGeom prst="rect">
            <a:avLst/>
          </a:prstGeom>
          <a:solidFill>
            <a:srgbClr val="00B0F0">
              <a:alpha val="26000"/>
            </a:srgbClr>
          </a:solidFill>
          <a:ln w="15875">
            <a:solidFill>
              <a:schemeClr val="tx1"/>
            </a:solidFill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4943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Search strategy</a:t>
            </a:r>
            <a:endParaRPr lang="en-US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" y="1824038"/>
            <a:ext cx="9124950" cy="320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 bwMode="auto">
          <a:xfrm>
            <a:off x="2329313" y="3068444"/>
            <a:ext cx="1451509" cy="381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134352" y="2743200"/>
            <a:ext cx="488683" cy="3429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623035" y="2754816"/>
            <a:ext cx="291366" cy="3429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0" name="Rectangle 9"/>
          <p:cNvSpPr/>
          <p:nvPr/>
        </p:nvSpPr>
        <p:spPr bwMode="auto">
          <a:xfrm flipH="1">
            <a:off x="2220227" y="2982951"/>
            <a:ext cx="218173" cy="381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2280448" y="2783623"/>
            <a:ext cx="233814" cy="38982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914401" y="2715787"/>
            <a:ext cx="1305826" cy="3429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2545856" y="2702776"/>
            <a:ext cx="2788143" cy="36566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4649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1" grpId="0" animBg="1"/>
      <p:bldP spid="12" grpId="0" animBg="1"/>
      <p:bldP spid="13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Grouping- nesting</a:t>
            </a:r>
            <a:endParaRPr lang="en-US" dirty="0"/>
          </a:p>
        </p:txBody>
      </p:sp>
      <p:pic>
        <p:nvPicPr>
          <p:cNvPr id="563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12776"/>
            <a:ext cx="7276068" cy="5085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29855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CH" altLang="en-US" dirty="0" err="1" smtClean="0"/>
              <a:t>Grouping</a:t>
            </a:r>
            <a:r>
              <a:rPr lang="fr-CH" altLang="en-US" dirty="0" smtClean="0"/>
              <a:t>/</a:t>
            </a:r>
            <a:r>
              <a:rPr lang="fr-CH" altLang="en-US" dirty="0" err="1" smtClean="0"/>
              <a:t>nesting</a:t>
            </a:r>
            <a:endParaRPr lang="en-US" altLang="en-US" dirty="0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fr-CH" altLang="en-US" dirty="0" err="1"/>
              <a:t>Solar</a:t>
            </a:r>
            <a:r>
              <a:rPr lang="fr-CH" altLang="en-US" dirty="0"/>
              <a:t> OR (</a:t>
            </a:r>
            <a:r>
              <a:rPr lang="fr-CH" altLang="en-US" dirty="0" err="1"/>
              <a:t>wind</a:t>
            </a:r>
            <a:r>
              <a:rPr lang="fr-CH" altLang="en-US" dirty="0"/>
              <a:t> AND turbine)</a:t>
            </a:r>
          </a:p>
          <a:p>
            <a:r>
              <a:rPr lang="fr-CH" altLang="en-US" dirty="0"/>
              <a:t>(</a:t>
            </a:r>
            <a:r>
              <a:rPr lang="fr-CH" altLang="en-US" dirty="0" err="1"/>
              <a:t>solar</a:t>
            </a:r>
            <a:r>
              <a:rPr lang="fr-CH" altLang="en-US" dirty="0"/>
              <a:t> OR </a:t>
            </a:r>
            <a:r>
              <a:rPr lang="fr-CH" altLang="en-US" dirty="0" err="1"/>
              <a:t>wind</a:t>
            </a:r>
            <a:r>
              <a:rPr lang="fr-CH" altLang="en-US" dirty="0"/>
              <a:t>) AND turbine</a:t>
            </a:r>
          </a:p>
          <a:p>
            <a:pPr>
              <a:buFontTx/>
              <a:buNone/>
            </a:pPr>
            <a:endParaRPr lang="fr-CH" altLang="en-US" dirty="0"/>
          </a:p>
          <a:p>
            <a:r>
              <a:rPr lang="fr-CH" altLang="en-US" dirty="0"/>
              <a:t>EN_TI: </a:t>
            </a:r>
            <a:r>
              <a:rPr lang="fr-CH" altLang="en-US" dirty="0" err="1"/>
              <a:t>electric</a:t>
            </a:r>
            <a:r>
              <a:rPr lang="fr-CH" altLang="en-US" dirty="0"/>
              <a:t> car</a:t>
            </a:r>
          </a:p>
          <a:p>
            <a:pPr>
              <a:buFontTx/>
              <a:buNone/>
            </a:pPr>
            <a:r>
              <a:rPr lang="fr-CH" altLang="en-US" dirty="0"/>
              <a:t> </a:t>
            </a:r>
            <a:r>
              <a:rPr lang="fr-CH" altLang="en-US" dirty="0" err="1"/>
              <a:t>electric</a:t>
            </a:r>
            <a:r>
              <a:rPr lang="fr-CH" altLang="en-US" dirty="0"/>
              <a:t> </a:t>
            </a:r>
            <a:r>
              <a:rPr lang="fr-CH" altLang="en-US" dirty="0" err="1"/>
              <a:t>will</a:t>
            </a:r>
            <a:r>
              <a:rPr lang="fr-CH" altLang="en-US" dirty="0"/>
              <a:t> </a:t>
            </a:r>
            <a:r>
              <a:rPr lang="fr-CH" altLang="en-US" dirty="0" err="1"/>
              <a:t>be</a:t>
            </a:r>
            <a:r>
              <a:rPr lang="fr-CH" altLang="en-US" dirty="0"/>
              <a:t> </a:t>
            </a:r>
            <a:r>
              <a:rPr lang="fr-CH" altLang="en-US" dirty="0" err="1"/>
              <a:t>searched</a:t>
            </a:r>
            <a:r>
              <a:rPr lang="fr-CH" altLang="en-US" dirty="0"/>
              <a:t> in English </a:t>
            </a:r>
            <a:r>
              <a:rPr lang="fr-CH" altLang="en-US" dirty="0" err="1"/>
              <a:t>title</a:t>
            </a:r>
            <a:r>
              <a:rPr lang="fr-CH" altLang="en-US" dirty="0"/>
              <a:t> </a:t>
            </a:r>
            <a:r>
              <a:rPr lang="fr-CH" altLang="en-US" dirty="0" smtClean="0"/>
              <a:t>but car in </a:t>
            </a:r>
            <a:r>
              <a:rPr lang="fr-CH" altLang="en-US" dirty="0"/>
              <a:t>all </a:t>
            </a:r>
            <a:r>
              <a:rPr lang="fr-CH" altLang="en-US" dirty="0" err="1"/>
              <a:t>fields</a:t>
            </a:r>
            <a:endParaRPr lang="fr-CH" altLang="en-US" dirty="0"/>
          </a:p>
          <a:p>
            <a:pPr>
              <a:buFontTx/>
              <a:buNone/>
            </a:pPr>
            <a:endParaRPr lang="fr-CH" altLang="en-US" dirty="0"/>
          </a:p>
          <a:p>
            <a:r>
              <a:rPr lang="fr-CH" altLang="en-US" dirty="0"/>
              <a:t>EN_TI: (</a:t>
            </a:r>
            <a:r>
              <a:rPr lang="fr-CH" altLang="en-US" dirty="0" err="1"/>
              <a:t>electric</a:t>
            </a:r>
            <a:r>
              <a:rPr lang="fr-CH" altLang="en-US" dirty="0"/>
              <a:t> car)</a:t>
            </a:r>
          </a:p>
          <a:p>
            <a:pPr>
              <a:buFontTx/>
              <a:buNone/>
            </a:pPr>
            <a:r>
              <a:rPr lang="fr-CH" altLang="en-US" dirty="0" err="1"/>
              <a:t>Both</a:t>
            </a:r>
            <a:r>
              <a:rPr lang="fr-CH" altLang="en-US" dirty="0"/>
              <a:t> </a:t>
            </a:r>
            <a:r>
              <a:rPr lang="fr-CH" altLang="en-US" dirty="0" err="1"/>
              <a:t>electric</a:t>
            </a:r>
            <a:r>
              <a:rPr lang="fr-CH" altLang="en-US" dirty="0"/>
              <a:t> and car </a:t>
            </a:r>
            <a:r>
              <a:rPr lang="fr-CH" altLang="en-US" dirty="0" err="1"/>
              <a:t>will</a:t>
            </a:r>
            <a:r>
              <a:rPr lang="fr-CH" altLang="en-US" dirty="0"/>
              <a:t> </a:t>
            </a:r>
            <a:r>
              <a:rPr lang="fr-CH" altLang="en-US" dirty="0" err="1"/>
              <a:t>be</a:t>
            </a:r>
            <a:r>
              <a:rPr lang="fr-CH" altLang="en-US" dirty="0"/>
              <a:t> </a:t>
            </a:r>
            <a:r>
              <a:rPr lang="fr-CH" altLang="en-US" dirty="0" err="1"/>
              <a:t>searched</a:t>
            </a:r>
            <a:r>
              <a:rPr lang="fr-CH" altLang="en-US" dirty="0"/>
              <a:t> in the English </a:t>
            </a:r>
            <a:r>
              <a:rPr lang="fr-CH" altLang="en-US" dirty="0" err="1"/>
              <a:t>title</a:t>
            </a:r>
            <a:endParaRPr lang="fr-CH" altLang="en-US" dirty="0"/>
          </a:p>
          <a:p>
            <a:pPr>
              <a:buFontTx/>
              <a:buNone/>
            </a:pPr>
            <a:endParaRPr lang="fr-CH" altLang="en-US" dirty="0"/>
          </a:p>
          <a:p>
            <a:pPr>
              <a:buFontTx/>
              <a:buNone/>
            </a:pPr>
            <a:endParaRPr lang="fr-CH" altLang="en-US" dirty="0"/>
          </a:p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881818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Range </a:t>
            </a:r>
            <a:r>
              <a:rPr lang="fr-CH" dirty="0" err="1" smtClean="0"/>
              <a:t>search</a:t>
            </a:r>
            <a:endParaRPr lang="es-B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H" dirty="0" smtClean="0"/>
              <a:t>Range:</a:t>
            </a:r>
          </a:p>
          <a:p>
            <a:pPr lvl="1"/>
            <a:r>
              <a:rPr lang="fr-CH" dirty="0" smtClean="0"/>
              <a:t>DP:[01.01.2000 TO 01.01.2001]</a:t>
            </a:r>
            <a:r>
              <a:rPr lang="zh-CN" altLang="en-US" dirty="0" smtClean="0"/>
              <a:t> </a:t>
            </a:r>
            <a:endParaRPr lang="fr-CH" dirty="0" smtClean="0"/>
          </a:p>
          <a:p>
            <a:pPr lvl="1"/>
            <a:endParaRPr lang="fr-CH" dirty="0"/>
          </a:p>
          <a:p>
            <a:pPr lvl="1"/>
            <a:endParaRPr lang="fr-CH" dirty="0" smtClean="0"/>
          </a:p>
          <a:p>
            <a:pPr marL="285750" lvl="1"/>
            <a:r>
              <a:rPr lang="fr-CH" dirty="0" smtClean="0"/>
              <a:t>Can </a:t>
            </a:r>
            <a:r>
              <a:rPr lang="fr-CH" dirty="0" err="1" smtClean="0"/>
              <a:t>also</a:t>
            </a:r>
            <a:r>
              <a:rPr lang="fr-CH" dirty="0" smtClean="0"/>
              <a:t> </a:t>
            </a:r>
            <a:r>
              <a:rPr lang="fr-CH" dirty="0" err="1" smtClean="0"/>
              <a:t>be</a:t>
            </a:r>
            <a:r>
              <a:rPr lang="fr-CH" dirty="0" smtClean="0"/>
              <a:t> </a:t>
            </a:r>
            <a:r>
              <a:rPr lang="fr-CH" dirty="0" err="1" smtClean="0"/>
              <a:t>used</a:t>
            </a:r>
            <a:r>
              <a:rPr lang="fr-CH" dirty="0" smtClean="0"/>
              <a:t> to </a:t>
            </a:r>
            <a:r>
              <a:rPr lang="fr-CH" dirty="0" err="1" smtClean="0"/>
              <a:t>search</a:t>
            </a:r>
            <a:r>
              <a:rPr lang="fr-CH" dirty="0" smtClean="0"/>
              <a:t> </a:t>
            </a:r>
            <a:r>
              <a:rPr lang="fr-CH" dirty="0" err="1" smtClean="0"/>
              <a:t>non-date</a:t>
            </a:r>
            <a:r>
              <a:rPr lang="fr-CH" dirty="0" smtClean="0"/>
              <a:t> </a:t>
            </a:r>
            <a:r>
              <a:rPr lang="fr-CH" dirty="0" err="1" smtClean="0"/>
              <a:t>fields</a:t>
            </a:r>
            <a:endParaRPr lang="fr-CH" dirty="0" smtClean="0"/>
          </a:p>
          <a:p>
            <a:pPr marL="685800" lvl="2"/>
            <a:r>
              <a:rPr lang="fr-CH" dirty="0" smtClean="0"/>
              <a:t>IN: {Smith to Terence}</a:t>
            </a:r>
          </a:p>
        </p:txBody>
      </p:sp>
    </p:spTree>
    <p:extLst>
      <p:ext uri="{BB962C8B-B14F-4D97-AF65-F5344CB8AC3E}">
        <p14:creationId xmlns:p14="http://schemas.microsoft.com/office/powerpoint/2010/main" val="1037678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Boolean operators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AND </a:t>
            </a:r>
          </a:p>
          <a:p>
            <a:r>
              <a:rPr lang="en-US" dirty="0" smtClean="0"/>
              <a:t>OR</a:t>
            </a:r>
          </a:p>
          <a:p>
            <a:r>
              <a:rPr lang="en-US" dirty="0" smtClean="0"/>
              <a:t>NOT</a:t>
            </a:r>
          </a:p>
          <a:p>
            <a:r>
              <a:rPr lang="en-US" dirty="0" smtClean="0"/>
              <a:t>ANDNOT </a:t>
            </a:r>
          </a:p>
        </p:txBody>
      </p:sp>
      <p:pic>
        <p:nvPicPr>
          <p:cNvPr id="10242" name="Picture 2" descr="http://www.wired.com/images_blogs/thisdayintech/2010/11/George_Boole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1600200"/>
            <a:ext cx="37338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1527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ANDNOT - NOT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H" dirty="0" smtClean="0"/>
              <a:t>Use ANDNOT </a:t>
            </a:r>
            <a:r>
              <a:rPr lang="fr-CH" dirty="0" err="1" smtClean="0"/>
              <a:t>when</a:t>
            </a:r>
            <a:r>
              <a:rPr lang="fr-CH" dirty="0" smtClean="0"/>
              <a:t> </a:t>
            </a:r>
            <a:r>
              <a:rPr lang="fr-CH" dirty="0" err="1" smtClean="0"/>
              <a:t>searching</a:t>
            </a:r>
            <a:r>
              <a:rPr lang="fr-CH" dirty="0" smtClean="0"/>
              <a:t> A </a:t>
            </a:r>
            <a:r>
              <a:rPr lang="fr-CH" dirty="0" err="1" smtClean="0"/>
              <a:t>excluding</a:t>
            </a:r>
            <a:r>
              <a:rPr lang="fr-CH" dirty="0" smtClean="0"/>
              <a:t> B</a:t>
            </a:r>
          </a:p>
          <a:p>
            <a:pPr marL="457200" lvl="1" indent="0">
              <a:buNone/>
            </a:pPr>
            <a:r>
              <a:rPr lang="fr-CH" dirty="0" smtClean="0"/>
              <a:t>Ex: bicycle ANDNOT boat</a:t>
            </a:r>
          </a:p>
          <a:p>
            <a:pPr lvl="1"/>
            <a:endParaRPr lang="fr-CH" dirty="0"/>
          </a:p>
          <a:p>
            <a:pPr marL="0" lvl="1" indent="457200"/>
            <a:r>
              <a:rPr lang="fr-CH" dirty="0" smtClean="0"/>
              <a:t>Use NOT </a:t>
            </a:r>
            <a:r>
              <a:rPr lang="fr-CH" dirty="0" err="1" smtClean="0"/>
              <a:t>when</a:t>
            </a:r>
            <a:r>
              <a:rPr lang="fr-CH" dirty="0" smtClean="0"/>
              <a:t> </a:t>
            </a:r>
            <a:r>
              <a:rPr lang="fr-CH" dirty="0" err="1" smtClean="0"/>
              <a:t>searching</a:t>
            </a:r>
            <a:r>
              <a:rPr lang="fr-CH" dirty="0" smtClean="0"/>
              <a:t> all documents </a:t>
            </a:r>
            <a:r>
              <a:rPr lang="fr-CH" dirty="0" err="1" smtClean="0"/>
              <a:t>except</a:t>
            </a:r>
            <a:r>
              <a:rPr lang="fr-CH" dirty="0" smtClean="0"/>
              <a:t> A</a:t>
            </a:r>
          </a:p>
          <a:p>
            <a:pPr marL="400050" lvl="2" indent="0">
              <a:buNone/>
            </a:pPr>
            <a:r>
              <a:rPr lang="fr-CH" dirty="0" smtClean="0"/>
              <a:t> </a:t>
            </a:r>
            <a:r>
              <a:rPr lang="fr-CH" dirty="0" err="1" smtClean="0"/>
              <a:t>Ex:NOT</a:t>
            </a:r>
            <a:r>
              <a:rPr lang="fr-CH" dirty="0" smtClean="0"/>
              <a:t>(car AND bicycle AND boat)</a:t>
            </a:r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27613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 smtClean="0"/>
              <a:t>Proximity</a:t>
            </a:r>
            <a:r>
              <a:rPr lang="fr-CH" dirty="0" smtClean="0"/>
              <a:t> </a:t>
            </a:r>
            <a:r>
              <a:rPr lang="fr-CH" dirty="0" err="1" smtClean="0"/>
              <a:t>operator</a:t>
            </a:r>
            <a:r>
              <a:rPr lang="fr-CH" dirty="0" smtClean="0"/>
              <a:t> NEAR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fr-CH" dirty="0"/>
          </a:p>
          <a:p>
            <a:r>
              <a:rPr lang="fr-CH" dirty="0" err="1" smtClean="0"/>
              <a:t>Finds</a:t>
            </a:r>
            <a:r>
              <a:rPr lang="fr-CH" dirty="0" smtClean="0"/>
              <a:t> </a:t>
            </a:r>
            <a:r>
              <a:rPr lang="fr-CH" dirty="0" err="1" smtClean="0"/>
              <a:t>words</a:t>
            </a:r>
            <a:r>
              <a:rPr lang="fr-CH" dirty="0" smtClean="0"/>
              <a:t> </a:t>
            </a:r>
            <a:r>
              <a:rPr lang="fr-CH" dirty="0" err="1" smtClean="0"/>
              <a:t>that</a:t>
            </a:r>
            <a:r>
              <a:rPr lang="fr-CH" dirty="0" smtClean="0"/>
              <a:t> are </a:t>
            </a:r>
            <a:r>
              <a:rPr lang="fr-CH" dirty="0" err="1" smtClean="0"/>
              <a:t>next</a:t>
            </a:r>
            <a:r>
              <a:rPr lang="fr-CH" dirty="0" smtClean="0"/>
              <a:t> to </a:t>
            </a:r>
            <a:r>
              <a:rPr lang="fr-CH" dirty="0" err="1" smtClean="0"/>
              <a:t>each</a:t>
            </a:r>
            <a:r>
              <a:rPr lang="fr-CH" dirty="0" smtClean="0"/>
              <a:t> </a:t>
            </a:r>
            <a:r>
              <a:rPr lang="fr-CH" dirty="0" err="1" smtClean="0"/>
              <a:t>other</a:t>
            </a:r>
            <a:r>
              <a:rPr lang="fr-CH" dirty="0" smtClean="0"/>
              <a:t> </a:t>
            </a:r>
          </a:p>
          <a:p>
            <a:pPr marL="0" indent="0">
              <a:buNone/>
            </a:pPr>
            <a:endParaRPr lang="fr-CH" dirty="0"/>
          </a:p>
          <a:p>
            <a:r>
              <a:rPr lang="fr-CH" dirty="0" smtClean="0"/>
              <a:t>NEAR3         3 = the max nb of </a:t>
            </a:r>
            <a:r>
              <a:rPr lang="fr-CH" dirty="0" err="1" smtClean="0"/>
              <a:t>word</a:t>
            </a:r>
            <a:r>
              <a:rPr lang="fr-CH" dirty="0" smtClean="0"/>
              <a:t> gaps </a:t>
            </a:r>
            <a:r>
              <a:rPr lang="fr-CH" dirty="0" err="1" smtClean="0"/>
              <a:t>between</a:t>
            </a:r>
            <a:r>
              <a:rPr lang="fr-CH" dirty="0" smtClean="0"/>
              <a:t> 2 </a:t>
            </a:r>
            <a:r>
              <a:rPr lang="fr-CH" dirty="0" err="1" smtClean="0"/>
              <a:t>search</a:t>
            </a:r>
            <a:r>
              <a:rPr lang="fr-CH" dirty="0" smtClean="0"/>
              <a:t> </a:t>
            </a:r>
            <a:r>
              <a:rPr lang="fr-CH" dirty="0" err="1" smtClean="0"/>
              <a:t>terms</a:t>
            </a:r>
            <a:endParaRPr lang="en-US" dirty="0"/>
          </a:p>
        </p:txBody>
      </p:sp>
      <p:sp>
        <p:nvSpPr>
          <p:cNvPr id="4" name="Right Arrow 3"/>
          <p:cNvSpPr/>
          <p:nvPr/>
        </p:nvSpPr>
        <p:spPr bwMode="auto">
          <a:xfrm>
            <a:off x="1981200" y="3186461"/>
            <a:ext cx="533400" cy="228600"/>
          </a:xfrm>
          <a:prstGeom prst="rightArrow">
            <a:avLst/>
          </a:prstGeom>
          <a:solidFill>
            <a:srgbClr val="00CCFF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9043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Proximity search: BEFORE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order of terms is significant.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979712" y="3162436"/>
            <a:ext cx="343074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CH" altLang="en-US" b="1" dirty="0" err="1" smtClean="0"/>
              <a:t>trunk</a:t>
            </a:r>
            <a:r>
              <a:rPr lang="fr-CH" altLang="en-US" b="1" dirty="0" smtClean="0"/>
              <a:t> BEFORE </a:t>
            </a:r>
            <a:r>
              <a:rPr lang="fr-CH" altLang="en-US" b="1" dirty="0" err="1" smtClean="0"/>
              <a:t>cutting</a:t>
            </a:r>
            <a:endParaRPr lang="en-US" altLang="en-US" b="1" dirty="0"/>
          </a:p>
        </p:txBody>
      </p:sp>
      <p:sp>
        <p:nvSpPr>
          <p:cNvPr id="6" name="Rectangle 5"/>
          <p:cNvSpPr/>
          <p:nvPr/>
        </p:nvSpPr>
        <p:spPr bwMode="auto">
          <a:xfrm>
            <a:off x="1907704" y="2996952"/>
            <a:ext cx="3600400" cy="720080"/>
          </a:xfrm>
          <a:prstGeom prst="rect">
            <a:avLst/>
          </a:prstGeom>
          <a:solidFill>
            <a:srgbClr val="00B0F0">
              <a:alpha val="21000"/>
            </a:srgbClr>
          </a:solidFill>
          <a:ln w="22225">
            <a:solidFill>
              <a:schemeClr val="tx1"/>
            </a:solidFill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2317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An </a:t>
            </a:r>
            <a:r>
              <a:rPr lang="fr-CH" dirty="0" err="1" smtClean="0"/>
              <a:t>example</a:t>
            </a:r>
            <a:endParaRPr lang="en-US" dirty="0"/>
          </a:p>
        </p:txBody>
      </p:sp>
      <p:pic>
        <p:nvPicPr>
          <p:cNvPr id="11266" name="Picture 2" descr="https://i.ytimg.com/vi/nuuPI2hyt6M/hqdefaul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1295400"/>
            <a:ext cx="5791198" cy="434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644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44" y="0"/>
            <a:ext cx="5879757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133600"/>
            <a:ext cx="8791575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 bwMode="auto">
          <a:xfrm>
            <a:off x="1752600" y="2133600"/>
            <a:ext cx="5486400" cy="304800"/>
          </a:xfrm>
          <a:prstGeom prst="rect">
            <a:avLst/>
          </a:prstGeom>
          <a:solidFill>
            <a:srgbClr val="FF0000">
              <a:alpha val="35000"/>
            </a:srgb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1219200" y="5410200"/>
            <a:ext cx="3276600" cy="304800"/>
          </a:xfrm>
          <a:prstGeom prst="rect">
            <a:avLst/>
          </a:prstGeom>
          <a:solidFill>
            <a:srgbClr val="FF0000">
              <a:alpha val="35000"/>
            </a:srgb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1447800" y="3200400"/>
            <a:ext cx="2362200" cy="304800"/>
          </a:xfrm>
          <a:prstGeom prst="rect">
            <a:avLst/>
          </a:prstGeom>
          <a:solidFill>
            <a:srgbClr val="FF0000">
              <a:alpha val="35000"/>
            </a:srgb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5" name="Oval 4"/>
          <p:cNvSpPr/>
          <p:nvPr/>
        </p:nvSpPr>
        <p:spPr bwMode="auto">
          <a:xfrm>
            <a:off x="1828800" y="533400"/>
            <a:ext cx="457200" cy="228600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2" name="Oval 11"/>
          <p:cNvSpPr/>
          <p:nvPr/>
        </p:nvSpPr>
        <p:spPr bwMode="auto">
          <a:xfrm>
            <a:off x="1905000" y="609600"/>
            <a:ext cx="304800" cy="228600"/>
          </a:xfrm>
          <a:prstGeom prst="ellipse">
            <a:avLst/>
          </a:prstGeom>
          <a:solidFill>
            <a:srgbClr val="00FF00">
              <a:alpha val="55000"/>
            </a:srgb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3" name="Oval 12"/>
          <p:cNvSpPr/>
          <p:nvPr/>
        </p:nvSpPr>
        <p:spPr bwMode="auto">
          <a:xfrm>
            <a:off x="3505200" y="600307"/>
            <a:ext cx="304800" cy="228600"/>
          </a:xfrm>
          <a:prstGeom prst="ellipse">
            <a:avLst/>
          </a:prstGeom>
          <a:solidFill>
            <a:srgbClr val="00FF00">
              <a:alpha val="55000"/>
            </a:srgb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5407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52400"/>
            <a:ext cx="6400800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181371"/>
            <a:ext cx="8229600" cy="5480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/>
        </p:nvSpPr>
        <p:spPr bwMode="auto">
          <a:xfrm>
            <a:off x="914400" y="5029200"/>
            <a:ext cx="3276600" cy="304800"/>
          </a:xfrm>
          <a:prstGeom prst="rect">
            <a:avLst/>
          </a:prstGeom>
          <a:solidFill>
            <a:srgbClr val="FF0000">
              <a:alpha val="35000"/>
            </a:srgb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609600" y="3276600"/>
            <a:ext cx="3276600" cy="304800"/>
          </a:xfrm>
          <a:prstGeom prst="rect">
            <a:avLst/>
          </a:prstGeom>
          <a:solidFill>
            <a:srgbClr val="FF0000">
              <a:alpha val="35000"/>
            </a:srgb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800100" y="1524000"/>
            <a:ext cx="3276600" cy="304800"/>
          </a:xfrm>
          <a:prstGeom prst="rect">
            <a:avLst/>
          </a:prstGeom>
          <a:solidFill>
            <a:srgbClr val="FF0000">
              <a:alpha val="35000"/>
            </a:srgb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1" name="Oval 10"/>
          <p:cNvSpPr/>
          <p:nvPr/>
        </p:nvSpPr>
        <p:spPr bwMode="auto">
          <a:xfrm>
            <a:off x="1943100" y="687659"/>
            <a:ext cx="495300" cy="228600"/>
          </a:xfrm>
          <a:prstGeom prst="ellipse">
            <a:avLst/>
          </a:prstGeom>
          <a:solidFill>
            <a:srgbClr val="00FF00">
              <a:alpha val="55000"/>
            </a:srgb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2" name="Oval 11"/>
          <p:cNvSpPr/>
          <p:nvPr/>
        </p:nvSpPr>
        <p:spPr bwMode="auto">
          <a:xfrm>
            <a:off x="3581400" y="687659"/>
            <a:ext cx="381000" cy="228600"/>
          </a:xfrm>
          <a:prstGeom prst="ellipse">
            <a:avLst/>
          </a:prstGeom>
          <a:solidFill>
            <a:srgbClr val="00FF00">
              <a:alpha val="55000"/>
            </a:srgb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8060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Search Query</a:t>
            </a:r>
            <a:endParaRPr lang="en-US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09775"/>
            <a:ext cx="9144000" cy="283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 bwMode="auto">
          <a:xfrm>
            <a:off x="29737" y="3223632"/>
            <a:ext cx="1371600" cy="1295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7124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Keywords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H" dirty="0" err="1" smtClean="0"/>
              <a:t>Stemming</a:t>
            </a:r>
            <a:endParaRPr lang="fr-CH" dirty="0" smtClean="0"/>
          </a:p>
          <a:p>
            <a:r>
              <a:rPr lang="fr-CH" dirty="0" err="1" smtClean="0"/>
              <a:t>Wildcard</a:t>
            </a:r>
            <a:endParaRPr lang="fr-CH" dirty="0" smtClean="0"/>
          </a:p>
          <a:p>
            <a:r>
              <a:rPr lang="fr-CH" dirty="0" err="1" smtClean="0"/>
              <a:t>Truncation</a:t>
            </a:r>
            <a:endParaRPr lang="fr-CH" dirty="0" smtClean="0"/>
          </a:p>
          <a:p>
            <a:r>
              <a:rPr lang="fr-CH" dirty="0" err="1" smtClean="0"/>
              <a:t>Fuzzy</a:t>
            </a:r>
            <a:r>
              <a:rPr lang="fr-CH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8523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 smtClean="0"/>
              <a:t>Stemming</a:t>
            </a: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" y="1576388"/>
            <a:ext cx="8477250" cy="3705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</p:pic>
      <p:sp>
        <p:nvSpPr>
          <p:cNvPr id="5" name="Oval 4"/>
          <p:cNvSpPr/>
          <p:nvPr/>
        </p:nvSpPr>
        <p:spPr bwMode="auto">
          <a:xfrm>
            <a:off x="2915816" y="3861048"/>
            <a:ext cx="504056" cy="432048"/>
          </a:xfrm>
          <a:prstGeom prst="ellipse">
            <a:avLst/>
          </a:prstGeom>
          <a:noFill/>
          <a:ln w="44450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5759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Stemming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Stem = stemming</a:t>
            </a:r>
          </a:p>
          <a:p>
            <a:r>
              <a:rPr lang="en-US" dirty="0"/>
              <a:t>P</a:t>
            </a:r>
            <a:r>
              <a:rPr lang="en-US" dirty="0" smtClean="0"/>
              <a:t>rocess that removes common endings from words.</a:t>
            </a:r>
            <a:br>
              <a:rPr lang="en-US" dirty="0" smtClean="0"/>
            </a:b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	critical</a:t>
            </a:r>
            <a:br>
              <a:rPr lang="en-US" dirty="0" smtClean="0"/>
            </a:br>
            <a:r>
              <a:rPr lang="en-US" dirty="0" smtClean="0"/>
              <a:t>	critically</a:t>
            </a:r>
            <a:br>
              <a:rPr lang="en-US" dirty="0" smtClean="0"/>
            </a:br>
            <a:r>
              <a:rPr lang="en-US" dirty="0" smtClean="0"/>
              <a:t>	criticism	each word is reduced to ‘critic’</a:t>
            </a:r>
          </a:p>
          <a:p>
            <a:pPr marL="0" indent="0">
              <a:buNone/>
            </a:pPr>
            <a:r>
              <a:rPr lang="en-US" dirty="0" smtClean="0"/>
              <a:t>    	criticisms</a:t>
            </a:r>
            <a:br>
              <a:rPr lang="en-US" dirty="0" smtClean="0"/>
            </a:br>
            <a:r>
              <a:rPr lang="en-US" dirty="0" smtClean="0"/>
              <a:t>     	critics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4" name="Rectangle 3"/>
          <p:cNvSpPr/>
          <p:nvPr/>
        </p:nvSpPr>
        <p:spPr bwMode="auto">
          <a:xfrm>
            <a:off x="1043608" y="2861019"/>
            <a:ext cx="6984776" cy="2448272"/>
          </a:xfrm>
          <a:prstGeom prst="rect">
            <a:avLst/>
          </a:prstGeom>
          <a:solidFill>
            <a:srgbClr val="00B0F0">
              <a:alpha val="21000"/>
            </a:srgbClr>
          </a:solidFill>
          <a:ln w="22225">
            <a:solidFill>
              <a:schemeClr val="tx1"/>
            </a:solidFill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5" name="Left Brace 4"/>
          <p:cNvSpPr/>
          <p:nvPr/>
        </p:nvSpPr>
        <p:spPr bwMode="auto">
          <a:xfrm flipH="1">
            <a:off x="2696337" y="2984013"/>
            <a:ext cx="576064" cy="2088232"/>
          </a:xfrm>
          <a:prstGeom prst="leftBrace">
            <a:avLst>
              <a:gd name="adj1" fmla="val 8333"/>
              <a:gd name="adj2" fmla="val 50922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6" name="Left Brace 5"/>
          <p:cNvSpPr/>
          <p:nvPr/>
        </p:nvSpPr>
        <p:spPr bwMode="auto">
          <a:xfrm flipH="1">
            <a:off x="2687526" y="3083512"/>
            <a:ext cx="432048" cy="2003285"/>
          </a:xfrm>
          <a:prstGeom prst="leftBrace">
            <a:avLst>
              <a:gd name="adj1" fmla="val 8333"/>
              <a:gd name="adj2" fmla="val 49520"/>
            </a:avLst>
          </a:prstGeom>
          <a:noFill/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7488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Stemming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 dictionary includes the necessary technical </a:t>
            </a:r>
            <a:r>
              <a:rPr lang="en-US" dirty="0"/>
              <a:t>terms </a:t>
            </a:r>
            <a:r>
              <a:rPr lang="en-US" dirty="0" smtClean="0"/>
              <a:t>to </a:t>
            </a:r>
            <a:r>
              <a:rPr lang="en-US" dirty="0"/>
              <a:t>express patent </a:t>
            </a:r>
            <a:r>
              <a:rPr lang="en-US" dirty="0" smtClean="0"/>
              <a:t>concepts 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/>
              <a:t>Porter Stemming Algorithm </a:t>
            </a:r>
            <a:r>
              <a:rPr lang="en-US" dirty="0" smtClean="0"/>
              <a:t>finds </a:t>
            </a:r>
            <a:r>
              <a:rPr lang="en-US" dirty="0"/>
              <a:t>words that contain common </a:t>
            </a:r>
            <a:r>
              <a:rPr lang="en-US" dirty="0" smtClean="0"/>
              <a:t>roots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Save time and effort</a:t>
            </a:r>
          </a:p>
        </p:txBody>
      </p:sp>
      <p:sp>
        <p:nvSpPr>
          <p:cNvPr id="4" name="Curved Left Arrow 3"/>
          <p:cNvSpPr/>
          <p:nvPr/>
        </p:nvSpPr>
        <p:spPr bwMode="auto">
          <a:xfrm>
            <a:off x="3995936" y="2348880"/>
            <a:ext cx="288032" cy="936104"/>
          </a:xfrm>
          <a:prstGeom prst="curvedLeftArrow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5" name="Curved Left Arrow 4"/>
          <p:cNvSpPr/>
          <p:nvPr/>
        </p:nvSpPr>
        <p:spPr bwMode="auto">
          <a:xfrm>
            <a:off x="4139952" y="2348880"/>
            <a:ext cx="216024" cy="720080"/>
          </a:xfrm>
          <a:prstGeom prst="curvedLeftArrow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6" name="Curved Left Arrow 5"/>
          <p:cNvSpPr/>
          <p:nvPr/>
        </p:nvSpPr>
        <p:spPr bwMode="auto">
          <a:xfrm>
            <a:off x="4295364" y="2348880"/>
            <a:ext cx="648072" cy="1224136"/>
          </a:xfrm>
          <a:prstGeom prst="curvedLeftArrow">
            <a:avLst/>
          </a:prstGeom>
          <a:solidFill>
            <a:srgbClr val="00B0F0"/>
          </a:solidFill>
          <a:ln w="15875">
            <a:solidFill>
              <a:schemeClr val="tx1"/>
            </a:solidFill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307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 smtClean="0"/>
              <a:t>Stemming</a:t>
            </a:r>
            <a:r>
              <a:rPr lang="fr-CH" dirty="0" smtClean="0"/>
              <a:t> - </a:t>
            </a:r>
            <a:r>
              <a:rPr lang="fr-CH" dirty="0" err="1" smtClean="0"/>
              <a:t>example</a:t>
            </a:r>
            <a:endParaRPr lang="es-B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CH" dirty="0" smtClean="0"/>
          </a:p>
          <a:p>
            <a:endParaRPr lang="fr-CH" dirty="0"/>
          </a:p>
          <a:p>
            <a:endParaRPr lang="fr-CH" dirty="0" smtClean="0"/>
          </a:p>
          <a:p>
            <a:endParaRPr lang="fr-CH" dirty="0"/>
          </a:p>
          <a:p>
            <a:pPr marL="0" indent="0">
              <a:buNone/>
            </a:pPr>
            <a:endParaRPr lang="fr-CH" dirty="0" smtClean="0"/>
          </a:p>
        </p:txBody>
      </p:sp>
      <p:sp>
        <p:nvSpPr>
          <p:cNvPr id="5" name="Oval 4"/>
          <p:cNvSpPr/>
          <p:nvPr/>
        </p:nvSpPr>
        <p:spPr bwMode="auto">
          <a:xfrm>
            <a:off x="2209800" y="3176587"/>
            <a:ext cx="685800" cy="504825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B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63" y="2195513"/>
            <a:ext cx="8905875" cy="246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val 3"/>
          <p:cNvSpPr/>
          <p:nvPr/>
        </p:nvSpPr>
        <p:spPr bwMode="auto">
          <a:xfrm>
            <a:off x="2209800" y="3276600"/>
            <a:ext cx="685800" cy="404812"/>
          </a:xfrm>
          <a:prstGeom prst="ellipse">
            <a:avLst/>
          </a:prstGeom>
          <a:noFill/>
          <a:ln w="508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04" y="0"/>
            <a:ext cx="8953500" cy="8029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 bwMode="auto">
          <a:xfrm>
            <a:off x="990600" y="76200"/>
            <a:ext cx="533400" cy="228600"/>
          </a:xfrm>
          <a:prstGeom prst="rect">
            <a:avLst/>
          </a:prstGeom>
          <a:noFill/>
          <a:ln w="508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7" name="Oval 6"/>
          <p:cNvSpPr/>
          <p:nvPr/>
        </p:nvSpPr>
        <p:spPr bwMode="auto">
          <a:xfrm>
            <a:off x="946484" y="2888933"/>
            <a:ext cx="533400" cy="357187"/>
          </a:xfrm>
          <a:prstGeom prst="ellipse">
            <a:avLst/>
          </a:prstGeom>
          <a:noFill/>
          <a:ln w="508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2" name="Oval 11"/>
          <p:cNvSpPr/>
          <p:nvPr/>
        </p:nvSpPr>
        <p:spPr bwMode="auto">
          <a:xfrm>
            <a:off x="2667000" y="3681412"/>
            <a:ext cx="762000" cy="511969"/>
          </a:xfrm>
          <a:prstGeom prst="ellipse">
            <a:avLst/>
          </a:prstGeom>
          <a:noFill/>
          <a:ln w="508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3" name="Oval 12"/>
          <p:cNvSpPr/>
          <p:nvPr/>
        </p:nvSpPr>
        <p:spPr bwMode="auto">
          <a:xfrm>
            <a:off x="5042034" y="3733800"/>
            <a:ext cx="749166" cy="459581"/>
          </a:xfrm>
          <a:prstGeom prst="ellipse">
            <a:avLst/>
          </a:prstGeom>
          <a:noFill/>
          <a:ln w="508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8057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2" grpId="0" animBg="1"/>
      <p:bldP spid="13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 smtClean="0"/>
              <a:t>Same</a:t>
            </a:r>
            <a:r>
              <a:rPr lang="fr-CH" dirty="0" smtClean="0"/>
              <a:t> </a:t>
            </a:r>
            <a:r>
              <a:rPr lang="fr-CH" dirty="0" err="1" smtClean="0"/>
              <a:t>search</a:t>
            </a:r>
            <a:r>
              <a:rPr lang="fr-CH" dirty="0" smtClean="0"/>
              <a:t> </a:t>
            </a:r>
            <a:r>
              <a:rPr lang="fr-CH" dirty="0" err="1" smtClean="0"/>
              <a:t>without</a:t>
            </a:r>
            <a:r>
              <a:rPr lang="fr-CH" dirty="0" smtClean="0"/>
              <a:t> </a:t>
            </a:r>
            <a:r>
              <a:rPr lang="fr-CH" dirty="0" err="1" smtClean="0"/>
              <a:t>stemming</a:t>
            </a:r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" y="2286000"/>
            <a:ext cx="8763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val 3"/>
          <p:cNvSpPr/>
          <p:nvPr/>
        </p:nvSpPr>
        <p:spPr bwMode="auto">
          <a:xfrm>
            <a:off x="2286000" y="3352800"/>
            <a:ext cx="609600" cy="381000"/>
          </a:xfrm>
          <a:prstGeom prst="ellipse">
            <a:avLst/>
          </a:prstGeom>
          <a:noFill/>
          <a:ln w="508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88" y="447675"/>
            <a:ext cx="8963025" cy="596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 bwMode="auto">
          <a:xfrm>
            <a:off x="1066800" y="533400"/>
            <a:ext cx="457200" cy="228600"/>
          </a:xfrm>
          <a:prstGeom prst="rect">
            <a:avLst/>
          </a:prstGeom>
          <a:noFill/>
          <a:ln w="508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6" name="Oval 5"/>
          <p:cNvSpPr/>
          <p:nvPr/>
        </p:nvSpPr>
        <p:spPr bwMode="auto">
          <a:xfrm>
            <a:off x="190500" y="3048000"/>
            <a:ext cx="647700" cy="304800"/>
          </a:xfrm>
          <a:prstGeom prst="ellipse">
            <a:avLst/>
          </a:prstGeom>
          <a:noFill/>
          <a:ln w="508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9" name="Oval 8"/>
          <p:cNvSpPr/>
          <p:nvPr/>
        </p:nvSpPr>
        <p:spPr bwMode="auto">
          <a:xfrm>
            <a:off x="1752600" y="3048000"/>
            <a:ext cx="647700" cy="304800"/>
          </a:xfrm>
          <a:prstGeom prst="ellipse">
            <a:avLst/>
          </a:prstGeom>
          <a:noFill/>
          <a:ln w="508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0" name="Oval 9"/>
          <p:cNvSpPr/>
          <p:nvPr/>
        </p:nvSpPr>
        <p:spPr bwMode="auto">
          <a:xfrm>
            <a:off x="3276600" y="4114800"/>
            <a:ext cx="647700" cy="304800"/>
          </a:xfrm>
          <a:prstGeom prst="ellipse">
            <a:avLst/>
          </a:prstGeom>
          <a:noFill/>
          <a:ln w="508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8441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9" grpId="0" animBg="1"/>
      <p:bldP spid="10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Wildcards/truncation : ?   *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* stands for 0 or more characters</a:t>
            </a:r>
          </a:p>
          <a:p>
            <a:r>
              <a:rPr lang="en-US" dirty="0" smtClean="0"/>
              <a:t>? stands single character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/>
              <a:t>		</a:t>
            </a:r>
            <a:r>
              <a:rPr lang="en-US" dirty="0" err="1" smtClean="0"/>
              <a:t>te?t</a:t>
            </a:r>
            <a:r>
              <a:rPr lang="en-US" dirty="0" smtClean="0"/>
              <a:t> = test or text </a:t>
            </a:r>
          </a:p>
          <a:p>
            <a:pPr marL="0" indent="0">
              <a:buNone/>
            </a:pPr>
            <a:r>
              <a:rPr lang="en-US" dirty="0" smtClean="0"/>
              <a:t>		electric* = electrical; electricity</a:t>
            </a:r>
          </a:p>
          <a:p>
            <a:pPr marL="0" indent="0">
              <a:buNone/>
            </a:pPr>
            <a:r>
              <a:rPr lang="en-US" dirty="0" smtClean="0"/>
              <a:t>		</a:t>
            </a:r>
            <a:r>
              <a:rPr lang="en-US" dirty="0" err="1" smtClean="0"/>
              <a:t>behavi</a:t>
            </a:r>
            <a:r>
              <a:rPr lang="en-US" dirty="0" smtClean="0"/>
              <a:t>*r = </a:t>
            </a:r>
            <a:r>
              <a:rPr lang="en-US" dirty="0" err="1" smtClean="0"/>
              <a:t>behaviour</a:t>
            </a:r>
            <a:r>
              <a:rPr lang="en-US" dirty="0" smtClean="0"/>
              <a:t> or behavior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</a:t>
            </a:r>
            <a:r>
              <a:rPr lang="en-US" dirty="0" err="1" smtClean="0"/>
              <a:t>micro?p</a:t>
            </a:r>
            <a:r>
              <a:rPr lang="en-US" dirty="0" smtClean="0"/>
              <a:t>* = </a:t>
            </a:r>
            <a:r>
              <a:rPr lang="en-US" dirty="0" err="1" smtClean="0"/>
              <a:t>microspeaker</a:t>
            </a:r>
            <a:r>
              <a:rPr lang="en-US" dirty="0" smtClean="0"/>
              <a:t>, </a:t>
            </a:r>
            <a:r>
              <a:rPr lang="en-US" dirty="0" err="1" smtClean="0"/>
              <a:t>microsporidial</a:t>
            </a:r>
            <a:r>
              <a:rPr lang="en-US" dirty="0" smtClean="0"/>
              <a:t>				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 bwMode="auto">
          <a:xfrm>
            <a:off x="2362200" y="2971800"/>
            <a:ext cx="5460980" cy="2304256"/>
          </a:xfrm>
          <a:prstGeom prst="rect">
            <a:avLst/>
          </a:prstGeom>
          <a:solidFill>
            <a:srgbClr val="00B0F0">
              <a:alpha val="22000"/>
            </a:srgbClr>
          </a:solidFill>
          <a:ln w="22225">
            <a:solidFill>
              <a:schemeClr val="tx1"/>
            </a:solidFill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endParaRPr 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6105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An </a:t>
            </a:r>
            <a:r>
              <a:rPr lang="fr-CH" dirty="0" err="1" smtClean="0"/>
              <a:t>example</a:t>
            </a:r>
            <a:endParaRPr 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9845" y="1968190"/>
            <a:ext cx="9396423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" y="-29634"/>
            <a:ext cx="8963025" cy="6892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29461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Use of </a:t>
            </a:r>
            <a:r>
              <a:rPr lang="fr-CH" dirty="0" err="1" smtClean="0"/>
              <a:t>wildcards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371600"/>
            <a:ext cx="8229600" cy="4352925"/>
          </a:xfrm>
        </p:spPr>
        <p:txBody>
          <a:bodyPr/>
          <a:lstStyle/>
          <a:p>
            <a:r>
              <a:rPr lang="en-US" dirty="0" smtClean="0"/>
              <a:t>Spelling uncertainty (plural, </a:t>
            </a:r>
            <a:r>
              <a:rPr lang="en-US" dirty="0"/>
              <a:t>tenses, foreign </a:t>
            </a:r>
            <a:r>
              <a:rPr lang="en-US" dirty="0" smtClean="0"/>
              <a:t>words): </a:t>
            </a:r>
          </a:p>
          <a:p>
            <a:pPr marL="457200" lvl="1" indent="0">
              <a:buNone/>
            </a:pPr>
            <a:r>
              <a:rPr lang="en-US" dirty="0" err="1" smtClean="0">
                <a:solidFill>
                  <a:schemeClr val="accent6">
                    <a:lumMod val="75000"/>
                  </a:schemeClr>
                </a:solidFill>
              </a:rPr>
              <a:t>tyre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vs. 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tire       t*re </a:t>
            </a:r>
          </a:p>
          <a:p>
            <a:pPr marL="457200" lvl="1" indent="0">
              <a:buNone/>
            </a:pP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University vs </a:t>
            </a:r>
            <a:r>
              <a:rPr lang="en-US" dirty="0" err="1" smtClean="0">
                <a:solidFill>
                  <a:schemeClr val="accent6">
                    <a:lumMod val="75000"/>
                  </a:schemeClr>
                </a:solidFill>
              </a:rPr>
              <a:t>Universität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      </a:t>
            </a:r>
            <a:r>
              <a:rPr lang="en-US" dirty="0" err="1" smtClean="0">
                <a:solidFill>
                  <a:schemeClr val="accent6">
                    <a:lumMod val="75000"/>
                  </a:schemeClr>
                </a:solidFill>
              </a:rPr>
              <a:t>Universit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* Stuttgart</a:t>
            </a:r>
            <a:endParaRPr lang="en-US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Multiple spelling </a:t>
            </a:r>
            <a:r>
              <a:rPr lang="en-US" dirty="0"/>
              <a:t>variants </a:t>
            </a:r>
            <a:r>
              <a:rPr lang="en-US" dirty="0" smtClean="0"/>
              <a:t>are known: </a:t>
            </a:r>
          </a:p>
          <a:p>
            <a:pPr marL="457200" lvl="1" indent="0">
              <a:buNone/>
            </a:pP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color 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vs. </a:t>
            </a:r>
            <a:r>
              <a:rPr lang="en-US" dirty="0" err="1" smtClean="0">
                <a:solidFill>
                  <a:schemeClr val="accent6">
                    <a:lumMod val="75000"/>
                  </a:schemeClr>
                </a:solidFill>
              </a:rPr>
              <a:t>colour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     col* 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Preferred option over stemming: </a:t>
            </a:r>
          </a:p>
          <a:p>
            <a:pPr marL="0" indent="0">
              <a:buNone/>
            </a:pP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      electric 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vs. 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electricity 	   </a:t>
            </a:r>
            <a:r>
              <a:rPr lang="en-US" dirty="0" err="1" smtClean="0">
                <a:solidFill>
                  <a:schemeClr val="accent6">
                    <a:lumMod val="75000"/>
                  </a:schemeClr>
                </a:solidFill>
              </a:rPr>
              <a:t>electri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*</a:t>
            </a:r>
          </a:p>
        </p:txBody>
      </p:sp>
      <p:sp>
        <p:nvSpPr>
          <p:cNvPr id="4" name="Right Arrow 3"/>
          <p:cNvSpPr/>
          <p:nvPr/>
        </p:nvSpPr>
        <p:spPr bwMode="auto">
          <a:xfrm>
            <a:off x="2590800" y="1941241"/>
            <a:ext cx="304800" cy="228600"/>
          </a:xfrm>
          <a:prstGeom prst="rightArrow">
            <a:avLst/>
          </a:prstGeom>
          <a:solidFill>
            <a:srgbClr val="002060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5" name="Right Arrow 4"/>
          <p:cNvSpPr/>
          <p:nvPr/>
        </p:nvSpPr>
        <p:spPr bwMode="auto">
          <a:xfrm>
            <a:off x="3096322" y="3733800"/>
            <a:ext cx="304800" cy="228600"/>
          </a:xfrm>
          <a:prstGeom prst="rightArrow">
            <a:avLst/>
          </a:prstGeom>
          <a:solidFill>
            <a:srgbClr val="002060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6" name="Right Arrow 5"/>
          <p:cNvSpPr/>
          <p:nvPr/>
        </p:nvSpPr>
        <p:spPr bwMode="auto">
          <a:xfrm>
            <a:off x="4343400" y="2362200"/>
            <a:ext cx="304800" cy="228600"/>
          </a:xfrm>
          <a:prstGeom prst="rightArrow">
            <a:avLst/>
          </a:prstGeom>
          <a:solidFill>
            <a:srgbClr val="002060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7" name="Right Arrow 6"/>
          <p:cNvSpPr/>
          <p:nvPr/>
        </p:nvSpPr>
        <p:spPr bwMode="auto">
          <a:xfrm>
            <a:off x="3886200" y="5029200"/>
            <a:ext cx="304800" cy="228600"/>
          </a:xfrm>
          <a:prstGeom prst="rightArrow">
            <a:avLst/>
          </a:prstGeom>
          <a:solidFill>
            <a:srgbClr val="002060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5503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 smtClean="0"/>
              <a:t>Wildcard</a:t>
            </a:r>
            <a:r>
              <a:rPr lang="fr-CH" dirty="0" smtClean="0"/>
              <a:t> vs </a:t>
            </a:r>
            <a:r>
              <a:rPr lang="fr-CH" dirty="0" err="1" smtClean="0"/>
              <a:t>stemming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Logic results: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n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</a:rPr>
              <a:t>avy</a:t>
            </a:r>
            <a:r>
              <a:rPr lang="en-US" dirty="0"/>
              <a:t>, </a:t>
            </a:r>
            <a:r>
              <a:rPr lang="en-US" i="1" dirty="0">
                <a:solidFill>
                  <a:schemeClr val="accent6">
                    <a:lumMod val="75000"/>
                  </a:schemeClr>
                </a:solidFill>
              </a:rPr>
              <a:t>navies</a:t>
            </a:r>
            <a:r>
              <a:rPr lang="en-US" dirty="0"/>
              <a:t> or </a:t>
            </a:r>
            <a:r>
              <a:rPr lang="en-US" i="1" dirty="0">
                <a:solidFill>
                  <a:schemeClr val="accent6">
                    <a:lumMod val="75000"/>
                  </a:schemeClr>
                </a:solidFill>
              </a:rPr>
              <a:t>naval</a:t>
            </a:r>
            <a:r>
              <a:rPr lang="en-US" dirty="0"/>
              <a:t> </a:t>
            </a:r>
            <a:r>
              <a:rPr lang="en-US" dirty="0" smtClean="0"/>
              <a:t>if </a:t>
            </a:r>
            <a:r>
              <a:rPr lang="en-US" dirty="0" err="1" smtClean="0">
                <a:solidFill>
                  <a:schemeClr val="accent6">
                    <a:lumMod val="75000"/>
                  </a:schemeClr>
                </a:solidFill>
              </a:rPr>
              <a:t>nav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* =</a:t>
            </a:r>
            <a:r>
              <a:rPr lang="en-US" dirty="0" smtClean="0"/>
              <a:t> </a:t>
            </a:r>
            <a:r>
              <a:rPr lang="en-US" i="1" dirty="0">
                <a:solidFill>
                  <a:schemeClr val="accent6">
                    <a:lumMod val="75000"/>
                  </a:schemeClr>
                </a:solidFill>
              </a:rPr>
              <a:t>navigating</a:t>
            </a:r>
            <a:r>
              <a:rPr lang="en-US" dirty="0"/>
              <a:t>, </a:t>
            </a:r>
            <a:r>
              <a:rPr lang="en-US" i="1" dirty="0">
                <a:solidFill>
                  <a:schemeClr val="accent6">
                    <a:lumMod val="75000"/>
                  </a:schemeClr>
                </a:solidFill>
              </a:rPr>
              <a:t>navigation</a:t>
            </a:r>
            <a:r>
              <a:rPr lang="en-US" dirty="0"/>
              <a:t>, </a:t>
            </a:r>
            <a:br>
              <a:rPr lang="en-US" dirty="0"/>
            </a:br>
            <a:endParaRPr lang="en-US" dirty="0"/>
          </a:p>
          <a:p>
            <a:pPr lvl="1"/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</a:rPr>
              <a:t>electricity</a:t>
            </a:r>
            <a:r>
              <a:rPr lang="en-US" dirty="0" smtClean="0"/>
              <a:t> or 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</a:rPr>
              <a:t>electric</a:t>
            </a:r>
            <a:r>
              <a:rPr lang="en-US" dirty="0" smtClean="0"/>
              <a:t> if 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elect*</a:t>
            </a:r>
            <a:r>
              <a:rPr lang="en-US" dirty="0" smtClean="0"/>
              <a:t> = 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</a:rPr>
              <a:t>electoral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7024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CLIR</a:t>
            </a: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806" y="1600201"/>
            <a:ext cx="8892966" cy="3505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 bwMode="auto">
          <a:xfrm>
            <a:off x="5181600" y="2514600"/>
            <a:ext cx="1752600" cy="228600"/>
          </a:xfrm>
          <a:prstGeom prst="rect">
            <a:avLst/>
          </a:prstGeom>
          <a:solidFill>
            <a:srgbClr val="206DDE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1240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CH" altLang="en-US"/>
              <a:t>Fuzzy searches					</a:t>
            </a:r>
            <a:endParaRPr lang="en-US" altLang="en-US"/>
          </a:p>
        </p:txBody>
      </p:sp>
      <p:sp>
        <p:nvSpPr>
          <p:cNvPr id="37898" name="Rectangle 10"/>
          <p:cNvSpPr>
            <a:spLocks noGrp="1" noChangeArrowheads="1"/>
          </p:cNvSpPr>
          <p:nvPr>
            <p:ph type="body" idx="1"/>
          </p:nvPr>
        </p:nvSpPr>
        <p:spPr>
          <a:xfrm>
            <a:off x="457439" y="1905000"/>
            <a:ext cx="8229600" cy="4352925"/>
          </a:xfrm>
        </p:spPr>
        <p:txBody>
          <a:bodyPr/>
          <a:lstStyle/>
          <a:p>
            <a:r>
              <a:rPr lang="fr-CH" altLang="en-US" dirty="0"/>
              <a:t>Use of the tilde: </a:t>
            </a:r>
            <a:r>
              <a:rPr lang="fr-CH" altLang="en-US" dirty="0" smtClean="0"/>
              <a:t>~</a:t>
            </a:r>
          </a:p>
          <a:p>
            <a:endParaRPr lang="fr-CH" altLang="en-US" dirty="0"/>
          </a:p>
          <a:p>
            <a:r>
              <a:rPr lang="fr-CH" altLang="en-US" dirty="0" err="1"/>
              <a:t>Examples</a:t>
            </a:r>
            <a:r>
              <a:rPr lang="fr-CH" altLang="en-US" dirty="0"/>
              <a:t>:</a:t>
            </a:r>
          </a:p>
          <a:p>
            <a:pPr>
              <a:buFontTx/>
              <a:buNone/>
            </a:pPr>
            <a:r>
              <a:rPr lang="fr-CH" altLang="en-US" dirty="0"/>
              <a:t> </a:t>
            </a:r>
            <a:r>
              <a:rPr lang="fr-CH" altLang="en-US" dirty="0" err="1"/>
              <a:t>roam</a:t>
            </a:r>
            <a:r>
              <a:rPr lang="fr-CH" altLang="en-US" dirty="0"/>
              <a:t>~      		</a:t>
            </a:r>
            <a:r>
              <a:rPr lang="fr-CH" altLang="en-US" dirty="0" err="1"/>
              <a:t>foam</a:t>
            </a:r>
            <a:r>
              <a:rPr lang="fr-CH" altLang="en-US" dirty="0"/>
              <a:t> / </a:t>
            </a:r>
            <a:r>
              <a:rPr lang="fr-CH" altLang="en-US" dirty="0" err="1"/>
              <a:t>roams</a:t>
            </a:r>
            <a:endParaRPr lang="fr-CH" altLang="en-US" dirty="0"/>
          </a:p>
          <a:p>
            <a:pPr>
              <a:buFontTx/>
              <a:buNone/>
            </a:pPr>
            <a:endParaRPr lang="fr-CH" altLang="en-US" dirty="0"/>
          </a:p>
          <a:p>
            <a:pPr>
              <a:buFontTx/>
              <a:buNone/>
            </a:pPr>
            <a:r>
              <a:rPr lang="fr-CH" altLang="en-US" dirty="0" smtClean="0"/>
              <a:t>Roam~</a:t>
            </a:r>
            <a:r>
              <a:rPr lang="fr-CH" altLang="en-US" dirty="0" smtClean="0">
                <a:solidFill>
                  <a:srgbClr val="FF0000"/>
                </a:solidFill>
              </a:rPr>
              <a:t>0.8</a:t>
            </a:r>
          </a:p>
          <a:p>
            <a:pPr>
              <a:buFontTx/>
              <a:buNone/>
            </a:pPr>
            <a:endParaRPr lang="fr-CH" altLang="en-US" dirty="0" smtClean="0">
              <a:solidFill>
                <a:srgbClr val="FF0000"/>
              </a:solidFill>
            </a:endParaRPr>
          </a:p>
          <a:p>
            <a:pPr>
              <a:buFontTx/>
              <a:buNone/>
            </a:pPr>
            <a:endParaRPr lang="fr-CH" altLang="en-US" dirty="0" smtClean="0"/>
          </a:p>
          <a:p>
            <a:pPr>
              <a:buFontTx/>
              <a:buNone/>
            </a:pPr>
            <a:r>
              <a:rPr lang="fr-CH" altLang="en-US" dirty="0" smtClean="0"/>
              <a:t>      </a:t>
            </a:r>
            <a:r>
              <a:rPr lang="fr-CH" altLang="en-US" dirty="0" err="1" smtClean="0"/>
              <a:t>Useful</a:t>
            </a:r>
            <a:r>
              <a:rPr lang="fr-CH" altLang="en-US" dirty="0" smtClean="0"/>
              <a:t> </a:t>
            </a:r>
            <a:r>
              <a:rPr lang="fr-CH" altLang="en-US" dirty="0"/>
              <a:t>to </a:t>
            </a:r>
            <a:r>
              <a:rPr lang="fr-CH" altLang="en-US" dirty="0" err="1"/>
              <a:t>find</a:t>
            </a:r>
            <a:r>
              <a:rPr lang="fr-CH" altLang="en-US" dirty="0"/>
              <a:t> </a:t>
            </a:r>
            <a:r>
              <a:rPr lang="fr-CH" altLang="en-US" dirty="0" err="1"/>
              <a:t>misstpyed</a:t>
            </a:r>
            <a:r>
              <a:rPr lang="fr-CH" altLang="en-US" dirty="0"/>
              <a:t>, </a:t>
            </a:r>
            <a:r>
              <a:rPr lang="fr-CH" altLang="en-US" dirty="0" err="1"/>
              <a:t>misspelt</a:t>
            </a:r>
            <a:r>
              <a:rPr lang="fr-CH" altLang="en-US" dirty="0"/>
              <a:t> or mis-</a:t>
            </a:r>
            <a:r>
              <a:rPr lang="fr-CH" altLang="en-US" dirty="0" err="1"/>
              <a:t>OCRed</a:t>
            </a:r>
            <a:r>
              <a:rPr lang="fr-CH" altLang="en-US" dirty="0"/>
              <a:t> </a:t>
            </a:r>
            <a:r>
              <a:rPr lang="fr-CH" altLang="en-US" dirty="0" err="1"/>
              <a:t>words</a:t>
            </a:r>
            <a:endParaRPr lang="fr-CH" altLang="en-US" dirty="0"/>
          </a:p>
          <a:p>
            <a:pPr>
              <a:buFontTx/>
              <a:buNone/>
            </a:pPr>
            <a:endParaRPr lang="en-US" altLang="en-US" dirty="0">
              <a:solidFill>
                <a:srgbClr val="FF0000"/>
              </a:solidFill>
            </a:endParaRPr>
          </a:p>
        </p:txBody>
      </p:sp>
      <p:sp>
        <p:nvSpPr>
          <p:cNvPr id="37899" name="Line 11"/>
          <p:cNvSpPr>
            <a:spLocks noChangeShapeType="1"/>
          </p:cNvSpPr>
          <p:nvPr/>
        </p:nvSpPr>
        <p:spPr bwMode="auto">
          <a:xfrm>
            <a:off x="1908175" y="3357563"/>
            <a:ext cx="1150938" cy="0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5029200"/>
            <a:ext cx="914876" cy="129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152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fr-CH" sz="2800" dirty="0" smtClean="0">
                <a:solidFill>
                  <a:srgbClr val="0070C0"/>
                </a:solidFill>
              </a:rPr>
              <a:t>Q: </a:t>
            </a:r>
            <a:r>
              <a:rPr lang="fr-CH" sz="2800" dirty="0" err="1" smtClean="0">
                <a:solidFill>
                  <a:srgbClr val="0070C0"/>
                </a:solidFill>
              </a:rPr>
              <a:t>when</a:t>
            </a:r>
            <a:r>
              <a:rPr lang="fr-CH" sz="2800" dirty="0" smtClean="0">
                <a:solidFill>
                  <a:srgbClr val="0070C0"/>
                </a:solidFill>
              </a:rPr>
              <a:t> </a:t>
            </a:r>
            <a:r>
              <a:rPr lang="fr-CH" sz="2800" dirty="0" err="1" smtClean="0">
                <a:solidFill>
                  <a:srgbClr val="0070C0"/>
                </a:solidFill>
              </a:rPr>
              <a:t>you</a:t>
            </a:r>
            <a:r>
              <a:rPr lang="fr-CH" sz="2800" dirty="0" smtClean="0">
                <a:solidFill>
                  <a:srgbClr val="0070C0"/>
                </a:solidFill>
              </a:rPr>
              <a:t> use </a:t>
            </a:r>
            <a:r>
              <a:rPr lang="fr-CH" sz="2800" dirty="0" err="1" smtClean="0">
                <a:solidFill>
                  <a:srgbClr val="0070C0"/>
                </a:solidFill>
              </a:rPr>
              <a:t>wildcard</a:t>
            </a:r>
            <a:r>
              <a:rPr lang="fr-CH" sz="2800" dirty="0" smtClean="0">
                <a:solidFill>
                  <a:srgbClr val="0070C0"/>
                </a:solidFill>
              </a:rPr>
              <a:t>, …</a:t>
            </a:r>
            <a:endParaRPr lang="es-BO" sz="2800" dirty="0">
              <a:solidFill>
                <a:srgbClr val="0070C0"/>
              </a:solidFill>
            </a:endParaRPr>
          </a:p>
        </p:txBody>
      </p:sp>
      <p:sp>
        <p:nvSpPr>
          <p:cNvPr id="11" name="Action Button: Custom 10">
            <a:hlinkClick r:id="" action="ppaction://noaction" highlightClick="1">
              <a:snd r:embed="rId2" name="hammer.wav"/>
            </a:hlinkClick>
          </p:cNvPr>
          <p:cNvSpPr/>
          <p:nvPr/>
        </p:nvSpPr>
        <p:spPr>
          <a:xfrm>
            <a:off x="1001028" y="1767439"/>
            <a:ext cx="762000" cy="6858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3600" b="1" dirty="0" smtClean="0"/>
              <a:t>A</a:t>
            </a:r>
            <a:endParaRPr lang="es-BO" sz="3600" b="1" dirty="0"/>
          </a:p>
        </p:txBody>
      </p:sp>
      <p:sp>
        <p:nvSpPr>
          <p:cNvPr id="13" name="Action Button: Custom 12">
            <a:hlinkClick r:id="" action="ppaction://hlinkshowjump?jump=nextslide" highlightClick="1"/>
          </p:cNvPr>
          <p:cNvSpPr/>
          <p:nvPr/>
        </p:nvSpPr>
        <p:spPr>
          <a:xfrm>
            <a:off x="964933" y="2743200"/>
            <a:ext cx="762000" cy="6858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3600" b="1" dirty="0" smtClean="0"/>
              <a:t>B</a:t>
            </a:r>
            <a:endParaRPr lang="es-BO" sz="3600" b="1" dirty="0"/>
          </a:p>
        </p:txBody>
      </p:sp>
      <p:sp>
        <p:nvSpPr>
          <p:cNvPr id="15" name="Content Placeholder 4"/>
          <p:cNvSpPr>
            <a:spLocks noGrp="1"/>
          </p:cNvSpPr>
          <p:nvPr>
            <p:ph idx="1"/>
          </p:nvPr>
        </p:nvSpPr>
        <p:spPr>
          <a:xfrm>
            <a:off x="1828800" y="1992099"/>
            <a:ext cx="5562600" cy="505657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fr-CH" sz="2800" dirty="0" smtClean="0">
                <a:solidFill>
                  <a:srgbClr val="0070C0"/>
                </a:solidFill>
              </a:rPr>
              <a:t>The </a:t>
            </a:r>
            <a:r>
              <a:rPr lang="fr-CH" sz="2800" dirty="0" err="1" smtClean="0">
                <a:solidFill>
                  <a:srgbClr val="0070C0"/>
                </a:solidFill>
              </a:rPr>
              <a:t>results</a:t>
            </a:r>
            <a:r>
              <a:rPr lang="fr-CH" sz="2800" dirty="0" smtClean="0">
                <a:solidFill>
                  <a:srgbClr val="0070C0"/>
                </a:solidFill>
              </a:rPr>
              <a:t> </a:t>
            </a:r>
            <a:r>
              <a:rPr lang="fr-CH" sz="2800" dirty="0" err="1" smtClean="0">
                <a:solidFill>
                  <a:srgbClr val="0070C0"/>
                </a:solidFill>
              </a:rPr>
              <a:t>retrieved</a:t>
            </a:r>
            <a:r>
              <a:rPr lang="fr-CH" sz="2800" dirty="0" smtClean="0">
                <a:solidFill>
                  <a:srgbClr val="0070C0"/>
                </a:solidFill>
              </a:rPr>
              <a:t> are all relevant</a:t>
            </a:r>
            <a:endParaRPr lang="es-BO" sz="2800" dirty="0">
              <a:solidFill>
                <a:srgbClr val="0070C0"/>
              </a:solidFill>
            </a:endParaRPr>
          </a:p>
        </p:txBody>
      </p:sp>
      <p:sp>
        <p:nvSpPr>
          <p:cNvPr id="16" name="Content Placeholder 4"/>
          <p:cNvSpPr txBox="1">
            <a:spLocks/>
          </p:cNvSpPr>
          <p:nvPr/>
        </p:nvSpPr>
        <p:spPr>
          <a:xfrm>
            <a:off x="1905000" y="2743200"/>
            <a:ext cx="5410200" cy="685800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CH" sz="2800" dirty="0" err="1" smtClean="0">
                <a:solidFill>
                  <a:srgbClr val="0070C0"/>
                </a:solidFill>
              </a:rPr>
              <a:t>Stemming</a:t>
            </a:r>
            <a:r>
              <a:rPr lang="fr-CH" sz="2800" dirty="0" smtClean="0">
                <a:solidFill>
                  <a:srgbClr val="0070C0"/>
                </a:solidFill>
              </a:rPr>
              <a:t> </a:t>
            </a:r>
            <a:r>
              <a:rPr lang="fr-CH" sz="2800" dirty="0" err="1" smtClean="0">
                <a:solidFill>
                  <a:srgbClr val="0070C0"/>
                </a:solidFill>
              </a:rPr>
              <a:t>is</a:t>
            </a:r>
            <a:r>
              <a:rPr lang="fr-CH" sz="2800" dirty="0" smtClean="0">
                <a:solidFill>
                  <a:srgbClr val="0070C0"/>
                </a:solidFill>
              </a:rPr>
              <a:t> </a:t>
            </a:r>
            <a:r>
              <a:rPr lang="fr-CH" sz="2800" dirty="0" err="1" smtClean="0">
                <a:solidFill>
                  <a:srgbClr val="0070C0"/>
                </a:solidFill>
              </a:rPr>
              <a:t>turned</a:t>
            </a:r>
            <a:r>
              <a:rPr lang="fr-CH" sz="2800" dirty="0" smtClean="0">
                <a:solidFill>
                  <a:srgbClr val="0070C0"/>
                </a:solidFill>
              </a:rPr>
              <a:t> off</a:t>
            </a:r>
            <a:endParaRPr lang="es-BO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3408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H" sz="2800" dirty="0" smtClean="0">
                <a:solidFill>
                  <a:schemeClr val="tx2"/>
                </a:solidFill>
              </a:rPr>
              <a:t>Q</a:t>
            </a:r>
            <a:r>
              <a:rPr lang="fr-CH" sz="2800" dirty="0" smtClean="0">
                <a:solidFill>
                  <a:srgbClr val="0070C0"/>
                </a:solidFill>
              </a:rPr>
              <a:t>: </a:t>
            </a:r>
            <a:r>
              <a:rPr lang="fr-CH" sz="2800" dirty="0" err="1">
                <a:solidFill>
                  <a:srgbClr val="0070C0"/>
                </a:solidFill>
              </a:rPr>
              <a:t>when</a:t>
            </a:r>
            <a:r>
              <a:rPr lang="fr-CH" sz="2800" dirty="0">
                <a:solidFill>
                  <a:srgbClr val="0070C0"/>
                </a:solidFill>
              </a:rPr>
              <a:t> </a:t>
            </a:r>
            <a:r>
              <a:rPr lang="fr-CH" sz="2800" dirty="0" err="1">
                <a:solidFill>
                  <a:srgbClr val="0070C0"/>
                </a:solidFill>
              </a:rPr>
              <a:t>you</a:t>
            </a:r>
            <a:r>
              <a:rPr lang="fr-CH" sz="2800" dirty="0">
                <a:solidFill>
                  <a:srgbClr val="0070C0"/>
                </a:solidFill>
              </a:rPr>
              <a:t> use </a:t>
            </a:r>
            <a:r>
              <a:rPr lang="fr-CH" sz="2800" dirty="0" err="1" smtClean="0">
                <a:solidFill>
                  <a:srgbClr val="0070C0"/>
                </a:solidFill>
              </a:rPr>
              <a:t>wildcards</a:t>
            </a:r>
            <a:r>
              <a:rPr lang="fr-CH" sz="2800" dirty="0" smtClean="0">
                <a:solidFill>
                  <a:srgbClr val="0070C0"/>
                </a:solidFill>
              </a:rPr>
              <a:t>, </a:t>
            </a:r>
            <a:r>
              <a:rPr lang="fr-CH" sz="2800" dirty="0">
                <a:solidFill>
                  <a:srgbClr val="0070C0"/>
                </a:solidFill>
              </a:rPr>
              <a:t>…</a:t>
            </a:r>
            <a:endParaRPr lang="es-BO" sz="2800" dirty="0">
              <a:solidFill>
                <a:schemeClr val="tx2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828800" y="1992099"/>
            <a:ext cx="5486400" cy="505657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fr-CH" sz="2800" dirty="0">
                <a:solidFill>
                  <a:srgbClr val="0070C0"/>
                </a:solidFill>
              </a:rPr>
              <a:t>The </a:t>
            </a:r>
            <a:r>
              <a:rPr lang="fr-CH" sz="2800" dirty="0" err="1">
                <a:solidFill>
                  <a:srgbClr val="0070C0"/>
                </a:solidFill>
              </a:rPr>
              <a:t>results</a:t>
            </a:r>
            <a:r>
              <a:rPr lang="fr-CH" sz="2800" dirty="0">
                <a:solidFill>
                  <a:srgbClr val="0070C0"/>
                </a:solidFill>
              </a:rPr>
              <a:t> </a:t>
            </a:r>
            <a:r>
              <a:rPr lang="fr-CH" sz="2800" dirty="0" err="1">
                <a:solidFill>
                  <a:srgbClr val="0070C0"/>
                </a:solidFill>
              </a:rPr>
              <a:t>retrieved</a:t>
            </a:r>
            <a:r>
              <a:rPr lang="fr-CH" sz="2800" dirty="0">
                <a:solidFill>
                  <a:srgbClr val="0070C0"/>
                </a:solidFill>
              </a:rPr>
              <a:t> are all relevant</a:t>
            </a:r>
            <a:endParaRPr lang="es-BO" sz="2800" dirty="0">
              <a:solidFill>
                <a:srgbClr val="0070C0"/>
              </a:solidFill>
            </a:endParaRPr>
          </a:p>
        </p:txBody>
      </p:sp>
      <p:sp>
        <p:nvSpPr>
          <p:cNvPr id="11" name="Action Button: Custom 10">
            <a:hlinkClick r:id="" action="ppaction://noaction" highlightClick="1">
              <a:snd r:embed="rId4" name="hammer.wav"/>
            </a:hlinkClick>
          </p:cNvPr>
          <p:cNvSpPr/>
          <p:nvPr/>
        </p:nvSpPr>
        <p:spPr>
          <a:xfrm>
            <a:off x="1001028" y="1767439"/>
            <a:ext cx="762000" cy="6858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3600" b="1" dirty="0" smtClean="0"/>
              <a:t>A</a:t>
            </a:r>
            <a:endParaRPr lang="es-BO" sz="3600" b="1" dirty="0"/>
          </a:p>
        </p:txBody>
      </p:sp>
      <p:sp>
        <p:nvSpPr>
          <p:cNvPr id="14" name="Action Button: Custom 13">
            <a:hlinkClick r:id="" action="ppaction://noaction" highlightClick="1">
              <a:snd r:embed="rId4" name="hammer.wav"/>
            </a:hlinkClick>
          </p:cNvPr>
          <p:cNvSpPr/>
          <p:nvPr/>
        </p:nvSpPr>
        <p:spPr>
          <a:xfrm>
            <a:off x="1001028" y="2743200"/>
            <a:ext cx="762000" cy="6858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3600" b="1" dirty="0" smtClean="0"/>
              <a:t>B</a:t>
            </a:r>
            <a:endParaRPr lang="es-BO" sz="3600" b="1" dirty="0"/>
          </a:p>
        </p:txBody>
      </p:sp>
      <p:pic>
        <p:nvPicPr>
          <p:cNvPr id="2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019800" y="-1524000"/>
            <a:ext cx="609600" cy="609600"/>
          </a:xfrm>
          <a:prstGeom prst="rect">
            <a:avLst/>
          </a:prstGeom>
        </p:spPr>
      </p:pic>
      <p:pic>
        <p:nvPicPr>
          <p:cNvPr id="3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114800" y="-2133600"/>
            <a:ext cx="609600" cy="609600"/>
          </a:xfrm>
          <a:prstGeom prst="rect">
            <a:avLst/>
          </a:prstGeom>
        </p:spPr>
      </p:pic>
      <p:sp>
        <p:nvSpPr>
          <p:cNvPr id="15" name="Content Placeholder 4"/>
          <p:cNvSpPr txBox="1">
            <a:spLocks/>
          </p:cNvSpPr>
          <p:nvPr/>
        </p:nvSpPr>
        <p:spPr>
          <a:xfrm>
            <a:off x="1905000" y="2743200"/>
            <a:ext cx="5410200" cy="685800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CH" sz="2800" dirty="0" err="1">
                <a:solidFill>
                  <a:srgbClr val="0070C0"/>
                </a:solidFill>
              </a:rPr>
              <a:t>Stemming</a:t>
            </a:r>
            <a:r>
              <a:rPr lang="fr-CH" sz="2800" dirty="0">
                <a:solidFill>
                  <a:srgbClr val="0070C0"/>
                </a:solidFill>
              </a:rPr>
              <a:t> </a:t>
            </a:r>
            <a:r>
              <a:rPr lang="fr-CH" sz="2800" dirty="0" err="1">
                <a:solidFill>
                  <a:srgbClr val="0070C0"/>
                </a:solidFill>
              </a:rPr>
              <a:t>is</a:t>
            </a:r>
            <a:r>
              <a:rPr lang="fr-CH" sz="2800" dirty="0">
                <a:solidFill>
                  <a:srgbClr val="0070C0"/>
                </a:solidFill>
              </a:rPr>
              <a:t> </a:t>
            </a:r>
            <a:r>
              <a:rPr lang="fr-CH" sz="2800" dirty="0" err="1">
                <a:solidFill>
                  <a:srgbClr val="0070C0"/>
                </a:solidFill>
              </a:rPr>
              <a:t>turned</a:t>
            </a:r>
            <a:r>
              <a:rPr lang="fr-CH" sz="2800" dirty="0">
                <a:solidFill>
                  <a:srgbClr val="0070C0"/>
                </a:solidFill>
              </a:rPr>
              <a:t> off</a:t>
            </a:r>
            <a:endParaRPr lang="es-BO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9000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744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47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^ caret = weighting factor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Same result but ranking will be different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604153" y="3198168"/>
            <a:ext cx="313803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touch^3 AND polarize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 bwMode="auto">
          <a:xfrm>
            <a:off x="2604153" y="3140968"/>
            <a:ext cx="3138039" cy="648072"/>
          </a:xfrm>
          <a:prstGeom prst="rect">
            <a:avLst/>
          </a:prstGeom>
          <a:solidFill>
            <a:srgbClr val="00B0F0">
              <a:alpha val="21000"/>
            </a:srgbClr>
          </a:solidFill>
          <a:ln w="22225">
            <a:solidFill>
              <a:schemeClr val="tx1"/>
            </a:solidFill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0927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534" y="0"/>
            <a:ext cx="8705850" cy="223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939" y="990600"/>
            <a:ext cx="8991600" cy="5254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val 5"/>
          <p:cNvSpPr/>
          <p:nvPr/>
        </p:nvSpPr>
        <p:spPr bwMode="auto">
          <a:xfrm>
            <a:off x="1219200" y="1066219"/>
            <a:ext cx="457200" cy="381000"/>
          </a:xfrm>
          <a:prstGeom prst="ellipse">
            <a:avLst/>
          </a:prstGeom>
          <a:noFill/>
          <a:ln w="508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0725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616" y="59055"/>
            <a:ext cx="8705850" cy="226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373" y="1295400"/>
            <a:ext cx="8724900" cy="520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val 3"/>
          <p:cNvSpPr/>
          <p:nvPr/>
        </p:nvSpPr>
        <p:spPr bwMode="auto">
          <a:xfrm>
            <a:off x="1143000" y="1295400"/>
            <a:ext cx="457200" cy="381000"/>
          </a:xfrm>
          <a:prstGeom prst="ellipse">
            <a:avLst/>
          </a:prstGeom>
          <a:noFill/>
          <a:ln w="508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9490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>
          <a:xfrm>
            <a:off x="457200" y="304800"/>
            <a:ext cx="3352800" cy="5821363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052" y="0"/>
            <a:ext cx="4488216" cy="617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0"/>
            <a:ext cx="4452296" cy="601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Straight Connector 7"/>
          <p:cNvCxnSpPr/>
          <p:nvPr/>
        </p:nvCxnSpPr>
        <p:spPr bwMode="auto">
          <a:xfrm>
            <a:off x="4520082" y="0"/>
            <a:ext cx="51918" cy="6858000"/>
          </a:xfrm>
          <a:prstGeom prst="line">
            <a:avLst/>
          </a:prstGeom>
          <a:noFill/>
          <a:ln w="1016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0" name="Rectangle 9"/>
          <p:cNvSpPr/>
          <p:nvPr/>
        </p:nvSpPr>
        <p:spPr bwMode="auto">
          <a:xfrm>
            <a:off x="0" y="228600"/>
            <a:ext cx="9144000" cy="1219200"/>
          </a:xfrm>
          <a:prstGeom prst="rect">
            <a:avLst/>
          </a:prstGeom>
          <a:noFill/>
          <a:ln w="508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0" y="1447800"/>
            <a:ext cx="9144000" cy="1066800"/>
          </a:xfrm>
          <a:prstGeom prst="rect">
            <a:avLst/>
          </a:prstGeom>
          <a:noFill/>
          <a:ln w="508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0" y="2514600"/>
            <a:ext cx="9144000" cy="990600"/>
          </a:xfrm>
          <a:prstGeom prst="rect">
            <a:avLst/>
          </a:prstGeom>
          <a:noFill/>
          <a:ln w="508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0" y="3505200"/>
            <a:ext cx="9144000" cy="838200"/>
          </a:xfrm>
          <a:prstGeom prst="rect">
            <a:avLst/>
          </a:prstGeom>
          <a:noFill/>
          <a:ln w="508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-20052" y="4343400"/>
            <a:ext cx="9164052" cy="914400"/>
          </a:xfrm>
          <a:prstGeom prst="rect">
            <a:avLst/>
          </a:prstGeom>
          <a:noFill/>
          <a:ln w="508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7" name="Rectangle 16"/>
          <p:cNvSpPr/>
          <p:nvPr/>
        </p:nvSpPr>
        <p:spPr bwMode="auto">
          <a:xfrm>
            <a:off x="-23636" y="5229922"/>
            <a:ext cx="9167636" cy="1219200"/>
          </a:xfrm>
          <a:prstGeom prst="rect">
            <a:avLst/>
          </a:prstGeom>
          <a:noFill/>
          <a:ln w="508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5926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 smtClean="0"/>
              <a:t>Example</a:t>
            </a:r>
            <a:r>
              <a:rPr lang="fr-CH" dirty="0" smtClean="0"/>
              <a:t>: national phase entry</a:t>
            </a:r>
            <a:endParaRPr lang="es-B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H" dirty="0" smtClean="0"/>
              <a:t>All applications </a:t>
            </a:r>
            <a:r>
              <a:rPr lang="fr-CH" dirty="0" err="1" smtClean="0"/>
              <a:t>that</a:t>
            </a:r>
            <a:r>
              <a:rPr lang="fr-CH" dirty="0" smtClean="0"/>
              <a:t> </a:t>
            </a:r>
            <a:r>
              <a:rPr lang="fr-CH" dirty="0" err="1" smtClean="0"/>
              <a:t>entered</a:t>
            </a:r>
            <a:r>
              <a:rPr lang="fr-CH" dirty="0" smtClean="0"/>
              <a:t> national phase in China in 2012</a:t>
            </a:r>
            <a:endParaRPr lang="es-BO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275" y="2895600"/>
            <a:ext cx="7791450" cy="245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69905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8229600" cy="1143000"/>
          </a:xfrm>
        </p:spPr>
        <p:txBody>
          <a:bodyPr/>
          <a:lstStyle/>
          <a:p>
            <a:r>
              <a:rPr lang="fr-CH" sz="3200" dirty="0" err="1" smtClean="0"/>
              <a:t>Example</a:t>
            </a:r>
            <a:r>
              <a:rPr lang="fr-CH" sz="3200" dirty="0" smtClean="0"/>
              <a:t>: </a:t>
            </a:r>
            <a:r>
              <a:rPr lang="en-US" sz="3200" dirty="0" err="1" smtClean="0"/>
              <a:t>nb</a:t>
            </a:r>
            <a:r>
              <a:rPr lang="en-US" sz="3200" dirty="0" smtClean="0"/>
              <a:t> </a:t>
            </a:r>
            <a:r>
              <a:rPr lang="en-US" sz="3200" dirty="0"/>
              <a:t>of patent applications from France seeking protection </a:t>
            </a:r>
            <a:r>
              <a:rPr lang="en-US" sz="3200"/>
              <a:t>in </a:t>
            </a:r>
            <a:r>
              <a:rPr lang="en-US" sz="3200" smtClean="0"/>
              <a:t>USA</a:t>
            </a:r>
            <a:endParaRPr lang="es-BO" sz="32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25" y="2176463"/>
            <a:ext cx="7829550" cy="250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42137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775" y="1371600"/>
            <a:ext cx="8684449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 bwMode="auto">
          <a:xfrm>
            <a:off x="304800" y="3581400"/>
            <a:ext cx="5334000" cy="53340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B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409414"/>
            <a:ext cx="9144000" cy="2705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 bwMode="auto">
          <a:xfrm>
            <a:off x="4267200" y="2209800"/>
            <a:ext cx="762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B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4" name="Rectangle 3"/>
          <p:cNvSpPr/>
          <p:nvPr/>
        </p:nvSpPr>
        <p:spPr bwMode="auto">
          <a:xfrm>
            <a:off x="229775" y="3200400"/>
            <a:ext cx="8457025" cy="38100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BO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743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066800"/>
            <a:ext cx="9011948" cy="4414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 bwMode="auto">
          <a:xfrm>
            <a:off x="533400" y="2133600"/>
            <a:ext cx="8382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533400" y="2209800"/>
            <a:ext cx="838200" cy="228600"/>
          </a:xfrm>
          <a:prstGeom prst="rect">
            <a:avLst/>
          </a:prstGeom>
          <a:noFill/>
          <a:ln w="508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1752600" y="3810000"/>
            <a:ext cx="990600" cy="304800"/>
          </a:xfrm>
          <a:prstGeom prst="rect">
            <a:avLst/>
          </a:prstGeom>
          <a:noFill/>
          <a:ln w="508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4901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Advanced search interface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dirty="0"/>
              <a:t>Search syntax</a:t>
            </a:r>
          </a:p>
          <a:p>
            <a:r>
              <a:rPr lang="en-US" altLang="en-US" dirty="0" smtClean="0"/>
              <a:t>Search </a:t>
            </a:r>
            <a:r>
              <a:rPr lang="en-US" altLang="en-US" dirty="0"/>
              <a:t>fields</a:t>
            </a:r>
          </a:p>
          <a:p>
            <a:pPr marL="0" indent="0" eaLnBrk="1" hangingPunct="1">
              <a:buNone/>
            </a:pPr>
            <a:endParaRPr lang="en-US" altLang="en-US" dirty="0" smtClean="0"/>
          </a:p>
        </p:txBody>
      </p:sp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195" y="2924944"/>
            <a:ext cx="8829675" cy="248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619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Help</a:t>
            </a:r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3" y="1824038"/>
            <a:ext cx="9096375" cy="320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val 4"/>
          <p:cNvSpPr/>
          <p:nvPr/>
        </p:nvSpPr>
        <p:spPr bwMode="auto">
          <a:xfrm>
            <a:off x="8305800" y="2514600"/>
            <a:ext cx="432048" cy="360040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4" y="4044065"/>
            <a:ext cx="1739874" cy="103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8378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Tooltip help</a:t>
            </a:r>
            <a:endParaRPr lang="en-US" dirty="0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425" y="2166938"/>
            <a:ext cx="7677150" cy="252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51543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Instant help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H" dirty="0" err="1" smtClean="0"/>
              <a:t>Validates</a:t>
            </a:r>
            <a:r>
              <a:rPr lang="fr-CH" dirty="0" smtClean="0"/>
              <a:t> </a:t>
            </a:r>
            <a:r>
              <a:rPr lang="fr-CH" dirty="0" err="1" smtClean="0"/>
              <a:t>search</a:t>
            </a:r>
            <a:r>
              <a:rPr lang="fr-CH" dirty="0" smtClean="0"/>
              <a:t> </a:t>
            </a:r>
            <a:r>
              <a:rPr lang="fr-CH" dirty="0" err="1" smtClean="0"/>
              <a:t>query</a:t>
            </a:r>
            <a:endParaRPr lang="fr-CH" dirty="0" smtClean="0"/>
          </a:p>
          <a:p>
            <a:pPr marL="0" indent="0">
              <a:buNone/>
            </a:pPr>
            <a:endParaRPr lang="fr-CH" dirty="0" smtClean="0"/>
          </a:p>
          <a:p>
            <a:r>
              <a:rPr lang="fr-CH" dirty="0" err="1" smtClean="0"/>
              <a:t>Suggests</a:t>
            </a:r>
            <a:r>
              <a:rPr lang="fr-CH" dirty="0" smtClean="0"/>
              <a:t> </a:t>
            </a:r>
            <a:r>
              <a:rPr lang="fr-CH" dirty="0" err="1" smtClean="0"/>
              <a:t>terms</a:t>
            </a:r>
            <a:endParaRPr lang="fr-CH" dirty="0" smtClean="0"/>
          </a:p>
          <a:p>
            <a:pPr marL="0" indent="0">
              <a:buNone/>
            </a:pPr>
            <a:endParaRPr lang="fr-CH" dirty="0" smtClean="0"/>
          </a:p>
          <a:p>
            <a:r>
              <a:rPr lang="fr-CH" dirty="0" err="1" smtClean="0"/>
              <a:t>Provides</a:t>
            </a:r>
            <a:r>
              <a:rPr lang="fr-CH" dirty="0" smtClean="0"/>
              <a:t> </a:t>
            </a:r>
            <a:r>
              <a:rPr lang="fr-CH" dirty="0" err="1" smtClean="0"/>
              <a:t>list</a:t>
            </a:r>
            <a:r>
              <a:rPr lang="fr-CH" dirty="0" smtClean="0"/>
              <a:t> of:</a:t>
            </a:r>
          </a:p>
          <a:p>
            <a:pPr lvl="1"/>
            <a:r>
              <a:rPr lang="fr-CH" dirty="0" smtClean="0"/>
              <a:t>IPC codes</a:t>
            </a:r>
          </a:p>
          <a:p>
            <a:pPr lvl="1"/>
            <a:r>
              <a:rPr lang="fr-CH" dirty="0" smtClean="0"/>
              <a:t>countries</a:t>
            </a:r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7375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600"/>
            <a:ext cx="9292167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92" y="3048000"/>
            <a:ext cx="9217681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73541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724" y="0"/>
            <a:ext cx="8410575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795" y="2654968"/>
            <a:ext cx="8372475" cy="414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4406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 mark help</a:t>
            </a:r>
            <a:endParaRPr lang="en-US" dirty="0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75" y="1752600"/>
            <a:ext cx="7639050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89644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Most common errors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fr-CH" altLang="en-US" dirty="0"/>
              <a:t>(….)   </a:t>
            </a:r>
            <a:r>
              <a:rPr lang="fr-CH" altLang="en-US" dirty="0" smtClean="0"/>
              <a:t>"…</a:t>
            </a:r>
            <a:r>
              <a:rPr lang="fr-CH" altLang="en-US" dirty="0"/>
              <a:t>"</a:t>
            </a:r>
            <a:endParaRPr lang="fr-CH" altLang="en-US" dirty="0" smtClean="0"/>
          </a:p>
          <a:p>
            <a:r>
              <a:rPr lang="en-US" sz="3600" dirty="0" smtClean="0"/>
              <a:t>" </a:t>
            </a:r>
            <a:r>
              <a:rPr lang="en-US" dirty="0" smtClean="0"/>
              <a:t> </a:t>
            </a:r>
            <a:r>
              <a:rPr lang="en-US" dirty="0"/>
              <a:t>not </a:t>
            </a:r>
            <a:r>
              <a:rPr lang="en-US" sz="3600" dirty="0"/>
              <a:t>“</a:t>
            </a:r>
            <a:endParaRPr lang="fr-CH" altLang="en-US" sz="3600" dirty="0"/>
          </a:p>
          <a:p>
            <a:r>
              <a:rPr lang="fr-CH" altLang="en-US" dirty="0"/>
              <a:t>Field </a:t>
            </a:r>
            <a:r>
              <a:rPr lang="fr-CH" altLang="en-US" dirty="0" err="1"/>
              <a:t>name</a:t>
            </a:r>
            <a:endParaRPr lang="fr-CH" altLang="en-US" dirty="0"/>
          </a:p>
          <a:p>
            <a:r>
              <a:rPr lang="fr-CH" altLang="en-US" dirty="0"/>
              <a:t>No </a:t>
            </a:r>
            <a:r>
              <a:rPr lang="fr-CH" altLang="en-US" dirty="0" err="1"/>
              <a:t>space</a:t>
            </a:r>
            <a:endParaRPr lang="fr-CH" altLang="en-US" dirty="0"/>
          </a:p>
          <a:p>
            <a:r>
              <a:rPr lang="fr-CH" altLang="en-US" dirty="0" err="1"/>
              <a:t>W</a:t>
            </a:r>
            <a:r>
              <a:rPr lang="fr-CH" altLang="en-US" dirty="0" err="1" smtClean="0"/>
              <a:t>ildcard</a:t>
            </a:r>
            <a:r>
              <a:rPr lang="fr-CH" altLang="en-US" dirty="0" smtClean="0"/>
              <a:t> </a:t>
            </a:r>
            <a:r>
              <a:rPr lang="fr-CH" altLang="en-US" dirty="0"/>
              <a:t>at the </a:t>
            </a:r>
            <a:r>
              <a:rPr lang="en-US" altLang="en-US" dirty="0"/>
              <a:t>beginning</a:t>
            </a:r>
            <a:r>
              <a:rPr lang="fr-CH" altLang="en-US" dirty="0"/>
              <a:t> of a </a:t>
            </a:r>
            <a:r>
              <a:rPr lang="fr-CH" altLang="en-US" dirty="0" err="1"/>
              <a:t>word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048821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CH" sz="2800" dirty="0" smtClean="0">
                <a:solidFill>
                  <a:srgbClr val="0070C0"/>
                </a:solidFill>
              </a:rPr>
              <a:t>Q: </a:t>
            </a:r>
            <a:r>
              <a:rPr lang="en-US" sz="2800" dirty="0" smtClean="0">
                <a:solidFill>
                  <a:srgbClr val="0070C0"/>
                </a:solidFill>
              </a:rPr>
              <a:t>how to build a query in order to obtain patents by </a:t>
            </a:r>
            <a:r>
              <a:rPr lang="en-US" sz="2800" dirty="0">
                <a:solidFill>
                  <a:srgbClr val="0070C0"/>
                </a:solidFill>
              </a:rPr>
              <a:t>the company Huawei </a:t>
            </a:r>
            <a:r>
              <a:rPr lang="en-US" sz="2800" dirty="0" smtClean="0">
                <a:solidFill>
                  <a:srgbClr val="0070C0"/>
                </a:solidFill>
              </a:rPr>
              <a:t>with </a:t>
            </a:r>
            <a:r>
              <a:rPr lang="en-US" sz="2800" dirty="0">
                <a:solidFill>
                  <a:srgbClr val="0070C0"/>
                </a:solidFill>
              </a:rPr>
              <a:t>at least one innovator from </a:t>
            </a:r>
            <a:r>
              <a:rPr lang="en-US" sz="2800" dirty="0" smtClean="0">
                <a:solidFill>
                  <a:srgbClr val="0070C0"/>
                </a:solidFill>
              </a:rPr>
              <a:t>Germany</a:t>
            </a:r>
            <a:r>
              <a:rPr lang="fr-CH" sz="2800" dirty="0" smtClean="0">
                <a:solidFill>
                  <a:srgbClr val="0070C0"/>
                </a:solidFill>
              </a:rPr>
              <a:t>?</a:t>
            </a:r>
            <a:endParaRPr lang="es-BO" sz="2800" dirty="0">
              <a:solidFill>
                <a:srgbClr val="0070C0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828799" y="1992099"/>
            <a:ext cx="5486399" cy="50565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CH" sz="2800" dirty="0" err="1" smtClean="0">
                <a:solidFill>
                  <a:srgbClr val="0070C0"/>
                </a:solidFill>
              </a:rPr>
              <a:t>Huawei</a:t>
            </a:r>
            <a:r>
              <a:rPr lang="fr-CH" sz="2800" dirty="0" smtClean="0">
                <a:solidFill>
                  <a:srgbClr val="0070C0"/>
                </a:solidFill>
              </a:rPr>
              <a:t> AND Germany</a:t>
            </a:r>
            <a:endParaRPr lang="es-BO" sz="2800" dirty="0">
              <a:solidFill>
                <a:srgbClr val="0070C0"/>
              </a:solidFill>
            </a:endParaRPr>
          </a:p>
        </p:txBody>
      </p:sp>
      <p:sp>
        <p:nvSpPr>
          <p:cNvPr id="6" name="Content Placeholder 4"/>
          <p:cNvSpPr txBox="1">
            <a:spLocks/>
          </p:cNvSpPr>
          <p:nvPr/>
        </p:nvSpPr>
        <p:spPr>
          <a:xfrm>
            <a:off x="1864658" y="3714750"/>
            <a:ext cx="5450541" cy="571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s-BO" sz="2800" dirty="0">
              <a:solidFill>
                <a:srgbClr val="0070C0"/>
              </a:solidFill>
            </a:endParaRPr>
          </a:p>
        </p:txBody>
      </p:sp>
      <p:sp>
        <p:nvSpPr>
          <p:cNvPr id="7" name="Content Placeholder 4"/>
          <p:cNvSpPr txBox="1">
            <a:spLocks/>
          </p:cNvSpPr>
          <p:nvPr/>
        </p:nvSpPr>
        <p:spPr>
          <a:xfrm>
            <a:off x="1828800" y="2909236"/>
            <a:ext cx="4572000" cy="519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s-BO" sz="2800" dirty="0">
              <a:solidFill>
                <a:srgbClr val="0070C0"/>
              </a:solidFill>
            </a:endParaRPr>
          </a:p>
        </p:txBody>
      </p:sp>
      <p:sp>
        <p:nvSpPr>
          <p:cNvPr id="8" name="Content Placeholder 4"/>
          <p:cNvSpPr txBox="1">
            <a:spLocks/>
          </p:cNvSpPr>
          <p:nvPr/>
        </p:nvSpPr>
        <p:spPr>
          <a:xfrm>
            <a:off x="1828799" y="4629150"/>
            <a:ext cx="5486399" cy="571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s-BO" sz="2800" dirty="0">
              <a:solidFill>
                <a:srgbClr val="0070C0"/>
              </a:solidFill>
            </a:endParaRPr>
          </a:p>
        </p:txBody>
      </p:sp>
      <p:sp>
        <p:nvSpPr>
          <p:cNvPr id="11" name="Action Button: Custom 10">
            <a:hlinkClick r:id="" action="ppaction://noaction" highlightClick="1">
              <a:snd r:embed="rId2" name="hammer.wav"/>
            </a:hlinkClick>
          </p:cNvPr>
          <p:cNvSpPr/>
          <p:nvPr/>
        </p:nvSpPr>
        <p:spPr>
          <a:xfrm>
            <a:off x="1001028" y="1767439"/>
            <a:ext cx="762000" cy="6858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3600" b="1" dirty="0" smtClean="0"/>
              <a:t>A</a:t>
            </a:r>
            <a:endParaRPr lang="es-BO" sz="3600" b="1" dirty="0"/>
          </a:p>
        </p:txBody>
      </p:sp>
      <p:sp>
        <p:nvSpPr>
          <p:cNvPr id="12" name="Action Button: Custom 11">
            <a:hlinkClick r:id="" action="ppaction://noaction" highlightClick="1">
              <a:snd r:embed="rId2" name="hammer.wav"/>
            </a:hlinkClick>
          </p:cNvPr>
          <p:cNvSpPr/>
          <p:nvPr/>
        </p:nvSpPr>
        <p:spPr>
          <a:xfrm>
            <a:off x="1003434" y="2691464"/>
            <a:ext cx="762000" cy="6858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3600" b="1" dirty="0"/>
              <a:t>B</a:t>
            </a:r>
            <a:endParaRPr lang="es-BO" sz="3600" b="1" dirty="0"/>
          </a:p>
        </p:txBody>
      </p:sp>
      <p:sp>
        <p:nvSpPr>
          <p:cNvPr id="13" name="Action Button: Custom 12">
            <a:hlinkClick r:id="" action="ppaction://hlinkshowjump?jump=nextslide" highlightClick="1"/>
          </p:cNvPr>
          <p:cNvSpPr/>
          <p:nvPr/>
        </p:nvSpPr>
        <p:spPr>
          <a:xfrm>
            <a:off x="1003434" y="3505200"/>
            <a:ext cx="762000" cy="6858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3600" b="1" dirty="0" smtClean="0"/>
              <a:t>C</a:t>
            </a:r>
            <a:endParaRPr lang="es-BO" sz="3600" b="1" dirty="0"/>
          </a:p>
        </p:txBody>
      </p:sp>
      <p:sp>
        <p:nvSpPr>
          <p:cNvPr id="14" name="Action Button: Custom 13">
            <a:hlinkClick r:id="" action="ppaction://noaction" highlightClick="1">
              <a:snd r:embed="rId2" name="hammer.wav"/>
            </a:hlinkClick>
          </p:cNvPr>
          <p:cNvSpPr/>
          <p:nvPr/>
        </p:nvSpPr>
        <p:spPr>
          <a:xfrm>
            <a:off x="990600" y="4419600"/>
            <a:ext cx="762000" cy="6858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3600" b="1" dirty="0" smtClean="0"/>
              <a:t>D</a:t>
            </a:r>
            <a:endParaRPr lang="es-BO" sz="3600" b="1" dirty="0"/>
          </a:p>
        </p:txBody>
      </p:sp>
      <p:sp>
        <p:nvSpPr>
          <p:cNvPr id="2" name="Rectangle 1"/>
          <p:cNvSpPr/>
          <p:nvPr/>
        </p:nvSpPr>
        <p:spPr>
          <a:xfrm>
            <a:off x="1898130" y="3726956"/>
            <a:ext cx="541706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</a:rPr>
              <a:t>IADC:DE AND </a:t>
            </a:r>
            <a:r>
              <a:rPr lang="en-US" sz="2800" dirty="0" err="1" smtClean="0">
                <a:solidFill>
                  <a:srgbClr val="0070C0"/>
                </a:solidFill>
              </a:rPr>
              <a:t>PA:Huawei</a:t>
            </a:r>
            <a:r>
              <a:rPr lang="en-US" sz="2800" dirty="0" smtClean="0">
                <a:solidFill>
                  <a:srgbClr val="0070C0"/>
                </a:solidFill>
              </a:rPr>
              <a:t> </a:t>
            </a:r>
            <a:endParaRPr lang="es-BO" sz="2800" dirty="0">
              <a:solidFill>
                <a:srgbClr val="0070C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98130" y="2909236"/>
            <a:ext cx="52646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2800" dirty="0" err="1" smtClean="0">
                <a:solidFill>
                  <a:srgbClr val="0070C0"/>
                </a:solidFill>
              </a:rPr>
              <a:t>IN:Huawei</a:t>
            </a:r>
            <a:r>
              <a:rPr lang="fr-CH" sz="2800" dirty="0" smtClean="0">
                <a:solidFill>
                  <a:srgbClr val="0070C0"/>
                </a:solidFill>
              </a:rPr>
              <a:t> AND INA: Germany</a:t>
            </a:r>
            <a:endParaRPr lang="es-BO" sz="2800" dirty="0">
              <a:solidFill>
                <a:srgbClr val="0070C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898130" y="4572000"/>
            <a:ext cx="54170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2800" dirty="0" smtClean="0">
                <a:solidFill>
                  <a:srgbClr val="0070C0"/>
                </a:solidFill>
              </a:rPr>
              <a:t>CTR: Germany AND IN: </a:t>
            </a:r>
            <a:r>
              <a:rPr lang="fr-CH" sz="2800" dirty="0" err="1" smtClean="0">
                <a:solidFill>
                  <a:srgbClr val="0070C0"/>
                </a:solidFill>
              </a:rPr>
              <a:t>Huawei</a:t>
            </a:r>
            <a:r>
              <a:rPr lang="fr-CH" sz="2800" dirty="0" smtClean="0">
                <a:solidFill>
                  <a:srgbClr val="0070C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03404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CH" sz="2800" dirty="0" smtClean="0">
                <a:solidFill>
                  <a:srgbClr val="0070C0"/>
                </a:solidFill>
              </a:rPr>
              <a:t>Q: </a:t>
            </a:r>
            <a:r>
              <a:rPr lang="en-US" sz="2800" dirty="0">
                <a:solidFill>
                  <a:srgbClr val="0070C0"/>
                </a:solidFill>
              </a:rPr>
              <a:t>how to build a query in order to obtain patents by the company Huawei with at least one innovator from </a:t>
            </a:r>
            <a:r>
              <a:rPr lang="en-US" sz="2800" dirty="0" smtClean="0">
                <a:solidFill>
                  <a:srgbClr val="0070C0"/>
                </a:solidFill>
              </a:rPr>
              <a:t>Germany</a:t>
            </a:r>
            <a:r>
              <a:rPr lang="fr-CH" sz="2800" dirty="0" smtClean="0">
                <a:solidFill>
                  <a:srgbClr val="0070C0"/>
                </a:solidFill>
              </a:rPr>
              <a:t>?</a:t>
            </a:r>
            <a:endParaRPr lang="es-BO" sz="2800" dirty="0">
              <a:solidFill>
                <a:srgbClr val="0070C0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828800" y="1767439"/>
            <a:ext cx="5943600" cy="7303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CH" sz="2800" dirty="0" err="1">
                <a:solidFill>
                  <a:srgbClr val="0070C0"/>
                </a:solidFill>
              </a:rPr>
              <a:t>Huawei</a:t>
            </a:r>
            <a:r>
              <a:rPr lang="fr-CH" sz="2800" dirty="0">
                <a:solidFill>
                  <a:srgbClr val="0070C0"/>
                </a:solidFill>
              </a:rPr>
              <a:t> AND Germany</a:t>
            </a:r>
            <a:endParaRPr lang="es-BO" sz="2800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s-BO" sz="2800" dirty="0">
              <a:solidFill>
                <a:srgbClr val="0070C0"/>
              </a:solidFill>
            </a:endParaRPr>
          </a:p>
        </p:txBody>
      </p:sp>
      <p:sp>
        <p:nvSpPr>
          <p:cNvPr id="6" name="Content Placeholder 4"/>
          <p:cNvSpPr txBox="1">
            <a:spLocks/>
          </p:cNvSpPr>
          <p:nvPr/>
        </p:nvSpPr>
        <p:spPr>
          <a:xfrm>
            <a:off x="1864658" y="4533900"/>
            <a:ext cx="6441141" cy="571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s-BO" sz="2800" dirty="0">
              <a:solidFill>
                <a:srgbClr val="0070C0"/>
              </a:solidFill>
            </a:endParaRPr>
          </a:p>
        </p:txBody>
      </p:sp>
      <p:sp>
        <p:nvSpPr>
          <p:cNvPr id="7" name="Content Placeholder 4"/>
          <p:cNvSpPr txBox="1">
            <a:spLocks/>
          </p:cNvSpPr>
          <p:nvPr/>
        </p:nvSpPr>
        <p:spPr>
          <a:xfrm>
            <a:off x="1856401" y="2691464"/>
            <a:ext cx="6248400" cy="68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CH" sz="2800" dirty="0" err="1">
                <a:solidFill>
                  <a:srgbClr val="0070C0"/>
                </a:solidFill>
              </a:rPr>
              <a:t>IN:Huawei</a:t>
            </a:r>
            <a:r>
              <a:rPr lang="fr-CH" sz="2800" dirty="0">
                <a:solidFill>
                  <a:srgbClr val="0070C0"/>
                </a:solidFill>
              </a:rPr>
              <a:t> AND INA: Germany</a:t>
            </a:r>
            <a:endParaRPr lang="es-BO" sz="2800" dirty="0">
              <a:solidFill>
                <a:srgbClr val="0070C0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s-BO" sz="2800" dirty="0">
              <a:solidFill>
                <a:srgbClr val="0070C0"/>
              </a:solidFill>
            </a:endParaRPr>
          </a:p>
        </p:txBody>
      </p:sp>
      <p:sp>
        <p:nvSpPr>
          <p:cNvPr id="8" name="Content Placeholder 4"/>
          <p:cNvSpPr txBox="1">
            <a:spLocks/>
          </p:cNvSpPr>
          <p:nvPr/>
        </p:nvSpPr>
        <p:spPr>
          <a:xfrm>
            <a:off x="1839794" y="3514825"/>
            <a:ext cx="6389806" cy="685800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>
                <a:solidFill>
                  <a:srgbClr val="0070C0"/>
                </a:solidFill>
              </a:rPr>
              <a:t>IADC:DE AND </a:t>
            </a:r>
            <a:r>
              <a:rPr lang="en-US" sz="2800" dirty="0" err="1">
                <a:solidFill>
                  <a:srgbClr val="0070C0"/>
                </a:solidFill>
              </a:rPr>
              <a:t>PA:Huawei</a:t>
            </a:r>
            <a:r>
              <a:rPr lang="en-US" sz="2800" dirty="0">
                <a:solidFill>
                  <a:srgbClr val="0070C0"/>
                </a:solidFill>
              </a:rPr>
              <a:t> </a:t>
            </a:r>
            <a:endParaRPr lang="es-BO" sz="2800" dirty="0">
              <a:solidFill>
                <a:srgbClr val="0070C0"/>
              </a:solidFill>
            </a:endParaRPr>
          </a:p>
        </p:txBody>
      </p:sp>
      <p:sp>
        <p:nvSpPr>
          <p:cNvPr id="11" name="Action Button: Custom 10">
            <a:hlinkClick r:id="" action="ppaction://noaction" highlightClick="1">
              <a:snd r:embed="rId4" name="hammer.wav"/>
            </a:hlinkClick>
          </p:cNvPr>
          <p:cNvSpPr/>
          <p:nvPr/>
        </p:nvSpPr>
        <p:spPr>
          <a:xfrm>
            <a:off x="1001028" y="1767439"/>
            <a:ext cx="762000" cy="6858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3600" b="1" dirty="0" smtClean="0"/>
              <a:t>A</a:t>
            </a:r>
            <a:endParaRPr lang="es-BO" sz="3600" b="1" dirty="0"/>
          </a:p>
        </p:txBody>
      </p:sp>
      <p:sp>
        <p:nvSpPr>
          <p:cNvPr id="12" name="Action Button: Custom 11">
            <a:hlinkClick r:id="" action="ppaction://noaction" highlightClick="1">
              <a:snd r:embed="rId4" name="hammer.wav"/>
            </a:hlinkClick>
          </p:cNvPr>
          <p:cNvSpPr/>
          <p:nvPr/>
        </p:nvSpPr>
        <p:spPr>
          <a:xfrm>
            <a:off x="1003434" y="2691464"/>
            <a:ext cx="762000" cy="6858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3600" b="1" dirty="0"/>
              <a:t>B</a:t>
            </a:r>
            <a:endParaRPr lang="es-BO" sz="3600" b="1" dirty="0"/>
          </a:p>
        </p:txBody>
      </p:sp>
      <p:sp>
        <p:nvSpPr>
          <p:cNvPr id="13" name="Action Button: Custom 12">
            <a:hlinkClick r:id="" action="ppaction://noaction" highlightClick="1">
              <a:snd r:embed="rId4" name="hammer.wav"/>
            </a:hlinkClick>
          </p:cNvPr>
          <p:cNvSpPr/>
          <p:nvPr/>
        </p:nvSpPr>
        <p:spPr>
          <a:xfrm>
            <a:off x="1003434" y="3505200"/>
            <a:ext cx="762000" cy="6858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3600" b="1" dirty="0" smtClean="0"/>
              <a:t>C</a:t>
            </a:r>
            <a:endParaRPr lang="es-BO" sz="3600" b="1" dirty="0"/>
          </a:p>
        </p:txBody>
      </p:sp>
      <p:sp>
        <p:nvSpPr>
          <p:cNvPr id="14" name="Action Button: Custom 13">
            <a:hlinkClick r:id="" action="ppaction://noaction" highlightClick="1">
              <a:snd r:embed="rId4" name="hammer.wav"/>
            </a:hlinkClick>
          </p:cNvPr>
          <p:cNvSpPr/>
          <p:nvPr/>
        </p:nvSpPr>
        <p:spPr>
          <a:xfrm>
            <a:off x="990600" y="4419600"/>
            <a:ext cx="762000" cy="685800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sz="3600" b="1" dirty="0" smtClean="0"/>
              <a:t>D</a:t>
            </a:r>
            <a:endParaRPr lang="es-BO" sz="3600" b="1" dirty="0"/>
          </a:p>
        </p:txBody>
      </p:sp>
      <p:pic>
        <p:nvPicPr>
          <p:cNvPr id="2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019800" y="-1524000"/>
            <a:ext cx="609600" cy="609600"/>
          </a:xfrm>
          <a:prstGeom prst="rect">
            <a:avLst/>
          </a:prstGeom>
        </p:spPr>
      </p:pic>
      <p:pic>
        <p:nvPicPr>
          <p:cNvPr id="3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114800" y="-2133600"/>
            <a:ext cx="609600" cy="609600"/>
          </a:xfrm>
          <a:prstGeom prst="rect">
            <a:avLst/>
          </a:prstGeom>
        </p:spPr>
      </p:pic>
      <p:sp>
        <p:nvSpPr>
          <p:cNvPr id="15" name="Content Placeholder 4"/>
          <p:cNvSpPr txBox="1">
            <a:spLocks/>
          </p:cNvSpPr>
          <p:nvPr/>
        </p:nvSpPr>
        <p:spPr>
          <a:xfrm>
            <a:off x="1765434" y="5162550"/>
            <a:ext cx="6405046" cy="685800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s-BO" sz="2800" dirty="0">
              <a:solidFill>
                <a:srgbClr val="0070C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864658" y="4588817"/>
            <a:ext cx="651734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CH" sz="2800" dirty="0">
                <a:solidFill>
                  <a:srgbClr val="0070C0"/>
                </a:solidFill>
              </a:rPr>
              <a:t>CTR: </a:t>
            </a:r>
            <a:r>
              <a:rPr lang="fr-CH" sz="2800" dirty="0" smtClean="0">
                <a:solidFill>
                  <a:srgbClr val="0070C0"/>
                </a:solidFill>
              </a:rPr>
              <a:t>Germany </a:t>
            </a:r>
            <a:r>
              <a:rPr lang="fr-CH" sz="2800" dirty="0">
                <a:solidFill>
                  <a:srgbClr val="0070C0"/>
                </a:solidFill>
              </a:rPr>
              <a:t>AND IN: </a:t>
            </a:r>
            <a:r>
              <a:rPr lang="fr-CH" sz="2800" dirty="0" err="1">
                <a:solidFill>
                  <a:srgbClr val="0070C0"/>
                </a:solidFill>
              </a:rPr>
              <a:t>Huawei</a:t>
            </a:r>
            <a:endParaRPr lang="es-BO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1733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744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47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465" y="1066800"/>
            <a:ext cx="9191689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64769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005" y="1219200"/>
            <a:ext cx="8743950" cy="238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04800" y="3886200"/>
            <a:ext cx="8229600" cy="2239963"/>
          </a:xfrm>
        </p:spPr>
        <p:txBody>
          <a:bodyPr/>
          <a:lstStyle/>
          <a:p>
            <a:r>
              <a:rPr lang="fr-CH" dirty="0" smtClean="0"/>
              <a:t>IADC = </a:t>
            </a:r>
            <a:r>
              <a:rPr lang="fr-CH" dirty="0" err="1" smtClean="0"/>
              <a:t>inventor</a:t>
            </a:r>
            <a:r>
              <a:rPr lang="fr-CH" dirty="0" smtClean="0"/>
              <a:t> </a:t>
            </a:r>
            <a:r>
              <a:rPr lang="fr-CH" dirty="0" err="1" smtClean="0"/>
              <a:t>nationality</a:t>
            </a:r>
            <a:endParaRPr lang="fr-CH" dirty="0" smtClean="0"/>
          </a:p>
          <a:p>
            <a:r>
              <a:rPr lang="fr-CH" dirty="0" smtClean="0"/>
              <a:t>PA: </a:t>
            </a:r>
            <a:r>
              <a:rPr lang="fr-CH" dirty="0" err="1" smtClean="0"/>
              <a:t>applicant</a:t>
            </a:r>
            <a:r>
              <a:rPr lang="fr-CH" dirty="0" smtClean="0"/>
              <a:t> </a:t>
            </a:r>
            <a:r>
              <a:rPr lang="fr-CH" dirty="0" err="1" smtClean="0"/>
              <a:t>name</a:t>
            </a:r>
            <a:endParaRPr lang="en-US" dirty="0"/>
          </a:p>
        </p:txBody>
      </p:sp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0"/>
            <a:ext cx="8839200" cy="727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4287"/>
            <a:ext cx="8943975" cy="7172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 bwMode="auto">
          <a:xfrm>
            <a:off x="304800" y="1828800"/>
            <a:ext cx="3124200" cy="228600"/>
          </a:xfrm>
          <a:prstGeom prst="rect">
            <a:avLst/>
          </a:prstGeom>
          <a:noFill/>
          <a:ln w="38100" cap="flat" cmpd="sng" algn="ctr">
            <a:solidFill>
              <a:srgbClr val="00FF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267628" y="2133600"/>
            <a:ext cx="3389971" cy="685800"/>
          </a:xfrm>
          <a:prstGeom prst="rect">
            <a:avLst/>
          </a:prstGeom>
          <a:noFill/>
          <a:ln w="38100" cap="flat" cmpd="sng" algn="ctr">
            <a:solidFill>
              <a:srgbClr val="00FF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7" name="Oval 6"/>
          <p:cNvSpPr/>
          <p:nvPr/>
        </p:nvSpPr>
        <p:spPr bwMode="auto">
          <a:xfrm>
            <a:off x="2514600" y="2133600"/>
            <a:ext cx="304800" cy="276225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4915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  <p:bldP spid="7" grpId="0" animBg="1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800"/>
            <a:ext cx="8820150" cy="249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82" y="183281"/>
            <a:ext cx="8877300" cy="647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val 3"/>
          <p:cNvSpPr/>
          <p:nvPr/>
        </p:nvSpPr>
        <p:spPr bwMode="auto">
          <a:xfrm>
            <a:off x="3937535" y="2895600"/>
            <a:ext cx="1524000" cy="381000"/>
          </a:xfrm>
          <a:prstGeom prst="ellipse">
            <a:avLst/>
          </a:prstGeom>
          <a:noFill/>
          <a:ln w="63500" cap="flat" cmpd="sng" algn="ctr">
            <a:solidFill>
              <a:srgbClr val="00FF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7" name="Oval 6"/>
          <p:cNvSpPr/>
          <p:nvPr/>
        </p:nvSpPr>
        <p:spPr bwMode="auto">
          <a:xfrm>
            <a:off x="3977640" y="4495800"/>
            <a:ext cx="2042160" cy="457200"/>
          </a:xfrm>
          <a:prstGeom prst="ellipse">
            <a:avLst/>
          </a:prstGeom>
          <a:noFill/>
          <a:ln w="63500" cap="flat" cmpd="sng" algn="ctr">
            <a:solidFill>
              <a:srgbClr val="00FF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8" name="Oval 7"/>
          <p:cNvSpPr/>
          <p:nvPr/>
        </p:nvSpPr>
        <p:spPr bwMode="auto">
          <a:xfrm>
            <a:off x="3810000" y="6172200"/>
            <a:ext cx="1524000" cy="381000"/>
          </a:xfrm>
          <a:prstGeom prst="ellipse">
            <a:avLst/>
          </a:prstGeom>
          <a:noFill/>
          <a:ln w="63500" cap="flat" cmpd="sng" algn="ctr">
            <a:solidFill>
              <a:srgbClr val="00FF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600"/>
            <a:ext cx="9407832" cy="64316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 bwMode="auto">
          <a:xfrm>
            <a:off x="381000" y="2667000"/>
            <a:ext cx="1828800" cy="228600"/>
          </a:xfrm>
          <a:prstGeom prst="rect">
            <a:avLst/>
          </a:prstGeom>
          <a:noFill/>
          <a:ln w="635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6200"/>
            <a:ext cx="8782050" cy="7400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90307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8" grpId="0" animBg="1"/>
      <p:bldP spid="5" grpId="0" animBg="1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20" y="762000"/>
            <a:ext cx="8734425" cy="244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3352800"/>
            <a:ext cx="8229600" cy="2773363"/>
          </a:xfrm>
        </p:spPr>
        <p:txBody>
          <a:bodyPr/>
          <a:lstStyle/>
          <a:p>
            <a:pPr marL="0" indent="0">
              <a:buNone/>
            </a:pPr>
            <a:endParaRPr lang="fr-CH" dirty="0"/>
          </a:p>
          <a:p>
            <a:r>
              <a:rPr lang="fr-CH" dirty="0" smtClean="0"/>
              <a:t>IN = </a:t>
            </a:r>
            <a:r>
              <a:rPr lang="fr-CH" dirty="0" err="1" smtClean="0"/>
              <a:t>Inventor</a:t>
            </a:r>
            <a:r>
              <a:rPr lang="fr-CH" dirty="0" smtClean="0"/>
              <a:t> Name</a:t>
            </a:r>
          </a:p>
          <a:p>
            <a:r>
              <a:rPr lang="fr-CH" dirty="0" smtClean="0"/>
              <a:t>INA = </a:t>
            </a:r>
            <a:r>
              <a:rPr lang="fr-CH" dirty="0" err="1" smtClean="0"/>
              <a:t>Inventor</a:t>
            </a:r>
            <a:r>
              <a:rPr lang="fr-CH" dirty="0" smtClean="0"/>
              <a:t> all data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7359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000" y="1219200"/>
            <a:ext cx="8810625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 bwMode="auto">
          <a:xfrm>
            <a:off x="4267200" y="3581400"/>
            <a:ext cx="6096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4267200" y="3581400"/>
            <a:ext cx="6096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4267200" y="3581400"/>
            <a:ext cx="609600" cy="228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" y="0"/>
            <a:ext cx="8743950" cy="707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 bwMode="auto">
          <a:xfrm>
            <a:off x="457200" y="838200"/>
            <a:ext cx="1143000" cy="762000"/>
          </a:xfrm>
          <a:prstGeom prst="rect">
            <a:avLst/>
          </a:prstGeom>
          <a:noFill/>
          <a:ln w="635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5334000" y="914400"/>
            <a:ext cx="2286000" cy="2667000"/>
          </a:xfrm>
          <a:prstGeom prst="rect">
            <a:avLst/>
          </a:prstGeom>
          <a:noFill/>
          <a:ln w="635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4107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 animBg="1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/>
            </a:r>
            <a:br>
              <a:rPr lang="fr-CH" dirty="0" smtClean="0"/>
            </a:br>
            <a:r>
              <a:rPr lang="fr-CH" dirty="0" err="1" smtClean="0"/>
              <a:t>Next</a:t>
            </a:r>
            <a:r>
              <a:rPr lang="fr-CH" dirty="0" smtClean="0"/>
              <a:t> </a:t>
            </a:r>
            <a:r>
              <a:rPr lang="fr-CH" dirty="0" err="1" smtClean="0"/>
              <a:t>webinar</a:t>
            </a:r>
            <a:r>
              <a:rPr lang="fr-CH" dirty="0"/>
              <a:t>: </a:t>
            </a:r>
            <a:r>
              <a:rPr lang="fr-CH" dirty="0" err="1" smtClean="0"/>
              <a:t>December</a:t>
            </a:r>
            <a:r>
              <a:rPr lang="fr-CH" dirty="0" smtClean="0"/>
              <a:t> 5 or 7</a:t>
            </a:r>
            <a:br>
              <a:rPr lang="fr-CH" dirty="0" smtClean="0"/>
            </a:b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4572000"/>
          </a:xfrm>
        </p:spPr>
        <p:txBody>
          <a:bodyPr/>
          <a:lstStyle/>
          <a:p>
            <a:endParaRPr lang="fr-CH" sz="3200" b="1" dirty="0" smtClean="0"/>
          </a:p>
          <a:p>
            <a:r>
              <a:rPr lang="fr-CH" sz="3200" dirty="0" err="1" smtClean="0"/>
              <a:t>Retrospective</a:t>
            </a:r>
            <a:r>
              <a:rPr lang="fr-CH" sz="3200" dirty="0" smtClean="0"/>
              <a:t> of 2017 &amp; plans for 2018</a:t>
            </a:r>
            <a:endParaRPr lang="fr-CH" dirty="0" smtClean="0"/>
          </a:p>
          <a:p>
            <a:pPr marL="0" indent="0">
              <a:buNone/>
            </a:pPr>
            <a:endParaRPr lang="fr-CH" dirty="0" smtClean="0"/>
          </a:p>
          <a:p>
            <a:pPr marL="0" indent="0">
              <a:buNone/>
            </a:pPr>
            <a:r>
              <a:rPr lang="fr-CH" dirty="0" smtClean="0"/>
              <a:t>To </a:t>
            </a:r>
            <a:r>
              <a:rPr lang="fr-CH" dirty="0" err="1" smtClean="0"/>
              <a:t>register</a:t>
            </a:r>
            <a:r>
              <a:rPr lang="fr-CH" dirty="0" smtClean="0"/>
              <a:t>: </a:t>
            </a:r>
            <a:endParaRPr lang="fr-CH" dirty="0" smtClean="0"/>
          </a:p>
          <a:p>
            <a:pPr marL="0" indent="0">
              <a:buNone/>
            </a:pPr>
            <a:r>
              <a:rPr lang="en-US" sz="2000" dirty="0" smtClean="0">
                <a:hlinkClick r:id="rId2"/>
              </a:rPr>
              <a:t>https</a:t>
            </a:r>
            <a:r>
              <a:rPr lang="en-US" sz="2000" dirty="0">
                <a:hlinkClick r:id="rId2"/>
              </a:rPr>
              <a:t>://attendee.gotowebinar.com/rt/1219605069484395010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616155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Future/</a:t>
            </a:r>
            <a:r>
              <a:rPr lang="fr-CH" dirty="0" err="1"/>
              <a:t>past</a:t>
            </a:r>
            <a:r>
              <a:rPr lang="fr-CH" dirty="0"/>
              <a:t> </a:t>
            </a:r>
            <a:r>
              <a:rPr lang="fr-CH" dirty="0" err="1"/>
              <a:t>webinars</a:t>
            </a:r>
            <a:r>
              <a:rPr lang="fr-CH" dirty="0"/>
              <a:t>:</a:t>
            </a:r>
            <a:br>
              <a:rPr lang="fr-CH" dirty="0"/>
            </a:b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870536"/>
            <a:ext cx="7924800" cy="5987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406061" y="1077951"/>
            <a:ext cx="4671472" cy="461665"/>
          </a:xfrm>
          <a:prstGeom prst="rect">
            <a:avLst/>
          </a:prstGeom>
          <a:solidFill>
            <a:srgbClr val="C0DDDE"/>
          </a:solidFill>
        </p:spPr>
        <p:txBody>
          <a:bodyPr wrap="none">
            <a:spAutoFit/>
          </a:bodyPr>
          <a:lstStyle/>
          <a:p>
            <a:r>
              <a:rPr lang="fr-CH" u="sng" dirty="0"/>
              <a:t>wipo.int/</a:t>
            </a:r>
            <a:r>
              <a:rPr lang="fr-CH" u="sng" dirty="0" err="1"/>
              <a:t>patentscope</a:t>
            </a:r>
            <a:r>
              <a:rPr lang="fr-CH" u="sng" dirty="0"/>
              <a:t>/en/</a:t>
            </a:r>
            <a:r>
              <a:rPr lang="fr-CH" u="sng" dirty="0" err="1"/>
              <a:t>webinar</a:t>
            </a:r>
            <a:r>
              <a:rPr lang="fr-CH" u="sng" dirty="0"/>
              <a:t> </a:t>
            </a:r>
            <a:endParaRPr lang="en-US" dirty="0"/>
          </a:p>
        </p:txBody>
      </p:sp>
      <p:sp>
        <p:nvSpPr>
          <p:cNvPr id="7" name="Rounded Rectangle 6"/>
          <p:cNvSpPr/>
          <p:nvPr/>
        </p:nvSpPr>
        <p:spPr bwMode="auto">
          <a:xfrm>
            <a:off x="838201" y="3276600"/>
            <a:ext cx="3657600" cy="1066800"/>
          </a:xfrm>
          <a:prstGeom prst="roundRect">
            <a:avLst/>
          </a:prstGeom>
          <a:noFill/>
          <a:ln w="635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8" name="Rounded Rectangle 7"/>
          <p:cNvSpPr/>
          <p:nvPr/>
        </p:nvSpPr>
        <p:spPr bwMode="auto">
          <a:xfrm>
            <a:off x="838201" y="5638800"/>
            <a:ext cx="7772400" cy="1219200"/>
          </a:xfrm>
          <a:prstGeom prst="roundRect">
            <a:avLst/>
          </a:prstGeom>
          <a:noFill/>
          <a:ln w="63500" cap="flat" cmpd="sng" algn="ctr">
            <a:solidFill>
              <a:srgbClr val="00FF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223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Global Design </a:t>
            </a:r>
            <a:r>
              <a:rPr lang="fr-CH" dirty="0" err="1" smtClean="0"/>
              <a:t>Database</a:t>
            </a:r>
            <a:r>
              <a:rPr lang="fr-CH" dirty="0" smtClean="0"/>
              <a:t>: </a:t>
            </a:r>
            <a:r>
              <a:rPr lang="fr-CH" dirty="0" err="1" smtClean="0"/>
              <a:t>webinar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H" dirty="0" smtClean="0"/>
              <a:t>The Global Design </a:t>
            </a:r>
            <a:r>
              <a:rPr lang="fr-CH" dirty="0" err="1" smtClean="0"/>
              <a:t>Database</a:t>
            </a:r>
            <a:r>
              <a:rPr lang="fr-CH" dirty="0" smtClean="0"/>
              <a:t>: an introduction</a:t>
            </a:r>
          </a:p>
          <a:p>
            <a:pPr marL="0" indent="0">
              <a:buNone/>
            </a:pPr>
            <a:endParaRPr lang="fr-CH" dirty="0" smtClean="0"/>
          </a:p>
          <a:p>
            <a:pPr lvl="1"/>
            <a:r>
              <a:rPr lang="fr-CH" dirty="0" err="1" smtClean="0"/>
              <a:t>December</a:t>
            </a:r>
            <a:r>
              <a:rPr lang="fr-CH" dirty="0" smtClean="0"/>
              <a:t> 12 at 5:30pm </a:t>
            </a:r>
            <a:r>
              <a:rPr lang="fr-CH" dirty="0" smtClean="0"/>
              <a:t>CET</a:t>
            </a:r>
          </a:p>
          <a:p>
            <a:pPr marL="457200" lvl="1" indent="0">
              <a:buNone/>
            </a:pPr>
            <a:r>
              <a:rPr lang="en-US" dirty="0">
                <a:hlinkClick r:id="rId2"/>
              </a:rPr>
              <a:t>https://attendee.gotowebinar.com/rt/2386170415254530818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487604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Global Brand </a:t>
            </a:r>
            <a:r>
              <a:rPr lang="fr-CH" dirty="0" err="1" smtClean="0"/>
              <a:t>Database</a:t>
            </a:r>
            <a:r>
              <a:rPr lang="fr-CH" dirty="0" smtClean="0"/>
              <a:t>: </a:t>
            </a:r>
            <a:r>
              <a:rPr lang="fr-CH" dirty="0" err="1" smtClean="0"/>
              <a:t>webinar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H" dirty="0" smtClean="0"/>
              <a:t>The Global Brand </a:t>
            </a:r>
            <a:r>
              <a:rPr lang="fr-CH" dirty="0" err="1" smtClean="0"/>
              <a:t>Database</a:t>
            </a:r>
            <a:r>
              <a:rPr lang="fr-CH" dirty="0" smtClean="0"/>
              <a:t>: </a:t>
            </a:r>
            <a:r>
              <a:rPr lang="fr-CH" dirty="0" smtClean="0"/>
              <a:t>how to </a:t>
            </a:r>
            <a:r>
              <a:rPr lang="fr-CH" dirty="0" err="1" smtClean="0"/>
              <a:t>perform</a:t>
            </a:r>
            <a:r>
              <a:rPr lang="fr-CH" dirty="0" smtClean="0"/>
              <a:t> effective </a:t>
            </a:r>
            <a:r>
              <a:rPr lang="fr-CH" dirty="0" err="1" smtClean="0"/>
              <a:t>searches</a:t>
            </a:r>
            <a:endParaRPr lang="fr-CH" dirty="0" smtClean="0"/>
          </a:p>
          <a:p>
            <a:endParaRPr lang="fr-CH" dirty="0"/>
          </a:p>
          <a:p>
            <a:pPr marL="457200" lvl="1" indent="0">
              <a:buNone/>
            </a:pPr>
            <a:r>
              <a:rPr lang="fr-CH" dirty="0" err="1" smtClean="0"/>
              <a:t>November</a:t>
            </a:r>
            <a:r>
              <a:rPr lang="fr-CH" dirty="0" smtClean="0"/>
              <a:t> 28 </a:t>
            </a:r>
            <a:r>
              <a:rPr lang="fr-CH" dirty="0" smtClean="0"/>
              <a:t>at 5:30pm CET</a:t>
            </a:r>
          </a:p>
          <a:p>
            <a:pPr marL="457200" lvl="1" indent="0">
              <a:buNone/>
            </a:pPr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attendee.gotowebinar.com/rt/8193445586516212994</a:t>
            </a:r>
            <a:endParaRPr lang="en-US" dirty="0" smtClean="0"/>
          </a:p>
          <a:p>
            <a:pPr marL="457200" lvl="1" indent="0">
              <a:buNone/>
            </a:pPr>
            <a:r>
              <a:rPr lang="fr-CH" dirty="0" err="1" smtClean="0"/>
              <a:t>November</a:t>
            </a:r>
            <a:r>
              <a:rPr lang="fr-CH" dirty="0" smtClean="0"/>
              <a:t> 30 at </a:t>
            </a:r>
            <a:r>
              <a:rPr lang="fr-CH" dirty="0" smtClean="0"/>
              <a:t>8:30 </a:t>
            </a:r>
            <a:r>
              <a:rPr lang="fr-CH" dirty="0" err="1" smtClean="0"/>
              <a:t>am</a:t>
            </a:r>
            <a:r>
              <a:rPr lang="fr-CH" dirty="0" smtClean="0"/>
              <a:t> CET</a:t>
            </a:r>
          </a:p>
          <a:p>
            <a:pPr marL="457200" lvl="1" indent="0">
              <a:buNone/>
            </a:pPr>
            <a:r>
              <a:rPr lang="en-US" dirty="0">
                <a:hlinkClick r:id="rId2"/>
              </a:rPr>
              <a:t>https://attendee.gotowebinar.com/rt/8193445586516212994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1043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6562" name="Object 3"/>
          <p:cNvGraphicFramePr>
            <a:graphicFrameLocks noGrp="1" noChangeAspect="1"/>
          </p:cNvGraphicFramePr>
          <p:nvPr>
            <p:ph sz="half" idx="4294967295"/>
          </p:nvPr>
        </p:nvGraphicFramePr>
        <p:xfrm>
          <a:off x="0" y="0"/>
          <a:ext cx="4832350" cy="2886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r:id="rId4" imgW="5676190" imgH="3390476" progId="">
                  <p:embed/>
                </p:oleObj>
              </mc:Choice>
              <mc:Fallback>
                <p:oleObj r:id="rId4" imgW="5676190" imgH="3390476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4832350" cy="2886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6563" name="Rectangle 3"/>
          <p:cNvSpPr>
            <a:spLocks noChangeArrowheads="1"/>
          </p:cNvSpPr>
          <p:nvPr/>
        </p:nvSpPr>
        <p:spPr bwMode="auto">
          <a:xfrm>
            <a:off x="3348038" y="476250"/>
            <a:ext cx="6408737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en-US" altLang="en-US" sz="4000" b="1">
                <a:solidFill>
                  <a:srgbClr val="0033CC"/>
                </a:solidFill>
              </a:rPr>
              <a:t>patentscope@wipo.int</a:t>
            </a:r>
          </a:p>
        </p:txBody>
      </p:sp>
      <p:graphicFrame>
        <p:nvGraphicFramePr>
          <p:cNvPr id="66564" name="Object 4"/>
          <p:cNvGraphicFramePr>
            <a:graphicFrameLocks noChangeAspect="1"/>
          </p:cNvGraphicFramePr>
          <p:nvPr/>
        </p:nvGraphicFramePr>
        <p:xfrm>
          <a:off x="611188" y="3141663"/>
          <a:ext cx="7629525" cy="2809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r:id="rId6" imgW="10171429" imgH="3746032" progId="">
                  <p:embed/>
                </p:oleObj>
              </mc:Choice>
              <mc:Fallback>
                <p:oleObj r:id="rId6" imgW="10171429" imgH="3746032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3141663"/>
                        <a:ext cx="7629525" cy="2809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34200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5" name="Picture 9" descr="D:\Users\Ammann\AppData\Local\Temp\pz-th3jzic8-daria-nepriakhin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615" y="685800"/>
            <a:ext cx="9144000" cy="5152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 bwMode="auto">
          <a:xfrm>
            <a:off x="0" y="852963"/>
            <a:ext cx="9144000" cy="51520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6041" y="4419600"/>
            <a:ext cx="45432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H" sz="3200" b="1" dirty="0" smtClean="0">
                <a:solidFill>
                  <a:srgbClr val="FFCC66"/>
                </a:solidFill>
              </a:rPr>
              <a:t>patentscope@wipo.int</a:t>
            </a:r>
            <a:endParaRPr lang="en-US" sz="3200" b="1" dirty="0">
              <a:solidFill>
                <a:srgbClr val="FFCC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398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272" y="1143000"/>
            <a:ext cx="8989328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37385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plate_english-41">
  <a:themeElements>
    <a:clrScheme name="template_englis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emplate_english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template_englis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_englis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_englis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template_english-41</Template>
  <TotalTime>1</TotalTime>
  <Words>793</Words>
  <Application>Microsoft Office PowerPoint</Application>
  <PresentationFormat>On-screen Show (4:3)</PresentationFormat>
  <Paragraphs>271</Paragraphs>
  <Slides>89</Slides>
  <Notes>4</Notes>
  <HiddenSlides>0</HiddenSlides>
  <MMClips>4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89</vt:i4>
      </vt:variant>
    </vt:vector>
  </HeadingPairs>
  <TitlesOfParts>
    <vt:vector size="90" baseType="lpstr">
      <vt:lpstr>template_english-41</vt:lpstr>
      <vt:lpstr>PowerPoint Presentation</vt:lpstr>
      <vt:lpstr>PowerPoint Presentation</vt:lpstr>
      <vt:lpstr>Patenting activity</vt:lpstr>
      <vt:lpstr>Search strategy</vt:lpstr>
      <vt:lpstr>Search Query</vt:lpstr>
      <vt:lpstr>CLIR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Advanced search</vt:lpstr>
      <vt:lpstr>Result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With chemical compounds</vt:lpstr>
      <vt:lpstr>Chemical compound search</vt:lpstr>
      <vt:lpstr>PowerPoint Presentation</vt:lpstr>
      <vt:lpstr>PowerPoint Presentation</vt:lpstr>
      <vt:lpstr>Interface: Advanced search</vt:lpstr>
      <vt:lpstr>PowerPoint Presentation</vt:lpstr>
      <vt:lpstr>Examples</vt:lpstr>
      <vt:lpstr>Date search</vt:lpstr>
      <vt:lpstr>Example: IPC</vt:lpstr>
      <vt:lpstr>PowerPoint Presentation</vt:lpstr>
      <vt:lpstr>Example: grant</vt:lpstr>
      <vt:lpstr>Example: grant</vt:lpstr>
      <vt:lpstr>Example: licensing + 3rd party observation</vt:lpstr>
      <vt:lpstr>PowerPoint Presentation</vt:lpstr>
      <vt:lpstr>PowerPoint Presentation</vt:lpstr>
      <vt:lpstr>Example: last pub + applicant</vt:lpstr>
      <vt:lpstr>Fields rules</vt:lpstr>
      <vt:lpstr>Intuitive queries</vt:lpstr>
      <vt:lpstr>PowerPoint Presentation</vt:lpstr>
      <vt:lpstr>Fields: golden rules</vt:lpstr>
      <vt:lpstr>Grouping- nesting</vt:lpstr>
      <vt:lpstr>Grouping/nesting</vt:lpstr>
      <vt:lpstr>Range search</vt:lpstr>
      <vt:lpstr>Boolean operators</vt:lpstr>
      <vt:lpstr>ANDNOT - NOT</vt:lpstr>
      <vt:lpstr>Proximity operator NEAR</vt:lpstr>
      <vt:lpstr>Proximity search: BEFORE</vt:lpstr>
      <vt:lpstr>An example</vt:lpstr>
      <vt:lpstr>PowerPoint Presentation</vt:lpstr>
      <vt:lpstr>PowerPoint Presentation</vt:lpstr>
      <vt:lpstr>Keywords</vt:lpstr>
      <vt:lpstr>Stemming</vt:lpstr>
      <vt:lpstr>Stemming</vt:lpstr>
      <vt:lpstr>Stemming</vt:lpstr>
      <vt:lpstr>Stemming - example</vt:lpstr>
      <vt:lpstr>Same search without stemming</vt:lpstr>
      <vt:lpstr>Wildcards/truncation : ?   *</vt:lpstr>
      <vt:lpstr>An example</vt:lpstr>
      <vt:lpstr>Use of wildcards</vt:lpstr>
      <vt:lpstr>Wildcard vs stemming</vt:lpstr>
      <vt:lpstr>Fuzzy searches     </vt:lpstr>
      <vt:lpstr>Q: when you use wildcard, …</vt:lpstr>
      <vt:lpstr>Q: when you use wildcards, …</vt:lpstr>
      <vt:lpstr>^ caret = weighting factor</vt:lpstr>
      <vt:lpstr>PowerPoint Presentation</vt:lpstr>
      <vt:lpstr>PowerPoint Presentation</vt:lpstr>
      <vt:lpstr>PowerPoint Presentation</vt:lpstr>
      <vt:lpstr>Example: national phase entry</vt:lpstr>
      <vt:lpstr>Example: nb of patent applications from France seeking protection in USA</vt:lpstr>
      <vt:lpstr>PowerPoint Presentation</vt:lpstr>
      <vt:lpstr>Advanced search interface</vt:lpstr>
      <vt:lpstr>Help</vt:lpstr>
      <vt:lpstr>Tooltip help</vt:lpstr>
      <vt:lpstr>Instant help</vt:lpstr>
      <vt:lpstr>PowerPoint Presentation</vt:lpstr>
      <vt:lpstr>PowerPoint Presentation</vt:lpstr>
      <vt:lpstr>Question mark help</vt:lpstr>
      <vt:lpstr>Most common errors</vt:lpstr>
      <vt:lpstr>Q: how to build a query in order to obtain patents by the company Huawei with at least one innovator from Germany?</vt:lpstr>
      <vt:lpstr>Q: how to build a query in order to obtain patents by the company Huawei with at least one innovator from Germany?</vt:lpstr>
      <vt:lpstr>PowerPoint Presentation</vt:lpstr>
      <vt:lpstr>PowerPoint Presentation</vt:lpstr>
      <vt:lpstr>PowerPoint Presentation</vt:lpstr>
      <vt:lpstr>PowerPoint Presentation</vt:lpstr>
      <vt:lpstr> Next webinar: December 5 or 7 </vt:lpstr>
      <vt:lpstr>Future/past webinars: </vt:lpstr>
      <vt:lpstr>Global Design Database: webinar</vt:lpstr>
      <vt:lpstr>Global Brand Database: webinar</vt:lpstr>
      <vt:lpstr>PowerPoint Presentation</vt:lpstr>
      <vt:lpstr>PowerPoint Presentation</vt:lpstr>
    </vt:vector>
  </TitlesOfParts>
  <Company>World Intellectual Property Organization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AMMANN Sandrine</dc:creator>
  <cp:lastModifiedBy>AMMANN Sandrine</cp:lastModifiedBy>
  <cp:revision>1</cp:revision>
  <dcterms:created xsi:type="dcterms:W3CDTF">2017-11-16T14:12:32Z</dcterms:created>
  <dcterms:modified xsi:type="dcterms:W3CDTF">2017-11-16T14:13:58Z</dcterms:modified>
</cp:coreProperties>
</file>