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handoutMasterIdLst>
    <p:handoutMasterId r:id="rId96"/>
  </p:handout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3" r:id="rId83"/>
    <p:sldId id="344" r:id="rId84"/>
    <p:sldId id="345" r:id="rId85"/>
    <p:sldId id="346" r:id="rId86"/>
    <p:sldId id="347" r:id="rId87"/>
    <p:sldId id="348" r:id="rId88"/>
    <p:sldId id="349" r:id="rId89"/>
    <p:sldId id="350" r:id="rId90"/>
    <p:sldId id="351" r:id="rId91"/>
    <p:sldId id="352" r:id="rId92"/>
    <p:sldId id="353" r:id="rId93"/>
    <p:sldId id="354" r:id="rId9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99" d="100"/>
          <a:sy n="99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image" Target="../media/image10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6D09A-3761-43C5-8B45-92EBC911877D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/>
              <a:t>Smilar in spelling</a:t>
            </a: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8C1D6F-6A41-4163-8F58-B98CD7938F76}" type="slidenum">
              <a:rPr lang="en-US" altLang="en-US" sz="1200"/>
              <a:pPr eaLnBrk="1" hangingPunct="1"/>
              <a:t>91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92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93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CC91D2-399F-4A6F-91CC-7341AA97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070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53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3" r:id="rId12"/>
    <p:sldLayoutId id="2147483674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0.png"/><Relationship Id="rId4" Type="http://schemas.openxmlformats.org/officeDocument/2006/relationships/audio" Target="../media/audio1.wav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0.png"/><Relationship Id="rId4" Type="http://schemas.openxmlformats.org/officeDocument/2006/relationships/audio" Target="../media/audio1.wav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3051306774409543428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214415470719189376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1986878364931494145" TargetMode="Externa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6.png"/><Relationship Id="rId4" Type="http://schemas.openxmlformats.org/officeDocument/2006/relationships/oleObject" Target="../embeddings/oleObject1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7620000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Complex queries in the PATENTSCOPE search system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Online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March 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2017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80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Field </a:t>
            </a:r>
            <a:r>
              <a:rPr lang="fr-CH" dirty="0" err="1" smtClean="0"/>
              <a:t>Combination</a:t>
            </a:r>
            <a:r>
              <a:rPr lang="fr-CH" dirty="0" smtClean="0"/>
              <a:t> - pros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Predefined</a:t>
            </a:r>
            <a:r>
              <a:rPr lang="fr-CH" dirty="0" smtClean="0"/>
              <a:t> </a:t>
            </a:r>
            <a:r>
              <a:rPr lang="fr-CH" dirty="0" err="1" smtClean="0"/>
              <a:t>fields</a:t>
            </a:r>
            <a:endParaRPr lang="fr-CH" dirty="0" smtClean="0"/>
          </a:p>
          <a:p>
            <a:r>
              <a:rPr lang="fr-CH" dirty="0" err="1" smtClean="0"/>
              <a:t>Immediate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r>
              <a:rPr lang="fr-CH" dirty="0" smtClean="0"/>
              <a:t> on the </a:t>
            </a:r>
            <a:r>
              <a:rPr lang="fr-CH" dirty="0" err="1" smtClean="0"/>
              <a:t>same</a:t>
            </a:r>
            <a:r>
              <a:rPr lang="fr-CH" dirty="0" smtClean="0"/>
              <a:t>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0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Field </a:t>
            </a:r>
            <a:r>
              <a:rPr lang="fr-CH" dirty="0" err="1" smtClean="0"/>
              <a:t>combination</a:t>
            </a:r>
            <a:r>
              <a:rPr lang="fr-CH" dirty="0" smtClean="0"/>
              <a:t> - cons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69690"/>
            <a:ext cx="9595193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4114800" y="2551247"/>
            <a:ext cx="3429000" cy="533400"/>
          </a:xfrm>
          <a:prstGeom prst="ellipse">
            <a:avLst/>
          </a:prstGeom>
          <a:noFill/>
          <a:ln w="38100">
            <a:solidFill>
              <a:srgbClr val="00B05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8600" y="2817947"/>
            <a:ext cx="685800" cy="136829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78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Interface: Advanced </a:t>
            </a:r>
            <a:r>
              <a:rPr lang="fr-CH" dirty="0" err="1" smtClean="0"/>
              <a:t>search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38337"/>
            <a:ext cx="86582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7315200" y="3276600"/>
            <a:ext cx="3810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25"/>
            <a:ext cx="87249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03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Advanced search interface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7935316" cy="279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660232" y="1988840"/>
            <a:ext cx="360040" cy="28803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1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3916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219200" y="2057400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219200" y="2057400"/>
            <a:ext cx="609600" cy="228600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438400" y="2066693"/>
            <a:ext cx="152400" cy="219307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76600" y="2095500"/>
            <a:ext cx="152400" cy="228600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133600" y="2095500"/>
            <a:ext cx="304800" cy="228600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990385" y="2071339"/>
            <a:ext cx="304800" cy="228600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/>
          <a:lstStyle/>
          <a:p>
            <a:pPr marL="0" indent="0">
              <a:buNone/>
            </a:pPr>
            <a:endParaRPr lang="fr-CH" dirty="0"/>
          </a:p>
          <a:p>
            <a:r>
              <a:rPr lang="fr-CH" dirty="0" smtClean="0"/>
              <a:t>EN_ALLTXT; PA; DP  = </a:t>
            </a:r>
            <a:r>
              <a:rPr lang="fr-CH" dirty="0" err="1" smtClean="0"/>
              <a:t>fields</a:t>
            </a:r>
            <a:endParaRPr lang="fr-CH" dirty="0" smtClean="0"/>
          </a:p>
          <a:p>
            <a:r>
              <a:rPr lang="fr-CH" dirty="0" smtClean="0"/>
              <a:t>AND = </a:t>
            </a:r>
            <a:r>
              <a:rPr lang="fr-CH" dirty="0" err="1" smtClean="0"/>
              <a:t>operator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784302" y="4600808"/>
            <a:ext cx="3101898" cy="381000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914400" y="4981808"/>
            <a:ext cx="609600" cy="428392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52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Fields: </a:t>
            </a:r>
            <a:r>
              <a:rPr lang="fr-CH" dirty="0" err="1" smtClean="0"/>
              <a:t>where</a:t>
            </a:r>
            <a:r>
              <a:rPr lang="fr-CH" dirty="0" smtClean="0"/>
              <a:t> </a:t>
            </a:r>
            <a:r>
              <a:rPr lang="fr-CH" dirty="0" smtClean="0"/>
              <a:t>to </a:t>
            </a:r>
            <a:r>
              <a:rPr lang="fr-CH" dirty="0" err="1" smtClean="0"/>
              <a:t>search</a:t>
            </a:r>
            <a:r>
              <a:rPr lang="fr-CH" dirty="0"/>
              <a:t/>
            </a:r>
            <a:br>
              <a:rPr lang="fr-CH" dirty="0"/>
            </a:br>
            <a:r>
              <a:rPr lang="fr-CH" dirty="0" smtClean="0"/>
              <a:t>				</a:t>
            </a:r>
            <a:r>
              <a:rPr lang="fr-CH" sz="800" dirty="0" smtClean="0"/>
              <a:t>Source</a:t>
            </a:r>
            <a:r>
              <a:rPr lang="fr-CH" sz="800" dirty="0"/>
              <a:t>: http://spicewallpaper.blogspot.ch/2012/08/green-fields-with-blue-sky.html</a:t>
            </a:r>
            <a:r>
              <a:rPr lang="es-BO" dirty="0"/>
              <a:t/>
            </a:r>
            <a:br>
              <a:rPr lang="es-BO" dirty="0"/>
            </a:br>
            <a:endParaRPr lang="en-US" dirty="0"/>
          </a:p>
        </p:txBody>
      </p:sp>
      <p:pic>
        <p:nvPicPr>
          <p:cNvPr id="4" name="Picture 2" descr="D:\Users\ammann\Pictures\Nature_Fields_Green_field_under_blue_sky_016242_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1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36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37" y="1296678"/>
            <a:ext cx="9150637" cy="396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564352" y="2025805"/>
            <a:ext cx="609600" cy="3048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705600" y="2330605"/>
            <a:ext cx="2286000" cy="260195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278352" y="3236351"/>
            <a:ext cx="2286000" cy="260195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90513"/>
            <a:ext cx="8648700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247650" y="290513"/>
            <a:ext cx="3714750" cy="395287"/>
          </a:xfrm>
          <a:prstGeom prst="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 rot="5400000">
            <a:off x="-2026445" y="3474243"/>
            <a:ext cx="5500690" cy="685800"/>
          </a:xfrm>
          <a:prstGeom prst="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74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6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 err="1" smtClean="0"/>
              <a:t>Examples</a:t>
            </a:r>
            <a:endParaRPr lang="en-US" alt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 dirty="0"/>
              <a:t>FP = front page</a:t>
            </a:r>
          </a:p>
          <a:p>
            <a:r>
              <a:rPr lang="fr-CH" altLang="en-US" dirty="0"/>
              <a:t>ALL = all </a:t>
            </a:r>
            <a:r>
              <a:rPr lang="fr-CH" altLang="en-US" dirty="0" err="1"/>
              <a:t>fields</a:t>
            </a:r>
            <a:endParaRPr lang="fr-CH" altLang="en-US" dirty="0"/>
          </a:p>
          <a:p>
            <a:r>
              <a:rPr lang="fr-CH" altLang="en-US" dirty="0" smtClean="0"/>
              <a:t>ALL_NAMES </a:t>
            </a:r>
            <a:r>
              <a:rPr lang="fr-CH" altLang="en-US" dirty="0"/>
              <a:t>= all </a:t>
            </a:r>
            <a:r>
              <a:rPr lang="fr-CH" altLang="en-US" dirty="0" err="1" smtClean="0"/>
              <a:t>names</a:t>
            </a:r>
            <a:endParaRPr lang="fr-CH" altLang="en-US" dirty="0"/>
          </a:p>
          <a:p>
            <a:r>
              <a:rPr lang="fr-CH" altLang="en-US" dirty="0"/>
              <a:t>IC = IPC</a:t>
            </a:r>
          </a:p>
          <a:p>
            <a:r>
              <a:rPr lang="fr-CH" altLang="en-US" dirty="0"/>
              <a:t>DP = publication date</a:t>
            </a:r>
          </a:p>
          <a:p>
            <a:r>
              <a:rPr lang="fr-CH" altLang="en-US" dirty="0"/>
              <a:t>CTR = country </a:t>
            </a:r>
            <a:r>
              <a:rPr lang="fr-CH" altLang="en-US" dirty="0" err="1"/>
              <a:t>either</a:t>
            </a:r>
            <a:r>
              <a:rPr lang="fr-CH" altLang="en-US" dirty="0"/>
              <a:t> WO or country </a:t>
            </a:r>
            <a:r>
              <a:rPr lang="fr-CH" altLang="en-US" dirty="0" err="1"/>
              <a:t>from</a:t>
            </a:r>
            <a:r>
              <a:rPr lang="fr-CH" altLang="en-US" dirty="0"/>
              <a:t> </a:t>
            </a:r>
            <a:r>
              <a:rPr lang="fr-CH" altLang="en-US" dirty="0" err="1"/>
              <a:t>nat</a:t>
            </a:r>
            <a:r>
              <a:rPr lang="fr-CH" altLang="en-US" dirty="0"/>
              <a:t> collection</a:t>
            </a:r>
          </a:p>
          <a:p>
            <a:r>
              <a:rPr lang="fr-CH" altLang="en-US" dirty="0"/>
              <a:t>NPCC= national phase entry</a:t>
            </a:r>
          </a:p>
          <a:p>
            <a:r>
              <a:rPr lang="fr-CH" altLang="en-US" dirty="0"/>
              <a:t>AN = </a:t>
            </a:r>
            <a:r>
              <a:rPr lang="fr-CH" altLang="en-US" dirty="0" err="1"/>
              <a:t>origin</a:t>
            </a:r>
            <a:r>
              <a:rPr lang="fr-CH" altLang="en-US" dirty="0"/>
              <a:t> of PCT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16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Date </a:t>
            </a:r>
            <a:r>
              <a:rPr lang="fr-CH" dirty="0" err="1" smtClean="0"/>
              <a:t>search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Simple:</a:t>
            </a:r>
          </a:p>
          <a:p>
            <a:pPr lvl="1"/>
            <a:r>
              <a:rPr lang="fr-CH" dirty="0" smtClean="0"/>
              <a:t>DP:01.02.2000</a:t>
            </a:r>
          </a:p>
          <a:p>
            <a:pPr lvl="1"/>
            <a:r>
              <a:rPr lang="fr-CH" dirty="0" smtClean="0"/>
              <a:t>DP:20000201</a:t>
            </a:r>
          </a:p>
          <a:p>
            <a:pPr lvl="1"/>
            <a:r>
              <a:rPr lang="fr-CH" dirty="0" smtClean="0"/>
              <a:t>DP:02.2000</a:t>
            </a:r>
          </a:p>
          <a:p>
            <a:pPr lvl="1"/>
            <a:r>
              <a:rPr lang="fr-CH" dirty="0" smtClean="0"/>
              <a:t>DP:200002</a:t>
            </a:r>
          </a:p>
          <a:p>
            <a:pPr lvl="1"/>
            <a:r>
              <a:rPr lang="fr-CH" dirty="0" smtClean="0"/>
              <a:t>DP:2000 </a:t>
            </a:r>
          </a:p>
          <a:p>
            <a:pPr lvl="1"/>
            <a:endParaRPr lang="fr-CH" dirty="0" smtClean="0"/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9175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IPC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/>
              <a:t>IC = International Classification</a:t>
            </a:r>
          </a:p>
          <a:p>
            <a:pPr lvl="1"/>
            <a:r>
              <a:rPr lang="en-US" dirty="0" smtClean="0"/>
              <a:t>IC</a:t>
            </a:r>
            <a:r>
              <a:rPr lang="en-US" dirty="0"/>
              <a:t> :A</a:t>
            </a:r>
            <a:endParaRPr lang="es-BO" dirty="0"/>
          </a:p>
          <a:p>
            <a:pPr lvl="1"/>
            <a:r>
              <a:rPr lang="en-US" dirty="0"/>
              <a:t>IC :A47</a:t>
            </a:r>
            <a:endParaRPr lang="es-BO" dirty="0"/>
          </a:p>
          <a:p>
            <a:pPr lvl="1"/>
            <a:r>
              <a:rPr lang="en-US" dirty="0"/>
              <a:t>IC :A47L</a:t>
            </a:r>
            <a:endParaRPr lang="es-BO" dirty="0"/>
          </a:p>
          <a:p>
            <a:pPr lvl="1"/>
            <a:r>
              <a:rPr lang="en-US" dirty="0"/>
              <a:t>IC :A47L1</a:t>
            </a:r>
            <a:endParaRPr lang="es-BO" dirty="0"/>
          </a:p>
          <a:p>
            <a:pPr lvl="1"/>
            <a:r>
              <a:rPr lang="en-US" dirty="0"/>
              <a:t>IC:A47L11</a:t>
            </a:r>
            <a:endParaRPr lang="es-BO" dirty="0"/>
          </a:p>
          <a:p>
            <a:pPr lvl="1"/>
            <a:r>
              <a:rPr lang="en-US" dirty="0" smtClean="0"/>
              <a:t>IC:A47L11/03</a:t>
            </a:r>
          </a:p>
          <a:p>
            <a:pPr marL="0" indent="0">
              <a:buNone/>
            </a:pPr>
            <a:endParaRPr lang="es-BO" dirty="0"/>
          </a:p>
          <a:p>
            <a:pPr marL="0" indent="0">
              <a:buNone/>
            </a:pP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47559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8082"/>
            <a:ext cx="8229600" cy="152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 “Complexity</a:t>
            </a:r>
            <a:r>
              <a:rPr lang="en-US" dirty="0" smtClean="0"/>
              <a:t>” of queries </a:t>
            </a:r>
            <a:r>
              <a:rPr lang="en-US" dirty="0" smtClean="0"/>
              <a:t>depends </a:t>
            </a:r>
            <a:r>
              <a:rPr lang="en-US" dirty="0" smtClean="0"/>
              <a:t>on</a:t>
            </a:r>
            <a:r>
              <a:rPr lang="en-US" dirty="0" smtClean="0"/>
              <a:t>:</a:t>
            </a:r>
          </a:p>
          <a:p>
            <a:pPr eaLnBrk="1" hangingPunct="1">
              <a:buFontTx/>
              <a:buNone/>
            </a:pPr>
            <a:endParaRPr lang="en-US" sz="1050" dirty="0" smtClean="0"/>
          </a:p>
          <a:p>
            <a:pPr lvl="1"/>
            <a:r>
              <a:rPr lang="en-US" dirty="0" smtClean="0"/>
              <a:t>Skills</a:t>
            </a:r>
          </a:p>
          <a:p>
            <a:pPr lvl="1"/>
            <a:r>
              <a:rPr lang="en-US" dirty="0" smtClean="0"/>
              <a:t>Experience level </a:t>
            </a:r>
            <a:endParaRPr lang="en-US" dirty="0"/>
          </a:p>
          <a:p>
            <a:pPr marL="457200" lvl="1" indent="0">
              <a:buNone/>
            </a:pPr>
            <a:endParaRPr lang="fr-CH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7170" name="Picture 2" descr="D:\Users\Ammann\AppData\Local\Temp\miguel-a-amutio-578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2082"/>
            <a:ext cx="9144000" cy="513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32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4352925"/>
          </a:xfrm>
        </p:spPr>
        <p:txBody>
          <a:bodyPr/>
          <a:lstStyle/>
          <a:p>
            <a:r>
              <a:rPr lang="fr-CH" b="1" dirty="0"/>
              <a:t>D06F 1/06 </a:t>
            </a:r>
            <a:r>
              <a:rPr lang="fr-CH" dirty="0" err="1"/>
              <a:t>will</a:t>
            </a:r>
            <a:r>
              <a:rPr lang="fr-CH" dirty="0"/>
              <a:t> </a:t>
            </a:r>
            <a:r>
              <a:rPr lang="fr-CH" dirty="0" err="1"/>
              <a:t>include</a:t>
            </a:r>
            <a:r>
              <a:rPr lang="fr-CH" dirty="0"/>
              <a:t> by default </a:t>
            </a:r>
          </a:p>
          <a:p>
            <a:pPr marL="0" indent="0">
              <a:buNone/>
            </a:pPr>
            <a:r>
              <a:rPr lang="fr-CH" dirty="0" smtClean="0"/>
              <a:t>    D06F </a:t>
            </a:r>
            <a:r>
              <a:rPr lang="fr-CH" b="1" dirty="0"/>
              <a:t>1/08</a:t>
            </a:r>
            <a:r>
              <a:rPr lang="fr-CH" dirty="0"/>
              <a:t> </a:t>
            </a:r>
          </a:p>
          <a:p>
            <a:pPr marL="0" indent="0">
              <a:buNone/>
            </a:pPr>
            <a:r>
              <a:rPr lang="fr-CH" dirty="0"/>
              <a:t>	</a:t>
            </a:r>
            <a:r>
              <a:rPr lang="fr-CH" dirty="0" smtClean="0"/>
              <a:t>   </a:t>
            </a:r>
            <a:r>
              <a:rPr lang="fr-CH" b="1" dirty="0" smtClean="0"/>
              <a:t>1/10</a:t>
            </a:r>
            <a:r>
              <a:rPr lang="fr-CH" dirty="0" smtClean="0"/>
              <a:t> </a:t>
            </a:r>
            <a:endParaRPr lang="fr-CH" dirty="0"/>
          </a:p>
          <a:p>
            <a:pPr marL="0" indent="0">
              <a:buNone/>
            </a:pPr>
            <a:r>
              <a:rPr lang="fr-CH" dirty="0"/>
              <a:t>	</a:t>
            </a:r>
            <a:r>
              <a:rPr lang="fr-CH" dirty="0" smtClean="0"/>
              <a:t>   </a:t>
            </a:r>
            <a:r>
              <a:rPr lang="fr-CH" b="1" dirty="0" smtClean="0"/>
              <a:t>1/16</a:t>
            </a:r>
          </a:p>
          <a:p>
            <a:pPr marL="0" indent="0">
              <a:buNone/>
            </a:pPr>
            <a:endParaRPr lang="fr-CH" b="1" dirty="0" smtClean="0"/>
          </a:p>
          <a:p>
            <a:pPr marL="0" indent="0">
              <a:buNone/>
            </a:pPr>
            <a:r>
              <a:rPr lang="fr-CH" dirty="0" smtClean="0"/>
              <a:t>To </a:t>
            </a:r>
            <a:r>
              <a:rPr lang="fr-CH" dirty="0" err="1"/>
              <a:t>exclude</a:t>
            </a:r>
            <a:r>
              <a:rPr lang="fr-CH" dirty="0"/>
              <a:t> </a:t>
            </a:r>
            <a:r>
              <a:rPr lang="fr-CH" dirty="0" err="1" smtClean="0"/>
              <a:t>subgroup</a:t>
            </a:r>
            <a:r>
              <a:rPr lang="fr-CH" dirty="0" smtClean="0"/>
              <a:t>: IC_EX</a:t>
            </a:r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/>
          </a:p>
          <a:p>
            <a:r>
              <a:rPr lang="fr-CH" dirty="0"/>
              <a:t>ICI = International Classification Inventive</a:t>
            </a:r>
          </a:p>
          <a:p>
            <a:r>
              <a:rPr lang="fr-CH" dirty="0" smtClean="0"/>
              <a:t>ICN </a:t>
            </a:r>
            <a:r>
              <a:rPr lang="fr-CH" dirty="0"/>
              <a:t>= International Classification Non-inventive</a:t>
            </a:r>
          </a:p>
          <a:p>
            <a:r>
              <a:rPr lang="fr-CH" dirty="0" smtClean="0"/>
              <a:t>ICI_EX    </a:t>
            </a:r>
            <a:r>
              <a:rPr lang="fr-CH" dirty="0"/>
              <a:t>ICN_EX  = no </a:t>
            </a:r>
            <a:r>
              <a:rPr lang="fr-CH" dirty="0" err="1"/>
              <a:t>subgroup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533400" y="3048000"/>
            <a:ext cx="4191000" cy="533400"/>
          </a:xfrm>
          <a:prstGeom prst="roundRect">
            <a:avLst/>
          </a:prstGeom>
          <a:solidFill>
            <a:srgbClr val="FF0000">
              <a:alpha val="16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8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grant</a:t>
            </a:r>
            <a:endParaRPr lang="es-BO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9663"/>
            <a:ext cx="77724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55" y="1669663"/>
            <a:ext cx="7839046" cy="396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066800" y="3387530"/>
            <a:ext cx="1219200" cy="310957"/>
          </a:xfrm>
          <a:prstGeom prst="rect">
            <a:avLst/>
          </a:prstGeom>
          <a:solidFill>
            <a:srgbClr val="FF0000">
              <a:alpha val="6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86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grant</a:t>
            </a:r>
            <a:endParaRPr lang="es-BO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7715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3962400"/>
            <a:ext cx="81057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5715000" y="4800600"/>
            <a:ext cx="1371600" cy="381000"/>
          </a:xfrm>
          <a:prstGeom prst="ellipse">
            <a:avLst/>
          </a:prstGeom>
          <a:solidFill>
            <a:srgbClr val="FF0000">
              <a:alpha val="39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12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sz="3000" dirty="0" err="1" smtClean="0"/>
              <a:t>licensing</a:t>
            </a:r>
            <a:r>
              <a:rPr lang="fr-CH" sz="3000" dirty="0" smtClean="0"/>
              <a:t> + 3rd party observation</a:t>
            </a:r>
            <a:endParaRPr lang="es-BO" sz="3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77914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00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74295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85800" y="6019800"/>
            <a:ext cx="7086600" cy="838200"/>
          </a:xfrm>
          <a:prstGeom prst="rect">
            <a:avLst/>
          </a:prstGeom>
          <a:solidFill>
            <a:srgbClr val="00B050">
              <a:alpha val="31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9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0"/>
            <a:ext cx="7405687" cy="678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71513" y="2895600"/>
            <a:ext cx="7177087" cy="381000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49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last pub + </a:t>
            </a:r>
            <a:r>
              <a:rPr lang="fr-CH" dirty="0" err="1" smtClean="0"/>
              <a:t>applicant</a:t>
            </a:r>
            <a:endParaRPr lang="es-B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252172"/>
            <a:ext cx="7239000" cy="19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048000"/>
            <a:ext cx="7401074" cy="389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895600" y="3657600"/>
            <a:ext cx="609600" cy="358768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95600" y="3389376"/>
            <a:ext cx="609600" cy="3587683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548215" y="3381942"/>
            <a:ext cx="990600" cy="3587683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22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New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839200" cy="5638800"/>
          </a:xfrm>
        </p:spPr>
        <p:txBody>
          <a:bodyPr/>
          <a:lstStyle/>
          <a:p>
            <a:r>
              <a:rPr lang="en-US" sz="1600" b="1" dirty="0"/>
              <a:t>ISA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 </a:t>
            </a:r>
            <a:r>
              <a:rPr lang="en-US" sz="1600" dirty="0" smtClean="0"/>
              <a:t>ST.3 </a:t>
            </a:r>
            <a:r>
              <a:rPr lang="en-US" sz="1600" dirty="0"/>
              <a:t>Office code of the patent authority that performed the preliminary search report</a:t>
            </a:r>
          </a:p>
          <a:p>
            <a:pPr marL="0" indent="0">
              <a:buNone/>
            </a:pPr>
            <a:r>
              <a:rPr lang="en-US" sz="1600" i="1" u="sng" dirty="0" smtClean="0"/>
              <a:t>ISA:US </a:t>
            </a:r>
            <a:r>
              <a:rPr lang="en-US" sz="1600" i="1" u="sng" dirty="0"/>
              <a:t>and OF:WO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 </a:t>
            </a:r>
          </a:p>
          <a:p>
            <a:r>
              <a:rPr lang="en-US" sz="1600" b="1" dirty="0"/>
              <a:t>ISR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For </a:t>
            </a:r>
            <a:r>
              <a:rPr lang="en-US" sz="1600" dirty="0"/>
              <a:t>an ISR document in status filed (ISR): Report </a:t>
            </a:r>
            <a:r>
              <a:rPr lang="en-US" sz="1600" dirty="0" smtClean="0"/>
              <a:t>; if </a:t>
            </a:r>
            <a:r>
              <a:rPr lang="en-US" sz="1600" dirty="0"/>
              <a:t>there is an Article 17(2)(a) declaration in status filed (A172A): Declaration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i="1" u="sng" dirty="0" err="1" smtClean="0"/>
              <a:t>ISR:declaration</a:t>
            </a:r>
            <a:r>
              <a:rPr lang="en-US" sz="1600" i="1" u="sng" dirty="0" smtClean="0"/>
              <a:t> </a:t>
            </a:r>
            <a:r>
              <a:rPr lang="en-US" sz="1600" i="1" u="sng" dirty="0"/>
              <a:t>and OF:WO</a:t>
            </a:r>
            <a:endParaRPr lang="en-US" sz="1600" dirty="0"/>
          </a:p>
          <a:p>
            <a:pPr marL="0" indent="0">
              <a:buNone/>
            </a:pPr>
            <a:r>
              <a:rPr lang="en-US" sz="1600" i="1" dirty="0"/>
              <a:t> </a:t>
            </a:r>
            <a:endParaRPr lang="en-US" sz="1600" dirty="0"/>
          </a:p>
          <a:p>
            <a:r>
              <a:rPr lang="en-US" sz="1600" b="1" dirty="0" smtClean="0"/>
              <a:t>SIS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If </a:t>
            </a:r>
            <a:r>
              <a:rPr lang="en-US" sz="1600" dirty="0"/>
              <a:t>any Supplementary International Search Report has been received, show status “</a:t>
            </a:r>
            <a:r>
              <a:rPr lang="en-US" sz="1600" dirty="0" err="1"/>
              <a:t>report</a:t>
            </a:r>
            <a:r>
              <a:rPr lang="en-US" sz="1600" dirty="0" err="1" smtClean="0"/>
              <a:t>”;If</a:t>
            </a:r>
            <a:r>
              <a:rPr lang="en-US" sz="1600" dirty="0" smtClean="0"/>
              <a:t> </a:t>
            </a:r>
            <a:r>
              <a:rPr lang="en-US" sz="1600" dirty="0"/>
              <a:t>no SIS Reports or Declarations are on file, show status “None</a:t>
            </a:r>
            <a:r>
              <a:rPr lang="en-US" sz="1600" dirty="0" smtClean="0"/>
              <a:t>” </a:t>
            </a:r>
            <a:r>
              <a:rPr lang="en-US" sz="1600" i="1" u="sng" dirty="0" err="1"/>
              <a:t>SIS:report</a:t>
            </a:r>
            <a:r>
              <a:rPr lang="en-US" sz="1600" i="1" u="sng" dirty="0"/>
              <a:t> and </a:t>
            </a:r>
            <a:r>
              <a:rPr lang="en-US" sz="1600" i="1" u="sng" dirty="0" smtClean="0"/>
              <a:t>OF:WO</a:t>
            </a:r>
            <a:endParaRPr lang="en-US" sz="1600" dirty="0"/>
          </a:p>
          <a:p>
            <a:pPr marL="0" indent="0">
              <a:buNone/>
            </a:pPr>
            <a:r>
              <a:rPr lang="en-US" sz="1600" i="1" dirty="0"/>
              <a:t> </a:t>
            </a:r>
            <a:endParaRPr lang="en-US" sz="1600" dirty="0"/>
          </a:p>
          <a:p>
            <a:r>
              <a:rPr lang="en-US" sz="1600" b="1" dirty="0"/>
              <a:t>IPE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If </a:t>
            </a:r>
            <a:r>
              <a:rPr lang="en-US" sz="1600" dirty="0"/>
              <a:t>there is an IPER in status filed (IPER or IPRP2) and the time limit for making the report visible to Patentscope has passed: Report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i="1" u="sng" dirty="0" err="1" smtClean="0"/>
              <a:t>IPE:report</a:t>
            </a:r>
            <a:r>
              <a:rPr lang="en-US" sz="1600" i="1" u="sng" dirty="0" smtClean="0"/>
              <a:t> </a:t>
            </a:r>
            <a:r>
              <a:rPr lang="en-US" sz="1600" i="1" u="sng" dirty="0"/>
              <a:t>and OF:WO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4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CH" altLang="en-US" dirty="0" smtClean="0"/>
              <a:t>Basic </a:t>
            </a:r>
            <a:r>
              <a:rPr lang="fr-CH" altLang="en-US" dirty="0" err="1" smtClean="0"/>
              <a:t>fields</a:t>
            </a:r>
            <a:r>
              <a:rPr lang="fr-CH" altLang="en-US" dirty="0" smtClean="0"/>
              <a:t>: </a:t>
            </a:r>
            <a:r>
              <a:rPr lang="fr-CH" altLang="en-US" dirty="0" err="1" smtClean="0"/>
              <a:t>elements</a:t>
            </a:r>
            <a:r>
              <a:rPr lang="fr-CH" altLang="en-US" dirty="0" smtClean="0"/>
              <a:t> of a patent document</a:t>
            </a:r>
          </a:p>
          <a:p>
            <a:pPr>
              <a:lnSpc>
                <a:spcPct val="90000"/>
              </a:lnSpc>
            </a:pPr>
            <a:r>
              <a:rPr lang="fr-CH" altLang="en-US" dirty="0" err="1" smtClean="0"/>
              <a:t>Derived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fields</a:t>
            </a:r>
            <a:endParaRPr lang="en-US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dirty="0" smtClean="0"/>
          </a:p>
          <a:p>
            <a:pPr>
              <a:lnSpc>
                <a:spcPct val="90000"/>
              </a:lnSpc>
            </a:pPr>
            <a:r>
              <a:rPr lang="fr-CH" altLang="en-US" dirty="0" smtClean="0"/>
              <a:t>2 </a:t>
            </a:r>
            <a:r>
              <a:rPr lang="fr-CH" altLang="en-US" dirty="0" err="1" smtClean="0"/>
              <a:t>letter</a:t>
            </a:r>
            <a:r>
              <a:rPr lang="fr-CH" altLang="en-US" dirty="0" smtClean="0"/>
              <a:t> code = </a:t>
            </a:r>
            <a:r>
              <a:rPr lang="fr-CH" altLang="en-US" dirty="0" err="1" smtClean="0"/>
              <a:t>individual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field</a:t>
            </a: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EN_TI  	FR_AB 	 ES_DE_S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Convention: </a:t>
            </a:r>
            <a:r>
              <a:rPr lang="fr-CH" altLang="en-US" dirty="0" err="1" smtClean="0"/>
              <a:t>language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specified</a:t>
            </a:r>
            <a:r>
              <a:rPr lang="fr-CH" altLang="en-US" dirty="0" smtClean="0"/>
              <a:t> by 2 </a:t>
            </a:r>
            <a:r>
              <a:rPr lang="fr-CH" altLang="en-US" dirty="0" err="1" smtClean="0"/>
              <a:t>letters</a:t>
            </a: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		          if not </a:t>
            </a:r>
            <a:r>
              <a:rPr lang="fr-CH" altLang="en-US" dirty="0" err="1" smtClean="0"/>
              <a:t>specified</a:t>
            </a:r>
            <a:r>
              <a:rPr lang="fr-CH" altLang="en-US" dirty="0" smtClean="0"/>
              <a:t> all </a:t>
            </a:r>
            <a:r>
              <a:rPr lang="fr-CH" altLang="en-US" dirty="0" err="1" smtClean="0"/>
              <a:t>languages</a:t>
            </a:r>
            <a:r>
              <a:rPr lang="fr-CH" altLang="en-US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CH" altLang="en-US" dirty="0" smtClean="0"/>
              <a:t>S = </a:t>
            </a:r>
            <a:r>
              <a:rPr lang="fr-CH" altLang="en-US" dirty="0" err="1" smtClean="0"/>
              <a:t>stemmed</a:t>
            </a: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dirty="0" smtClean="0"/>
          </a:p>
          <a:p>
            <a:pPr>
              <a:lnSpc>
                <a:spcPct val="90000"/>
              </a:lnSpc>
            </a:pPr>
            <a:r>
              <a:rPr lang="fr-CH" altLang="en-US" b="1" dirty="0" smtClean="0"/>
              <a:t>:</a:t>
            </a:r>
            <a:r>
              <a:rPr lang="fr-CH" altLang="en-US" dirty="0" smtClean="0"/>
              <a:t> to </a:t>
            </a:r>
            <a:r>
              <a:rPr lang="fr-CH" altLang="en-US" dirty="0" err="1" smtClean="0"/>
              <a:t>separate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term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without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any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space</a:t>
            </a:r>
            <a:endParaRPr lang="en-US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endParaRPr lang="fr-CH" alt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0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Intuitive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PCTHavingThirdPartyObservations</a:t>
            </a:r>
            <a:endParaRPr lang="en-US" dirty="0"/>
          </a:p>
          <a:p>
            <a:r>
              <a:rPr lang="en-US" dirty="0"/>
              <a:t>PCTPublishedLastWeek</a:t>
            </a:r>
          </a:p>
          <a:p>
            <a:r>
              <a:rPr lang="en-US" dirty="0"/>
              <a:t>PCTHavingApplicantFromUS </a:t>
            </a:r>
            <a:endParaRPr lang="en-US" dirty="0" smtClean="0"/>
          </a:p>
          <a:p>
            <a:r>
              <a:rPr lang="en-US" dirty="0"/>
              <a:t>DP:Last1Year</a:t>
            </a:r>
          </a:p>
          <a:p>
            <a:r>
              <a:rPr lang="en-US" dirty="0"/>
              <a:t>DP:[Today-1Week TO Today]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27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Q:Would </a:t>
            </a:r>
            <a:r>
              <a:rPr lang="fr-CH" sz="2800" dirty="0" err="1" smtClean="0">
                <a:solidFill>
                  <a:srgbClr val="0070C0"/>
                </a:solidFill>
              </a:rPr>
              <a:t>consider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yourself</a:t>
            </a:r>
            <a:r>
              <a:rPr lang="fr-CH" sz="2800" dirty="0" smtClean="0">
                <a:solidFill>
                  <a:srgbClr val="0070C0"/>
                </a:solidFill>
              </a:rPr>
              <a:t> as a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964933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7543800" cy="5056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Beginner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seacher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798321" y="2743200"/>
            <a:ext cx="72390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Expert </a:t>
            </a:r>
            <a:r>
              <a:rPr lang="fr-CH" sz="2800" dirty="0" err="1" smtClean="0">
                <a:solidFill>
                  <a:srgbClr val="0070C0"/>
                </a:solidFill>
              </a:rPr>
              <a:t>searcher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61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7162800" cy="192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568" y="2187308"/>
            <a:ext cx="5796632" cy="446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599"/>
            <a:ext cx="9107476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52400" y="3657600"/>
            <a:ext cx="8610600" cy="304800"/>
          </a:xfrm>
          <a:prstGeom prst="rect">
            <a:avLst/>
          </a:prstGeom>
          <a:solidFill>
            <a:srgbClr val="FF0000">
              <a:alpha val="3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2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Fields: golden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93" y="1324545"/>
            <a:ext cx="8229600" cy="4352925"/>
          </a:xfrm>
        </p:spPr>
        <p:txBody>
          <a:bodyPr/>
          <a:lstStyle/>
          <a:p>
            <a:r>
              <a:rPr lang="en-US" dirty="0" smtClean="0"/>
              <a:t>EN_ALL = default field  </a:t>
            </a:r>
            <a:r>
              <a:rPr lang="en-US" dirty="0"/>
              <a:t> </a:t>
            </a:r>
            <a:r>
              <a:rPr lang="en-US" dirty="0" smtClean="0"/>
              <a:t>    field indicator not </a:t>
            </a:r>
            <a:r>
              <a:rPr lang="en-US" dirty="0" smtClean="0"/>
              <a:t>required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ield name followed by : ":" or "/"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field is only valid for the term that it directly precedes, so the query: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EN_TI</a:t>
            </a:r>
            <a:r>
              <a:rPr lang="en-US" dirty="0" smtClean="0"/>
              <a:t>:("wind turbine" AND electric) solar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	 </a:t>
            </a:r>
            <a:r>
              <a:rPr lang="en-US" b="1" dirty="0" smtClean="0"/>
              <a:t>"wind turbine" AND electric</a:t>
            </a:r>
            <a:r>
              <a:rPr lang="en-US" dirty="0" smtClean="0"/>
              <a:t> in the title </a:t>
            </a:r>
            <a:r>
              <a:rPr lang="en-US" dirty="0" smtClean="0"/>
              <a:t>field 	  	 </a:t>
            </a:r>
            <a:r>
              <a:rPr lang="en-US" b="1" dirty="0" smtClean="0"/>
              <a:t>"</a:t>
            </a:r>
            <a:r>
              <a:rPr lang="en-US" b="1" dirty="0" smtClean="0"/>
              <a:t>solar"</a:t>
            </a:r>
            <a:r>
              <a:rPr lang="en-US" dirty="0" smtClean="0"/>
              <a:t> in the default field (EN_ALL 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4067944" y="1447800"/>
            <a:ext cx="360040" cy="216024"/>
          </a:xfrm>
          <a:prstGeom prst="rightArrow">
            <a:avLst/>
          </a:prstGeom>
          <a:solidFill>
            <a:srgbClr val="00B0F0"/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1043608" y="5334000"/>
            <a:ext cx="360040" cy="216024"/>
          </a:xfrm>
          <a:prstGeom prst="rightArrow">
            <a:avLst/>
          </a:prstGeom>
          <a:solidFill>
            <a:srgbClr val="00B0F0"/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403648" y="4267200"/>
            <a:ext cx="6048672" cy="504056"/>
          </a:xfrm>
          <a:prstGeom prst="rect">
            <a:avLst/>
          </a:prstGeom>
          <a:solidFill>
            <a:srgbClr val="00B0F0">
              <a:alpha val="26000"/>
            </a:srgbClr>
          </a:solidFill>
          <a:ln w="158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02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Grouping- nesting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7276068" cy="508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3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dirty="0" err="1" smtClean="0"/>
              <a:t>Grouping</a:t>
            </a:r>
            <a:r>
              <a:rPr lang="fr-CH" altLang="en-US" dirty="0" smtClean="0"/>
              <a:t>/</a:t>
            </a:r>
            <a:r>
              <a:rPr lang="fr-CH" altLang="en-US" dirty="0" err="1" smtClean="0"/>
              <a:t>nesting</a:t>
            </a:r>
            <a:endParaRPr lang="en-US" alt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 dirty="0" err="1"/>
              <a:t>Solar</a:t>
            </a:r>
            <a:r>
              <a:rPr lang="fr-CH" altLang="en-US" dirty="0"/>
              <a:t> OR (</a:t>
            </a:r>
            <a:r>
              <a:rPr lang="fr-CH" altLang="en-US" dirty="0" err="1"/>
              <a:t>wind</a:t>
            </a:r>
            <a:r>
              <a:rPr lang="fr-CH" altLang="en-US" dirty="0"/>
              <a:t> AND turbine)</a:t>
            </a:r>
          </a:p>
          <a:p>
            <a:r>
              <a:rPr lang="fr-CH" altLang="en-US" dirty="0"/>
              <a:t>(</a:t>
            </a:r>
            <a:r>
              <a:rPr lang="fr-CH" altLang="en-US" dirty="0" err="1"/>
              <a:t>solar</a:t>
            </a:r>
            <a:r>
              <a:rPr lang="fr-CH" altLang="en-US" dirty="0"/>
              <a:t> OR </a:t>
            </a:r>
            <a:r>
              <a:rPr lang="fr-CH" altLang="en-US" dirty="0" err="1"/>
              <a:t>wind</a:t>
            </a:r>
            <a:r>
              <a:rPr lang="fr-CH" altLang="en-US" dirty="0"/>
              <a:t>) AND turbine</a:t>
            </a:r>
          </a:p>
          <a:p>
            <a:pPr>
              <a:buFontTx/>
              <a:buNone/>
            </a:pPr>
            <a:endParaRPr lang="fr-CH" altLang="en-US" dirty="0"/>
          </a:p>
          <a:p>
            <a:r>
              <a:rPr lang="fr-CH" altLang="en-US" dirty="0"/>
              <a:t>EN_TI: </a:t>
            </a:r>
            <a:r>
              <a:rPr lang="fr-CH" altLang="en-US" dirty="0" err="1"/>
              <a:t>electric</a:t>
            </a:r>
            <a:r>
              <a:rPr lang="fr-CH" altLang="en-US" dirty="0"/>
              <a:t> car</a:t>
            </a:r>
          </a:p>
          <a:p>
            <a:pPr>
              <a:buFontTx/>
              <a:buNone/>
            </a:pPr>
            <a:r>
              <a:rPr lang="fr-CH" altLang="en-US" dirty="0"/>
              <a:t> </a:t>
            </a:r>
            <a:r>
              <a:rPr lang="fr-CH" altLang="en-US" dirty="0" err="1"/>
              <a:t>electric</a:t>
            </a:r>
            <a:r>
              <a:rPr lang="fr-CH" altLang="en-US" dirty="0"/>
              <a:t> </a:t>
            </a:r>
            <a:r>
              <a:rPr lang="fr-CH" altLang="en-US" dirty="0" err="1"/>
              <a:t>will</a:t>
            </a:r>
            <a:r>
              <a:rPr lang="fr-CH" altLang="en-US" dirty="0"/>
              <a:t> </a:t>
            </a:r>
            <a:r>
              <a:rPr lang="fr-CH" altLang="en-US" dirty="0" err="1"/>
              <a:t>be</a:t>
            </a:r>
            <a:r>
              <a:rPr lang="fr-CH" altLang="en-US" dirty="0"/>
              <a:t> </a:t>
            </a:r>
            <a:r>
              <a:rPr lang="fr-CH" altLang="en-US" dirty="0" err="1"/>
              <a:t>searched</a:t>
            </a:r>
            <a:r>
              <a:rPr lang="fr-CH" altLang="en-US" dirty="0"/>
              <a:t> in English </a:t>
            </a:r>
            <a:r>
              <a:rPr lang="fr-CH" altLang="en-US" dirty="0" err="1"/>
              <a:t>title</a:t>
            </a:r>
            <a:r>
              <a:rPr lang="fr-CH" altLang="en-US" dirty="0"/>
              <a:t> </a:t>
            </a:r>
            <a:r>
              <a:rPr lang="fr-CH" altLang="en-US" dirty="0" smtClean="0"/>
              <a:t>but car in </a:t>
            </a:r>
            <a:r>
              <a:rPr lang="fr-CH" altLang="en-US" dirty="0"/>
              <a:t>all </a:t>
            </a:r>
            <a:r>
              <a:rPr lang="fr-CH" altLang="en-US" dirty="0" err="1"/>
              <a:t>fields</a:t>
            </a: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r>
              <a:rPr lang="fr-CH" altLang="en-US" dirty="0"/>
              <a:t>EN_TI: (</a:t>
            </a:r>
            <a:r>
              <a:rPr lang="fr-CH" altLang="en-US" dirty="0" err="1"/>
              <a:t>electric</a:t>
            </a:r>
            <a:r>
              <a:rPr lang="fr-CH" altLang="en-US" dirty="0"/>
              <a:t> car)</a:t>
            </a:r>
          </a:p>
          <a:p>
            <a:pPr>
              <a:buFontTx/>
              <a:buNone/>
            </a:pPr>
            <a:r>
              <a:rPr lang="fr-CH" altLang="en-US" dirty="0" err="1"/>
              <a:t>Both</a:t>
            </a:r>
            <a:r>
              <a:rPr lang="fr-CH" altLang="en-US" dirty="0"/>
              <a:t> </a:t>
            </a:r>
            <a:r>
              <a:rPr lang="fr-CH" altLang="en-US" dirty="0" err="1"/>
              <a:t>electric</a:t>
            </a:r>
            <a:r>
              <a:rPr lang="fr-CH" altLang="en-US" dirty="0"/>
              <a:t> and car </a:t>
            </a:r>
            <a:r>
              <a:rPr lang="fr-CH" altLang="en-US" dirty="0" err="1"/>
              <a:t>will</a:t>
            </a:r>
            <a:r>
              <a:rPr lang="fr-CH" altLang="en-US" dirty="0"/>
              <a:t> </a:t>
            </a:r>
            <a:r>
              <a:rPr lang="fr-CH" altLang="en-US" dirty="0" err="1"/>
              <a:t>be</a:t>
            </a:r>
            <a:r>
              <a:rPr lang="fr-CH" altLang="en-US" dirty="0"/>
              <a:t> </a:t>
            </a:r>
            <a:r>
              <a:rPr lang="fr-CH" altLang="en-US" dirty="0" err="1"/>
              <a:t>searched</a:t>
            </a:r>
            <a:r>
              <a:rPr lang="fr-CH" altLang="en-US" dirty="0"/>
              <a:t> in the English </a:t>
            </a:r>
            <a:r>
              <a:rPr lang="fr-CH" altLang="en-US" dirty="0" err="1"/>
              <a:t>title</a:t>
            </a: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880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Range </a:t>
            </a:r>
            <a:r>
              <a:rPr lang="fr-CH" dirty="0" err="1" smtClean="0"/>
              <a:t>search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Range:</a:t>
            </a:r>
          </a:p>
          <a:p>
            <a:pPr lvl="1"/>
            <a:r>
              <a:rPr lang="fr-CH" dirty="0" smtClean="0"/>
              <a:t>DP:[01.01.2000 TO 01.01.2001]</a:t>
            </a:r>
            <a:r>
              <a:rPr lang="zh-CN" altLang="en-US" dirty="0" smtClean="0"/>
              <a:t> </a:t>
            </a:r>
            <a:endParaRPr lang="fr-CH" dirty="0" smtClean="0"/>
          </a:p>
          <a:p>
            <a:pPr lvl="1"/>
            <a:endParaRPr lang="fr-CH" dirty="0"/>
          </a:p>
          <a:p>
            <a:pPr lvl="1"/>
            <a:endParaRPr lang="fr-CH" dirty="0" smtClean="0"/>
          </a:p>
          <a:p>
            <a:pPr marL="285750" lvl="1"/>
            <a:r>
              <a:rPr lang="fr-CH" dirty="0" smtClean="0"/>
              <a:t>Can </a:t>
            </a:r>
            <a:r>
              <a:rPr lang="fr-CH" dirty="0" err="1" smtClean="0"/>
              <a:t>also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used</a:t>
            </a:r>
            <a:r>
              <a:rPr lang="fr-CH" dirty="0" smtClean="0"/>
              <a:t> to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non-date</a:t>
            </a:r>
            <a:r>
              <a:rPr lang="fr-CH" dirty="0" smtClean="0"/>
              <a:t> </a:t>
            </a:r>
            <a:r>
              <a:rPr lang="fr-CH" dirty="0" err="1" smtClean="0"/>
              <a:t>fields</a:t>
            </a:r>
            <a:endParaRPr lang="fr-CH" dirty="0" smtClean="0"/>
          </a:p>
          <a:p>
            <a:pPr marL="685800" lvl="2"/>
            <a:r>
              <a:rPr lang="fr-CH" dirty="0" smtClean="0"/>
              <a:t>IN: {Smith to Terence}</a:t>
            </a:r>
          </a:p>
        </p:txBody>
      </p:sp>
    </p:spTree>
    <p:extLst>
      <p:ext uri="{BB962C8B-B14F-4D97-AF65-F5344CB8AC3E}">
        <p14:creationId xmlns:p14="http://schemas.microsoft.com/office/powerpoint/2010/main" val="15740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3916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219200" y="2057400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219200" y="2057400"/>
            <a:ext cx="609600" cy="228600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438400" y="2066693"/>
            <a:ext cx="152400" cy="219307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76600" y="2095500"/>
            <a:ext cx="152400" cy="228600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133600" y="2095500"/>
            <a:ext cx="304800" cy="228600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990385" y="2071339"/>
            <a:ext cx="304800" cy="228600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011363"/>
          </a:xfrm>
        </p:spPr>
        <p:txBody>
          <a:bodyPr/>
          <a:lstStyle/>
          <a:p>
            <a:pPr marL="0" indent="0">
              <a:buNone/>
            </a:pPr>
            <a:endParaRPr lang="fr-CH" dirty="0"/>
          </a:p>
          <a:p>
            <a:r>
              <a:rPr lang="fr-CH" dirty="0" smtClean="0"/>
              <a:t>EN_ALLTXT; PA; DP  = </a:t>
            </a:r>
            <a:r>
              <a:rPr lang="fr-CH" dirty="0" err="1" smtClean="0"/>
              <a:t>fields</a:t>
            </a:r>
            <a:endParaRPr lang="fr-CH" dirty="0" smtClean="0"/>
          </a:p>
          <a:p>
            <a:r>
              <a:rPr lang="fr-CH" dirty="0" smtClean="0"/>
              <a:t>AND = </a:t>
            </a:r>
            <a:r>
              <a:rPr lang="fr-CH" dirty="0" err="1" smtClean="0"/>
              <a:t>operator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784302" y="4600808"/>
            <a:ext cx="3101898" cy="381000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914400" y="4981808"/>
            <a:ext cx="609600" cy="428392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8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NOT</a:t>
            </a:r>
          </a:p>
          <a:p>
            <a:r>
              <a:rPr lang="en-US" dirty="0" smtClean="0"/>
              <a:t>ANDNOT </a:t>
            </a:r>
          </a:p>
        </p:txBody>
      </p:sp>
      <p:pic>
        <p:nvPicPr>
          <p:cNvPr id="10242" name="Picture 2" descr="http://www.wired.com/images_blogs/thisdayintech/2010/11/George_Bool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0200"/>
            <a:ext cx="3733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6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ANDNOT -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Use ANDNOT </a:t>
            </a:r>
            <a:r>
              <a:rPr lang="fr-CH" dirty="0" err="1" smtClean="0"/>
              <a:t>when</a:t>
            </a:r>
            <a:r>
              <a:rPr lang="fr-CH" dirty="0" smtClean="0"/>
              <a:t> </a:t>
            </a:r>
            <a:r>
              <a:rPr lang="fr-CH" dirty="0" err="1" smtClean="0"/>
              <a:t>searching</a:t>
            </a:r>
            <a:r>
              <a:rPr lang="fr-CH" dirty="0" smtClean="0"/>
              <a:t> A </a:t>
            </a:r>
            <a:r>
              <a:rPr lang="fr-CH" dirty="0" err="1" smtClean="0"/>
              <a:t>excluding</a:t>
            </a:r>
            <a:r>
              <a:rPr lang="fr-CH" dirty="0" smtClean="0"/>
              <a:t> B</a:t>
            </a:r>
          </a:p>
          <a:p>
            <a:pPr marL="457200" lvl="1" indent="0">
              <a:buNone/>
            </a:pPr>
            <a:r>
              <a:rPr lang="fr-CH" dirty="0" smtClean="0"/>
              <a:t>Ex: bicycle </a:t>
            </a:r>
            <a:r>
              <a:rPr lang="fr-CH" dirty="0" smtClean="0"/>
              <a:t>ANDNOT boat</a:t>
            </a:r>
          </a:p>
          <a:p>
            <a:pPr lvl="1"/>
            <a:endParaRPr lang="fr-CH" dirty="0"/>
          </a:p>
          <a:p>
            <a:pPr marL="0" lvl="1" indent="457200"/>
            <a:r>
              <a:rPr lang="fr-CH" dirty="0" smtClean="0"/>
              <a:t>Use NOT </a:t>
            </a:r>
            <a:r>
              <a:rPr lang="fr-CH" dirty="0" err="1" smtClean="0"/>
              <a:t>when</a:t>
            </a:r>
            <a:r>
              <a:rPr lang="fr-CH" dirty="0" smtClean="0"/>
              <a:t> </a:t>
            </a:r>
            <a:r>
              <a:rPr lang="fr-CH" dirty="0" err="1" smtClean="0"/>
              <a:t>searching</a:t>
            </a:r>
            <a:r>
              <a:rPr lang="fr-CH" dirty="0" smtClean="0"/>
              <a:t> all documents </a:t>
            </a:r>
            <a:r>
              <a:rPr lang="fr-CH" dirty="0" err="1" smtClean="0"/>
              <a:t>except</a:t>
            </a:r>
            <a:r>
              <a:rPr lang="fr-CH" dirty="0" smtClean="0"/>
              <a:t> A</a:t>
            </a:r>
          </a:p>
          <a:p>
            <a:pPr marL="400050" lvl="2" indent="0">
              <a:buNone/>
            </a:pPr>
            <a:r>
              <a:rPr lang="fr-CH" dirty="0" smtClean="0"/>
              <a:t> </a:t>
            </a:r>
            <a:r>
              <a:rPr lang="fr-CH" dirty="0" err="1" smtClean="0"/>
              <a:t>Ex:</a:t>
            </a:r>
            <a:r>
              <a:rPr lang="fr-CH" dirty="0" err="1" smtClean="0"/>
              <a:t>NOT</a:t>
            </a:r>
            <a:r>
              <a:rPr lang="fr-CH" dirty="0" smtClean="0"/>
              <a:t>(car </a:t>
            </a:r>
            <a:r>
              <a:rPr lang="fr-CH" dirty="0" smtClean="0"/>
              <a:t>AND bicycle AND boat)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170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Proximity</a:t>
            </a:r>
            <a:r>
              <a:rPr lang="fr-CH" dirty="0" smtClean="0"/>
              <a:t> </a:t>
            </a:r>
            <a:r>
              <a:rPr lang="fr-CH" dirty="0" err="1" smtClean="0"/>
              <a:t>operator</a:t>
            </a:r>
            <a:r>
              <a:rPr lang="fr-CH" dirty="0" smtClean="0"/>
              <a:t> NEAR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CH" dirty="0"/>
          </a:p>
          <a:p>
            <a:r>
              <a:rPr lang="fr-CH" dirty="0" err="1" smtClean="0"/>
              <a:t>Finds</a:t>
            </a:r>
            <a:r>
              <a:rPr lang="fr-CH" dirty="0" smtClean="0"/>
              <a:t> </a:t>
            </a:r>
            <a:r>
              <a:rPr lang="fr-CH" dirty="0" err="1" smtClean="0"/>
              <a:t>words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are </a:t>
            </a:r>
            <a:r>
              <a:rPr lang="fr-CH" dirty="0" err="1" smtClean="0"/>
              <a:t>next</a:t>
            </a:r>
            <a:r>
              <a:rPr lang="fr-CH" dirty="0" smtClean="0"/>
              <a:t> to </a:t>
            </a:r>
            <a:r>
              <a:rPr lang="fr-CH" dirty="0" err="1" smtClean="0"/>
              <a:t>each</a:t>
            </a:r>
            <a:r>
              <a:rPr lang="fr-CH" dirty="0" smtClean="0"/>
              <a:t> </a:t>
            </a:r>
            <a:r>
              <a:rPr lang="fr-CH" dirty="0" err="1" smtClean="0"/>
              <a:t>other</a:t>
            </a:r>
            <a:r>
              <a:rPr lang="fr-CH" dirty="0" smtClean="0"/>
              <a:t> </a:t>
            </a:r>
          </a:p>
          <a:p>
            <a:pPr marL="0" indent="0">
              <a:buNone/>
            </a:pPr>
            <a:endParaRPr lang="fr-CH" dirty="0"/>
          </a:p>
          <a:p>
            <a:r>
              <a:rPr lang="fr-CH" dirty="0" smtClean="0"/>
              <a:t>NEAR3         3 = </a:t>
            </a:r>
            <a:r>
              <a:rPr lang="fr-CH" dirty="0" smtClean="0"/>
              <a:t>the </a:t>
            </a:r>
            <a:r>
              <a:rPr lang="fr-CH" dirty="0" smtClean="0"/>
              <a:t>max nb </a:t>
            </a:r>
            <a:r>
              <a:rPr lang="fr-CH" dirty="0" smtClean="0"/>
              <a:t>of </a:t>
            </a:r>
            <a:r>
              <a:rPr lang="fr-CH" dirty="0" err="1" smtClean="0"/>
              <a:t>word</a:t>
            </a:r>
            <a:r>
              <a:rPr lang="fr-CH" dirty="0" smtClean="0"/>
              <a:t> gaps </a:t>
            </a:r>
            <a:r>
              <a:rPr lang="fr-CH" dirty="0" err="1" smtClean="0"/>
              <a:t>between</a:t>
            </a:r>
            <a:r>
              <a:rPr lang="fr-CH" dirty="0" smtClean="0"/>
              <a:t> 2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terms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 bwMode="auto">
          <a:xfrm>
            <a:off x="1981200" y="3186461"/>
            <a:ext cx="533400" cy="228600"/>
          </a:xfrm>
          <a:prstGeom prst="rightArrow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8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1828800"/>
            <a:ext cx="86201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371601" y="2438400"/>
            <a:ext cx="381000" cy="114300"/>
          </a:xfrm>
          <a:prstGeom prst="rect">
            <a:avLst/>
          </a:prstGeom>
          <a:solidFill>
            <a:srgbClr val="FFFF00">
              <a:alpha val="5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133600" y="2381250"/>
            <a:ext cx="381000" cy="228600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0"/>
            <a:ext cx="8791575" cy="71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74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74" y="1676400"/>
            <a:ext cx="88677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Complexity</a:t>
            </a:r>
            <a:r>
              <a:rPr lang="fr-CH" dirty="0" smtClean="0"/>
              <a:t> in </a:t>
            </a:r>
            <a:r>
              <a:rPr lang="fr-CH" dirty="0" err="1" smtClean="0"/>
              <a:t>this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9" y="1743074"/>
            <a:ext cx="87249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28650"/>
            <a:ext cx="89154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229181" y="762000"/>
            <a:ext cx="1371600" cy="228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4299" y="2057400"/>
            <a:ext cx="8804469" cy="5334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"/>
            <a:ext cx="9029700" cy="563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457200" y="1743073"/>
            <a:ext cx="7696198" cy="414337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48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 search: BEFORE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order of terms is significant.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79712" y="3162436"/>
            <a:ext cx="3430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altLang="en-US" b="1" dirty="0" err="1" smtClean="0"/>
              <a:t>trunk</a:t>
            </a:r>
            <a:r>
              <a:rPr lang="fr-CH" altLang="en-US" b="1" dirty="0" smtClean="0"/>
              <a:t> BEFORE </a:t>
            </a:r>
            <a:r>
              <a:rPr lang="fr-CH" altLang="en-US" b="1" dirty="0" err="1" smtClean="0"/>
              <a:t>cutting</a:t>
            </a:r>
            <a:endParaRPr lang="en-US" altLang="en-US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907704" y="2996952"/>
            <a:ext cx="3600400" cy="720080"/>
          </a:xfrm>
          <a:prstGeom prst="rect">
            <a:avLst/>
          </a:prstGeom>
          <a:solidFill>
            <a:srgbClr val="00B0F0">
              <a:alpha val="21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12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An </a:t>
            </a:r>
            <a:r>
              <a:rPr lang="fr-CH" dirty="0" err="1" smtClean="0"/>
              <a:t>example</a:t>
            </a:r>
            <a:endParaRPr lang="en-US" dirty="0"/>
          </a:p>
        </p:txBody>
      </p:sp>
      <p:pic>
        <p:nvPicPr>
          <p:cNvPr id="11266" name="Picture 2" descr="https://i.ytimg.com/vi/nuuPI2hyt6M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95400"/>
            <a:ext cx="579119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0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" y="0"/>
            <a:ext cx="587975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7915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752600" y="2133600"/>
            <a:ext cx="5486400" cy="30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19200" y="5410200"/>
            <a:ext cx="3276600" cy="30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447800" y="3200400"/>
            <a:ext cx="2362200" cy="30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828800" y="533400"/>
            <a:ext cx="457200" cy="228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05000" y="609600"/>
            <a:ext cx="304800" cy="228600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505200" y="600307"/>
            <a:ext cx="304800" cy="228600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08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6400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81371"/>
            <a:ext cx="8229600" cy="548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914400" y="5029200"/>
            <a:ext cx="3276600" cy="30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9600" y="3276600"/>
            <a:ext cx="3276600" cy="30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00100" y="1524000"/>
            <a:ext cx="3276600" cy="304800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943100" y="687659"/>
            <a:ext cx="495300" cy="228600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581400" y="687659"/>
            <a:ext cx="381000" cy="228600"/>
          </a:xfrm>
          <a:prstGeom prst="ellipse">
            <a:avLst/>
          </a:prstGeom>
          <a:solidFill>
            <a:srgbClr val="00FF00">
              <a:alpha val="5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098" y="2961034"/>
            <a:ext cx="9269269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581400" y="3200400"/>
            <a:ext cx="152400" cy="228600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523536" y="3199471"/>
            <a:ext cx="152400" cy="228600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858000" y="3200400"/>
            <a:ext cx="152400" cy="228600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077200" y="3226420"/>
            <a:ext cx="304800" cy="201651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" y="838200"/>
            <a:ext cx="9105160" cy="173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762000" y="990600"/>
            <a:ext cx="1524000" cy="381000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733800" y="1066800"/>
            <a:ext cx="266700" cy="304800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715000" y="1028700"/>
            <a:ext cx="342900" cy="304800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124200" y="1066800"/>
            <a:ext cx="609600" cy="304800"/>
          </a:xfrm>
          <a:prstGeom prst="ellipse">
            <a:avLst/>
          </a:prstGeom>
          <a:solidFill>
            <a:srgbClr val="00FF00">
              <a:alpha val="6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105400" y="1028700"/>
            <a:ext cx="609600" cy="304800"/>
          </a:xfrm>
          <a:prstGeom prst="ellipse">
            <a:avLst/>
          </a:prstGeom>
          <a:solidFill>
            <a:srgbClr val="00FF00">
              <a:alpha val="6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11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Keywords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Stemming</a:t>
            </a:r>
            <a:endParaRPr lang="fr-CH" dirty="0" smtClean="0"/>
          </a:p>
          <a:p>
            <a:r>
              <a:rPr lang="fr-CH" dirty="0" err="1" smtClean="0"/>
              <a:t>Wildcard</a:t>
            </a:r>
            <a:endParaRPr lang="fr-CH" dirty="0" smtClean="0"/>
          </a:p>
          <a:p>
            <a:r>
              <a:rPr lang="fr-CH" dirty="0" err="1" smtClean="0"/>
              <a:t>Truncation</a:t>
            </a:r>
            <a:endParaRPr lang="fr-CH" dirty="0" smtClean="0"/>
          </a:p>
          <a:p>
            <a:r>
              <a:rPr lang="fr-CH" dirty="0" err="1" smtClean="0"/>
              <a:t>Fuzzy</a:t>
            </a:r>
            <a:r>
              <a:rPr lang="fr-CH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0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Stemming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576388"/>
            <a:ext cx="84772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915816" y="3861048"/>
            <a:ext cx="504056" cy="432048"/>
          </a:xfrm>
          <a:prstGeom prst="ellipse">
            <a:avLst/>
          </a:prstGeom>
          <a:noFill/>
          <a:ln w="444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8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Stem = stemming</a:t>
            </a:r>
          </a:p>
          <a:p>
            <a:r>
              <a:rPr lang="en-US" dirty="0"/>
              <a:t>P</a:t>
            </a:r>
            <a:r>
              <a:rPr lang="en-US" dirty="0" smtClean="0"/>
              <a:t>rocess that removes common endings from words.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critical</a:t>
            </a:r>
            <a:br>
              <a:rPr lang="en-US" dirty="0" smtClean="0"/>
            </a:br>
            <a:r>
              <a:rPr lang="en-US" dirty="0" smtClean="0"/>
              <a:t>	critically</a:t>
            </a:r>
            <a:br>
              <a:rPr lang="en-US" dirty="0" smtClean="0"/>
            </a:br>
            <a:r>
              <a:rPr lang="en-US" dirty="0" smtClean="0"/>
              <a:t>	criticism	each word is reduced to ‘critic’</a:t>
            </a:r>
          </a:p>
          <a:p>
            <a:pPr marL="0" indent="0">
              <a:buNone/>
            </a:pPr>
            <a:r>
              <a:rPr lang="en-US" dirty="0" smtClean="0"/>
              <a:t>    	criticisms</a:t>
            </a:r>
            <a:br>
              <a:rPr lang="en-US" dirty="0" smtClean="0"/>
            </a:br>
            <a:r>
              <a:rPr lang="en-US" dirty="0" smtClean="0"/>
              <a:t>     	critics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43608" y="2861019"/>
            <a:ext cx="6984776" cy="2448272"/>
          </a:xfrm>
          <a:prstGeom prst="rect">
            <a:avLst/>
          </a:prstGeom>
          <a:solidFill>
            <a:srgbClr val="00B0F0">
              <a:alpha val="21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Left Brace 4"/>
          <p:cNvSpPr/>
          <p:nvPr/>
        </p:nvSpPr>
        <p:spPr bwMode="auto">
          <a:xfrm flipH="1">
            <a:off x="2696337" y="2984013"/>
            <a:ext cx="576064" cy="2088232"/>
          </a:xfrm>
          <a:prstGeom prst="leftBrace">
            <a:avLst>
              <a:gd name="adj1" fmla="val 8333"/>
              <a:gd name="adj2" fmla="val 5092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 flipH="1">
            <a:off x="2687526" y="3083512"/>
            <a:ext cx="432048" cy="2003285"/>
          </a:xfrm>
          <a:prstGeom prst="leftBrace">
            <a:avLst>
              <a:gd name="adj1" fmla="val 8333"/>
              <a:gd name="adj2" fmla="val 49520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5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dictionary includes the necessary technical </a:t>
            </a:r>
            <a:r>
              <a:rPr lang="en-US" dirty="0"/>
              <a:t>terms </a:t>
            </a:r>
            <a:r>
              <a:rPr lang="en-US" dirty="0" smtClean="0"/>
              <a:t>to </a:t>
            </a:r>
            <a:r>
              <a:rPr lang="en-US" dirty="0"/>
              <a:t>express patent </a:t>
            </a:r>
            <a:r>
              <a:rPr lang="en-US" dirty="0" smtClean="0"/>
              <a:t>concepts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Porter Stemming Algorithm </a:t>
            </a:r>
            <a:r>
              <a:rPr lang="en-US" dirty="0" smtClean="0"/>
              <a:t>finds </a:t>
            </a:r>
            <a:r>
              <a:rPr lang="en-US" dirty="0"/>
              <a:t>words that contain common </a:t>
            </a:r>
            <a:r>
              <a:rPr lang="en-US" dirty="0" smtClean="0"/>
              <a:t>roots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Save time and effort</a:t>
            </a:r>
          </a:p>
        </p:txBody>
      </p:sp>
      <p:sp>
        <p:nvSpPr>
          <p:cNvPr id="4" name="Curved Left Arrow 3"/>
          <p:cNvSpPr/>
          <p:nvPr/>
        </p:nvSpPr>
        <p:spPr bwMode="auto">
          <a:xfrm>
            <a:off x="3995936" y="2348880"/>
            <a:ext cx="288032" cy="936104"/>
          </a:xfrm>
          <a:prstGeom prst="curved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Curved Left Arrow 4"/>
          <p:cNvSpPr/>
          <p:nvPr/>
        </p:nvSpPr>
        <p:spPr bwMode="auto">
          <a:xfrm>
            <a:off x="4139952" y="2348880"/>
            <a:ext cx="216024" cy="720080"/>
          </a:xfrm>
          <a:prstGeom prst="curved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Curved Left Arrow 5"/>
          <p:cNvSpPr/>
          <p:nvPr/>
        </p:nvSpPr>
        <p:spPr bwMode="auto">
          <a:xfrm>
            <a:off x="4295364" y="2348880"/>
            <a:ext cx="648072" cy="1224136"/>
          </a:xfrm>
          <a:prstGeom prst="curvedLeftArrow">
            <a:avLst/>
          </a:prstGeom>
          <a:solidFill>
            <a:srgbClr val="00B0F0"/>
          </a:solidFill>
          <a:ln w="1587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4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Stemming</a:t>
            </a:r>
            <a:r>
              <a:rPr lang="fr-CH" dirty="0" smtClean="0"/>
              <a:t> - </a:t>
            </a:r>
            <a:r>
              <a:rPr lang="fr-CH" dirty="0" err="1" smtClean="0"/>
              <a:t>example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 smtClean="0"/>
          </a:p>
          <a:p>
            <a:endParaRPr lang="fr-CH" dirty="0"/>
          </a:p>
          <a:p>
            <a:endParaRPr lang="fr-CH" dirty="0" smtClean="0"/>
          </a:p>
          <a:p>
            <a:endParaRPr lang="fr-CH" dirty="0"/>
          </a:p>
          <a:p>
            <a:pPr marL="0" indent="0">
              <a:buNone/>
            </a:pPr>
            <a:endParaRPr lang="fr-CH" dirty="0" smtClean="0"/>
          </a:p>
        </p:txBody>
      </p:sp>
      <p:sp>
        <p:nvSpPr>
          <p:cNvPr id="5" name="Oval 4"/>
          <p:cNvSpPr/>
          <p:nvPr/>
        </p:nvSpPr>
        <p:spPr bwMode="auto">
          <a:xfrm>
            <a:off x="2209800" y="3176587"/>
            <a:ext cx="685800" cy="50482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195513"/>
            <a:ext cx="89058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209800" y="3276600"/>
            <a:ext cx="685800" cy="404812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" y="0"/>
            <a:ext cx="8953500" cy="802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990600" y="76200"/>
            <a:ext cx="533400" cy="2286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946484" y="2888933"/>
            <a:ext cx="533400" cy="357187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667000" y="3681412"/>
            <a:ext cx="762000" cy="511969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042034" y="3733800"/>
            <a:ext cx="749166" cy="459581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42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599"/>
            <a:ext cx="9144000" cy="405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525604" y="3055572"/>
            <a:ext cx="1066800" cy="38857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2 interfaces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06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Same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without</a:t>
            </a:r>
            <a:r>
              <a:rPr lang="fr-CH" dirty="0" smtClean="0"/>
              <a:t> </a:t>
            </a:r>
            <a:r>
              <a:rPr lang="fr-CH" dirty="0" err="1" smtClean="0"/>
              <a:t>stemming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286000"/>
            <a:ext cx="8763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2286000" y="3352800"/>
            <a:ext cx="609600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447675"/>
            <a:ext cx="8963025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066800" y="533400"/>
            <a:ext cx="457200" cy="2286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90500" y="3048000"/>
            <a:ext cx="6477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752600" y="3048000"/>
            <a:ext cx="6477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276600" y="4114800"/>
            <a:ext cx="647700" cy="304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8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Wildcards/truncation : ?   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* stands for 0 or more characters</a:t>
            </a:r>
          </a:p>
          <a:p>
            <a:r>
              <a:rPr lang="en-US" dirty="0" smtClean="0"/>
              <a:t>? stands single character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te?t</a:t>
            </a:r>
            <a:r>
              <a:rPr lang="en-US" dirty="0" smtClean="0"/>
              <a:t> = test or text </a:t>
            </a:r>
          </a:p>
          <a:p>
            <a:pPr marL="0" indent="0">
              <a:buNone/>
            </a:pPr>
            <a:r>
              <a:rPr lang="en-US" dirty="0" smtClean="0"/>
              <a:t>		electric* = electrical; electricity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behavi</a:t>
            </a:r>
            <a:r>
              <a:rPr lang="en-US" dirty="0" smtClean="0"/>
              <a:t>*r = </a:t>
            </a:r>
            <a:r>
              <a:rPr lang="en-US" dirty="0" err="1" smtClean="0"/>
              <a:t>behaviour</a:t>
            </a:r>
            <a:r>
              <a:rPr lang="en-US" dirty="0" smtClean="0"/>
              <a:t> or behavior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micro?p</a:t>
            </a:r>
            <a:r>
              <a:rPr lang="en-US" dirty="0" smtClean="0"/>
              <a:t>* = </a:t>
            </a:r>
            <a:r>
              <a:rPr lang="en-US" dirty="0" err="1" smtClean="0"/>
              <a:t>microspeaker</a:t>
            </a:r>
            <a:r>
              <a:rPr lang="en-US" dirty="0" smtClean="0"/>
              <a:t>, </a:t>
            </a:r>
            <a:r>
              <a:rPr lang="en-US" dirty="0" err="1" smtClean="0"/>
              <a:t>microsporidial</a:t>
            </a:r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362200" y="2971800"/>
            <a:ext cx="5460980" cy="2304256"/>
          </a:xfrm>
          <a:prstGeom prst="rect">
            <a:avLst/>
          </a:prstGeom>
          <a:solidFill>
            <a:srgbClr val="00B0F0">
              <a:alpha val="22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An </a:t>
            </a:r>
            <a:r>
              <a:rPr lang="fr-CH" dirty="0" err="1" smtClean="0"/>
              <a:t>example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845" y="1968190"/>
            <a:ext cx="939642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-29634"/>
            <a:ext cx="8963025" cy="689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90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Use of </a:t>
            </a:r>
            <a:r>
              <a:rPr lang="fr-CH" dirty="0" err="1" smtClean="0"/>
              <a:t>wildcards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352925"/>
          </a:xfrm>
        </p:spPr>
        <p:txBody>
          <a:bodyPr/>
          <a:lstStyle/>
          <a:p>
            <a:r>
              <a:rPr lang="en-US" dirty="0" smtClean="0"/>
              <a:t>Spelling </a:t>
            </a:r>
            <a:r>
              <a:rPr lang="en-US" dirty="0" smtClean="0"/>
              <a:t>uncertainty (plural</a:t>
            </a:r>
            <a:r>
              <a:rPr lang="en-US" dirty="0" smtClean="0"/>
              <a:t>, </a:t>
            </a:r>
            <a:r>
              <a:rPr lang="en-US" dirty="0"/>
              <a:t>tenses, foreign </a:t>
            </a:r>
            <a:r>
              <a:rPr lang="en-US" dirty="0" smtClean="0"/>
              <a:t>words): </a:t>
            </a:r>
          </a:p>
          <a:p>
            <a:pPr marL="457200" lvl="1" indent="0">
              <a:buNone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tyre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vs.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tire       t*re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University vs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Universität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Universit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* Stuttgart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Multiple spelling </a:t>
            </a:r>
            <a:r>
              <a:rPr lang="en-US" dirty="0"/>
              <a:t>variants </a:t>
            </a:r>
            <a:r>
              <a:rPr lang="en-US" dirty="0" smtClean="0"/>
              <a:t>are known: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color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vs.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colour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col* 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Preferred option over stemming: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electric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vs.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electricity 	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electri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2590800" y="1941241"/>
            <a:ext cx="304800" cy="2286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3096322" y="3733800"/>
            <a:ext cx="304800" cy="2286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4343400" y="2362200"/>
            <a:ext cx="304800" cy="2286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3886200" y="5029200"/>
            <a:ext cx="304800" cy="2286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25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Wildcard</a:t>
            </a:r>
            <a:r>
              <a:rPr lang="fr-CH" dirty="0" smtClean="0"/>
              <a:t> vs </a:t>
            </a:r>
            <a:r>
              <a:rPr lang="fr-CH" dirty="0" err="1" smtClean="0"/>
              <a:t>stemming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Logic results: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avy</a:t>
            </a:r>
            <a:r>
              <a:rPr lang="en-US" dirty="0"/>
              <a:t>,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navies</a:t>
            </a:r>
            <a:r>
              <a:rPr lang="en-US" dirty="0"/>
              <a:t> or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naval</a:t>
            </a:r>
            <a:r>
              <a:rPr lang="en-US" dirty="0"/>
              <a:t> </a:t>
            </a:r>
            <a:r>
              <a:rPr lang="en-US" dirty="0" smtClean="0"/>
              <a:t>if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nav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* =</a:t>
            </a:r>
            <a:r>
              <a:rPr lang="en-US" dirty="0" smtClean="0"/>
              <a:t>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navigating</a:t>
            </a:r>
            <a:r>
              <a:rPr lang="en-US" dirty="0"/>
              <a:t>,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navigation</a:t>
            </a:r>
            <a:r>
              <a:rPr lang="en-US" dirty="0"/>
              <a:t>, </a:t>
            </a:r>
            <a:br>
              <a:rPr lang="en-US" dirty="0"/>
            </a:br>
            <a:endParaRPr lang="en-US" dirty="0"/>
          </a:p>
          <a:p>
            <a:pPr lvl="1"/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electricity</a:t>
            </a:r>
            <a:r>
              <a:rPr lang="en-US" dirty="0" smtClean="0"/>
              <a:t> </a:t>
            </a:r>
            <a:r>
              <a:rPr lang="en-US" dirty="0" smtClean="0"/>
              <a:t>or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electric</a:t>
            </a:r>
            <a:r>
              <a:rPr lang="en-US" dirty="0" smtClean="0"/>
              <a:t> </a:t>
            </a:r>
            <a:r>
              <a:rPr lang="en-US" dirty="0" smtClean="0"/>
              <a:t>if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elect*</a:t>
            </a:r>
            <a:r>
              <a:rPr lang="en-US" dirty="0" smtClean="0"/>
              <a:t> =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electoral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4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/>
              <a:t>Fuzzy searches					</a:t>
            </a:r>
            <a:endParaRPr lang="en-US" altLang="en-US"/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439" y="1905000"/>
            <a:ext cx="8229600" cy="4352925"/>
          </a:xfrm>
        </p:spPr>
        <p:txBody>
          <a:bodyPr/>
          <a:lstStyle/>
          <a:p>
            <a:r>
              <a:rPr lang="fr-CH" altLang="en-US" dirty="0"/>
              <a:t>Use of the tilde: </a:t>
            </a:r>
            <a:r>
              <a:rPr lang="fr-CH" altLang="en-US" dirty="0" smtClean="0"/>
              <a:t>~</a:t>
            </a:r>
          </a:p>
          <a:p>
            <a:endParaRPr lang="fr-CH" altLang="en-US" dirty="0"/>
          </a:p>
          <a:p>
            <a:r>
              <a:rPr lang="fr-CH" altLang="en-US" dirty="0" err="1"/>
              <a:t>Examples</a:t>
            </a:r>
            <a:r>
              <a:rPr lang="fr-CH" altLang="en-US" dirty="0"/>
              <a:t>:</a:t>
            </a:r>
          </a:p>
          <a:p>
            <a:pPr>
              <a:buFontTx/>
              <a:buNone/>
            </a:pPr>
            <a:r>
              <a:rPr lang="fr-CH" altLang="en-US" dirty="0"/>
              <a:t> </a:t>
            </a:r>
            <a:r>
              <a:rPr lang="fr-CH" altLang="en-US" dirty="0" err="1"/>
              <a:t>roam</a:t>
            </a:r>
            <a:r>
              <a:rPr lang="fr-CH" altLang="en-US" dirty="0"/>
              <a:t>~      		</a:t>
            </a:r>
            <a:r>
              <a:rPr lang="fr-CH" altLang="en-US" dirty="0" err="1"/>
              <a:t>foam</a:t>
            </a:r>
            <a:r>
              <a:rPr lang="fr-CH" altLang="en-US" dirty="0"/>
              <a:t> / </a:t>
            </a:r>
            <a:r>
              <a:rPr lang="fr-CH" altLang="en-US" dirty="0" err="1"/>
              <a:t>roams</a:t>
            </a:r>
            <a:endParaRPr lang="fr-CH" altLang="en-US" dirty="0"/>
          </a:p>
          <a:p>
            <a:pPr>
              <a:buFontTx/>
              <a:buNone/>
            </a:pPr>
            <a:endParaRPr lang="fr-CH" altLang="en-US" dirty="0"/>
          </a:p>
          <a:p>
            <a:pPr>
              <a:buFontTx/>
              <a:buNone/>
            </a:pPr>
            <a:r>
              <a:rPr lang="fr-CH" altLang="en-US" dirty="0" smtClean="0"/>
              <a:t>Roam~</a:t>
            </a:r>
            <a:r>
              <a:rPr lang="fr-CH" altLang="en-US" dirty="0" smtClean="0">
                <a:solidFill>
                  <a:srgbClr val="FF0000"/>
                </a:solidFill>
              </a:rPr>
              <a:t>0.8</a:t>
            </a:r>
          </a:p>
          <a:p>
            <a:pPr>
              <a:buFontTx/>
              <a:buNone/>
            </a:pPr>
            <a:endParaRPr lang="fr-CH" altLang="en-US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fr-CH" altLang="en-US" dirty="0" smtClean="0"/>
          </a:p>
          <a:p>
            <a:pPr>
              <a:buFontTx/>
              <a:buNone/>
            </a:pPr>
            <a:r>
              <a:rPr lang="fr-CH" altLang="en-US" dirty="0" smtClean="0"/>
              <a:t>      </a:t>
            </a:r>
            <a:r>
              <a:rPr lang="fr-CH" altLang="en-US" dirty="0" err="1" smtClean="0"/>
              <a:t>Useful</a:t>
            </a:r>
            <a:r>
              <a:rPr lang="fr-CH" altLang="en-US" dirty="0" smtClean="0"/>
              <a:t> </a:t>
            </a:r>
            <a:r>
              <a:rPr lang="fr-CH" altLang="en-US" dirty="0"/>
              <a:t>to </a:t>
            </a:r>
            <a:r>
              <a:rPr lang="fr-CH" altLang="en-US" dirty="0" err="1"/>
              <a:t>find</a:t>
            </a:r>
            <a:r>
              <a:rPr lang="fr-CH" altLang="en-US" dirty="0"/>
              <a:t> </a:t>
            </a:r>
            <a:r>
              <a:rPr lang="fr-CH" altLang="en-US" dirty="0" err="1"/>
              <a:t>misstpyed</a:t>
            </a:r>
            <a:r>
              <a:rPr lang="fr-CH" altLang="en-US" dirty="0"/>
              <a:t>, </a:t>
            </a:r>
            <a:r>
              <a:rPr lang="fr-CH" altLang="en-US" dirty="0" err="1"/>
              <a:t>misspelt</a:t>
            </a:r>
            <a:r>
              <a:rPr lang="fr-CH" altLang="en-US" dirty="0"/>
              <a:t> or mis-</a:t>
            </a:r>
            <a:r>
              <a:rPr lang="fr-CH" altLang="en-US" dirty="0" err="1"/>
              <a:t>OCRed</a:t>
            </a:r>
            <a:r>
              <a:rPr lang="fr-CH" altLang="en-US" dirty="0"/>
              <a:t> </a:t>
            </a:r>
            <a:r>
              <a:rPr lang="fr-CH" altLang="en-US" dirty="0" err="1"/>
              <a:t>words</a:t>
            </a:r>
            <a:endParaRPr lang="fr-CH" altLang="en-US" dirty="0"/>
          </a:p>
          <a:p>
            <a:pPr>
              <a:buFontTx/>
              <a:buNone/>
            </a:pP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1908175" y="3357563"/>
            <a:ext cx="1150938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914876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5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Q: </a:t>
            </a:r>
            <a:r>
              <a:rPr lang="fr-CH" sz="2800" dirty="0" err="1" smtClean="0">
                <a:solidFill>
                  <a:srgbClr val="0070C0"/>
                </a:solidFill>
              </a:rPr>
              <a:t>when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you</a:t>
            </a:r>
            <a:r>
              <a:rPr lang="fr-CH" sz="2800" dirty="0" smtClean="0">
                <a:solidFill>
                  <a:srgbClr val="0070C0"/>
                </a:solidFill>
              </a:rPr>
              <a:t> use </a:t>
            </a:r>
            <a:r>
              <a:rPr lang="fr-CH" sz="2800" dirty="0" err="1" smtClean="0">
                <a:solidFill>
                  <a:srgbClr val="0070C0"/>
                </a:solidFill>
              </a:rPr>
              <a:t>wildcard</a:t>
            </a:r>
            <a:r>
              <a:rPr lang="fr-CH" sz="2800" dirty="0" smtClean="0">
                <a:solidFill>
                  <a:srgbClr val="0070C0"/>
                </a:solidFill>
              </a:rPr>
              <a:t>, …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964933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5562600" cy="50565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The </a:t>
            </a:r>
            <a:r>
              <a:rPr lang="fr-CH" sz="2800" dirty="0" err="1" smtClean="0">
                <a:solidFill>
                  <a:srgbClr val="0070C0"/>
                </a:solidFill>
              </a:rPr>
              <a:t>results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retrieved</a:t>
            </a:r>
            <a:r>
              <a:rPr lang="fr-CH" sz="2800" dirty="0" smtClean="0">
                <a:solidFill>
                  <a:srgbClr val="0070C0"/>
                </a:solidFill>
              </a:rPr>
              <a:t> are all relevant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905000" y="2743200"/>
            <a:ext cx="54102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Stemming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is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turned</a:t>
            </a:r>
            <a:r>
              <a:rPr lang="fr-CH" sz="2800" dirty="0" smtClean="0">
                <a:solidFill>
                  <a:srgbClr val="0070C0"/>
                </a:solidFill>
              </a:rPr>
              <a:t> off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4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chemeClr val="tx2"/>
                </a:solidFill>
              </a:rPr>
              <a:t>Q</a:t>
            </a:r>
            <a:r>
              <a:rPr lang="fr-CH" sz="2800" dirty="0" smtClean="0">
                <a:solidFill>
                  <a:srgbClr val="0070C0"/>
                </a:solidFill>
              </a:rPr>
              <a:t>: </a:t>
            </a:r>
            <a:r>
              <a:rPr lang="fr-CH" sz="2800" dirty="0" err="1">
                <a:solidFill>
                  <a:srgbClr val="0070C0"/>
                </a:solidFill>
              </a:rPr>
              <a:t>when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you</a:t>
            </a:r>
            <a:r>
              <a:rPr lang="fr-CH" sz="2800" dirty="0">
                <a:solidFill>
                  <a:srgbClr val="0070C0"/>
                </a:solidFill>
              </a:rPr>
              <a:t> use </a:t>
            </a:r>
            <a:r>
              <a:rPr lang="fr-CH" sz="2800" dirty="0" err="1" smtClean="0">
                <a:solidFill>
                  <a:srgbClr val="0070C0"/>
                </a:solidFill>
              </a:rPr>
              <a:t>wildcards</a:t>
            </a:r>
            <a:r>
              <a:rPr lang="fr-CH" sz="2800" dirty="0" smtClean="0">
                <a:solidFill>
                  <a:srgbClr val="0070C0"/>
                </a:solidFill>
              </a:rPr>
              <a:t>, </a:t>
            </a:r>
            <a:r>
              <a:rPr lang="fr-CH" sz="2800" dirty="0">
                <a:solidFill>
                  <a:srgbClr val="0070C0"/>
                </a:solidFill>
              </a:rPr>
              <a:t>…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5486400" cy="50565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CH" sz="2800" dirty="0">
                <a:solidFill>
                  <a:srgbClr val="0070C0"/>
                </a:solidFill>
              </a:rPr>
              <a:t>The </a:t>
            </a:r>
            <a:r>
              <a:rPr lang="fr-CH" sz="2800" dirty="0" err="1">
                <a:solidFill>
                  <a:srgbClr val="0070C0"/>
                </a:solidFill>
              </a:rPr>
              <a:t>results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retrieved</a:t>
            </a:r>
            <a:r>
              <a:rPr lang="fr-CH" sz="2800" dirty="0">
                <a:solidFill>
                  <a:srgbClr val="0070C0"/>
                </a:solidFill>
              </a:rPr>
              <a:t> are all relevant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905000" y="2743200"/>
            <a:ext cx="54102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err="1">
                <a:solidFill>
                  <a:srgbClr val="0070C0"/>
                </a:solidFill>
              </a:rPr>
              <a:t>Stemming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is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turned</a:t>
            </a:r>
            <a:r>
              <a:rPr lang="fr-CH" sz="2800" dirty="0">
                <a:solidFill>
                  <a:srgbClr val="0070C0"/>
                </a:solidFill>
              </a:rPr>
              <a:t> off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7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^ caret = weighting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result but ranking will be different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04153" y="3198168"/>
            <a:ext cx="3138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touch^3 AND polarize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604153" y="3140968"/>
            <a:ext cx="3138039" cy="648072"/>
          </a:xfrm>
          <a:prstGeom prst="rect">
            <a:avLst/>
          </a:prstGeom>
          <a:solidFill>
            <a:srgbClr val="00B0F0">
              <a:alpha val="21000"/>
            </a:srgbClr>
          </a:solidFill>
          <a:ln w="22225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0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34" y="0"/>
            <a:ext cx="87058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39" y="990600"/>
            <a:ext cx="8991600" cy="525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1219200" y="1066219"/>
            <a:ext cx="457200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6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Advanced or Field </a:t>
            </a:r>
            <a:r>
              <a:rPr lang="fr-CH" dirty="0" err="1" smtClean="0"/>
              <a:t>Combination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54" y="1371600"/>
            <a:ext cx="6091237" cy="17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418" y="3142682"/>
            <a:ext cx="6888613" cy="343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87154" y="1295400"/>
            <a:ext cx="6091237" cy="1676400"/>
          </a:xfrm>
          <a:prstGeom prst="rect">
            <a:avLst/>
          </a:prstGeom>
          <a:noFill/>
          <a:ln w="50800">
            <a:solidFill>
              <a:srgbClr val="00B05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938419" y="3092898"/>
            <a:ext cx="6888613" cy="353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38419" y="3092898"/>
            <a:ext cx="6888613" cy="3536502"/>
          </a:xfrm>
          <a:prstGeom prst="rect">
            <a:avLst/>
          </a:prstGeom>
          <a:noFill/>
          <a:ln w="508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4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6" y="59055"/>
            <a:ext cx="87058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73" y="1295400"/>
            <a:ext cx="87249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1143000" y="1295400"/>
            <a:ext cx="457200" cy="3810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16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304800"/>
            <a:ext cx="3352800" cy="5821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52" y="0"/>
            <a:ext cx="4488216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452296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>
            <a:off x="4520082" y="0"/>
            <a:ext cx="51918" cy="68580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/>
          <p:cNvSpPr/>
          <p:nvPr/>
        </p:nvSpPr>
        <p:spPr bwMode="auto">
          <a:xfrm>
            <a:off x="0" y="228600"/>
            <a:ext cx="9144000" cy="12192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1447800"/>
            <a:ext cx="9144000" cy="10668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0" y="2514600"/>
            <a:ext cx="9144000" cy="9906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0" y="3505200"/>
            <a:ext cx="9144000" cy="8382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-20052" y="4343400"/>
            <a:ext cx="9164052" cy="9144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-23636" y="5229922"/>
            <a:ext cx="9167636" cy="12192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97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</a:t>
            </a:r>
            <a:r>
              <a:rPr lang="fr-CH" dirty="0" smtClean="0"/>
              <a:t>: national phase entry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All applications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entered</a:t>
            </a:r>
            <a:r>
              <a:rPr lang="fr-CH" dirty="0" smtClean="0"/>
              <a:t> national phase in China in 2012</a:t>
            </a:r>
            <a:endParaRPr lang="es-B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895600"/>
            <a:ext cx="77914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22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fr-CH" sz="3200" dirty="0" err="1" smtClean="0"/>
              <a:t>Example</a:t>
            </a:r>
            <a:r>
              <a:rPr lang="fr-CH" sz="3200" dirty="0" smtClean="0"/>
              <a:t>: </a:t>
            </a:r>
            <a:r>
              <a:rPr lang="en-US" sz="3200" dirty="0" err="1" smtClean="0"/>
              <a:t>nb</a:t>
            </a:r>
            <a:r>
              <a:rPr lang="en-US" sz="3200" dirty="0" smtClean="0"/>
              <a:t> </a:t>
            </a:r>
            <a:r>
              <a:rPr lang="en-US" sz="3200" dirty="0"/>
              <a:t>of patent applications from France seeking protection </a:t>
            </a:r>
            <a:r>
              <a:rPr lang="en-US" sz="3200"/>
              <a:t>in </a:t>
            </a:r>
            <a:r>
              <a:rPr lang="en-US" sz="3200" smtClean="0"/>
              <a:t>USA</a:t>
            </a:r>
            <a:endParaRPr lang="es-BO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176463"/>
            <a:ext cx="78295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78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75" y="1371600"/>
            <a:ext cx="868444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04800" y="3581400"/>
            <a:ext cx="5334000" cy="533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09414"/>
            <a:ext cx="9144000" cy="270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4267200" y="2209800"/>
            <a:ext cx="76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29775" y="3200400"/>
            <a:ext cx="8457025" cy="38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30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Advanced search interface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Search syntax</a:t>
            </a:r>
          </a:p>
          <a:p>
            <a:r>
              <a:rPr lang="en-US" altLang="en-US" dirty="0" smtClean="0"/>
              <a:t>Search </a:t>
            </a:r>
            <a:r>
              <a:rPr lang="en-US" altLang="en-US" dirty="0"/>
              <a:t>fields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5" y="2924944"/>
            <a:ext cx="88296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94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Help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824038"/>
            <a:ext cx="90963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8305800" y="2514600"/>
            <a:ext cx="432048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" y="4044065"/>
            <a:ext cx="1739874" cy="10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55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Tooltip help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166938"/>
            <a:ext cx="76771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26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Instant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Validates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query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r>
              <a:rPr lang="fr-CH" dirty="0" err="1" smtClean="0"/>
              <a:t>Suggests</a:t>
            </a:r>
            <a:r>
              <a:rPr lang="fr-CH" dirty="0" smtClean="0"/>
              <a:t> </a:t>
            </a:r>
            <a:r>
              <a:rPr lang="fr-CH" dirty="0" err="1" smtClean="0"/>
              <a:t>terms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r>
              <a:rPr lang="fr-CH" dirty="0" err="1" smtClean="0"/>
              <a:t>Provides</a:t>
            </a:r>
            <a:r>
              <a:rPr lang="fr-CH" dirty="0" smtClean="0"/>
              <a:t> </a:t>
            </a:r>
            <a:r>
              <a:rPr lang="fr-CH" dirty="0" err="1" smtClean="0"/>
              <a:t>list</a:t>
            </a:r>
            <a:r>
              <a:rPr lang="fr-CH" dirty="0" smtClean="0"/>
              <a:t> of:</a:t>
            </a:r>
            <a:endParaRPr lang="fr-CH" dirty="0" smtClean="0"/>
          </a:p>
          <a:p>
            <a:pPr lvl="1"/>
            <a:r>
              <a:rPr lang="fr-CH" dirty="0" smtClean="0"/>
              <a:t>IPC </a:t>
            </a:r>
            <a:r>
              <a:rPr lang="fr-CH" dirty="0" smtClean="0"/>
              <a:t>codes</a:t>
            </a:r>
          </a:p>
          <a:p>
            <a:pPr lvl="1"/>
            <a:r>
              <a:rPr lang="fr-CH" dirty="0" smtClean="0"/>
              <a:t>countries</a:t>
            </a:r>
            <a:endParaRPr lang="fr-CH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5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29216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2" y="3048000"/>
            <a:ext cx="921768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55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50" y="320571"/>
            <a:ext cx="5966887" cy="158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0990"/>
            <a:ext cx="6619875" cy="472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1905000" y="5715000"/>
            <a:ext cx="1728192" cy="432048"/>
          </a:xfrm>
          <a:prstGeom prst="roundRect">
            <a:avLst/>
          </a:prstGeom>
          <a:noFill/>
          <a:ln w="444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81550" y="1110780"/>
            <a:ext cx="1399650" cy="260820"/>
          </a:xfrm>
          <a:prstGeom prst="roundRect">
            <a:avLst/>
          </a:prstGeom>
          <a:noFill/>
          <a:ln w="444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485430" y="1025166"/>
            <a:ext cx="1728192" cy="432048"/>
          </a:xfrm>
          <a:prstGeom prst="roundRect">
            <a:avLst/>
          </a:prstGeom>
          <a:noFill/>
          <a:ln w="444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257800" y="5651376"/>
            <a:ext cx="2133600" cy="432048"/>
          </a:xfrm>
          <a:prstGeom prst="roundRect">
            <a:avLst/>
          </a:prstGeom>
          <a:noFill/>
          <a:ln w="444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48" y="3429000"/>
            <a:ext cx="6096000" cy="266795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5775"/>
            <a:ext cx="889635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5004048" y="485775"/>
            <a:ext cx="3835152" cy="352425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41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4" grpId="0" animBg="1"/>
      <p:bldP spid="4" grpId="1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24" y="0"/>
            <a:ext cx="84105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95" y="2654968"/>
            <a:ext cx="83724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59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mark help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752600"/>
            <a:ext cx="76390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11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mg.clipartfest.com/40edc1f943256ead2e1fb868ade5f994_combination-combination_1543-160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010400" cy="727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858000" y="5791200"/>
            <a:ext cx="2133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858000" y="5791200"/>
            <a:ext cx="838200" cy="76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858000" y="5791200"/>
            <a:ext cx="91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772400" y="6286500"/>
            <a:ext cx="10668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772400" y="6286500"/>
            <a:ext cx="1066800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68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combination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 search with chemical structure search</a:t>
            </a:r>
          </a:p>
          <a:p>
            <a:r>
              <a:rPr lang="en-US" dirty="0" smtClean="0"/>
              <a:t>Combine search with CLIR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1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For </a:t>
            </a:r>
            <a:r>
              <a:rPr lang="fr-CH" dirty="0" err="1" smtClean="0"/>
              <a:t>queries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compounds</a:t>
            </a:r>
            <a:endParaRPr lang="en-US" dirty="0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87249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09550"/>
            <a:ext cx="874395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219200" y="304800"/>
            <a:ext cx="457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19200" y="322456"/>
            <a:ext cx="457200" cy="228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10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32" y="609600"/>
            <a:ext cx="87249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1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715376" cy="153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81724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 bwMode="auto">
          <a:xfrm>
            <a:off x="2971800" y="2292964"/>
            <a:ext cx="533400" cy="1059836"/>
          </a:xfrm>
          <a:prstGeom prst="downArrow">
            <a:avLst/>
          </a:prstGeom>
          <a:solidFill>
            <a:srgbClr val="00FF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505200" y="4572000"/>
            <a:ext cx="1157288" cy="304800"/>
          </a:xfrm>
          <a:prstGeom prst="ellipse">
            <a:avLst/>
          </a:prstGeom>
          <a:solidFill>
            <a:srgbClr val="00FF00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04800"/>
            <a:ext cx="878205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1208048" y="408872"/>
            <a:ext cx="457200" cy="228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1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Combining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CLIR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7058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3886200"/>
            <a:ext cx="87344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6" y="1300279"/>
            <a:ext cx="9172576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038600" y="1266825"/>
            <a:ext cx="1295400" cy="257175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096537" y="4014439"/>
            <a:ext cx="533400" cy="3048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282855" y="1988634"/>
            <a:ext cx="694163" cy="3048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15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3657600"/>
            <a:ext cx="86963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533400"/>
            <a:ext cx="88011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1066800" y="3709639"/>
            <a:ext cx="533400" cy="3048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6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15" y="111512"/>
            <a:ext cx="8305800" cy="403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80105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172200" y="5334000"/>
            <a:ext cx="304800" cy="219075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10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Field </a:t>
            </a:r>
            <a:r>
              <a:rPr lang="fr-CH" dirty="0" err="1" smtClean="0"/>
              <a:t>Combination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671158" cy="432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895600" y="1905000"/>
            <a:ext cx="381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1981200"/>
            <a:ext cx="381000" cy="2590800"/>
          </a:xfrm>
          <a:prstGeom prst="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29083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4051300" y="1752600"/>
            <a:ext cx="2806700" cy="23622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7200" y="1981200"/>
            <a:ext cx="685800" cy="2209800"/>
          </a:xfrm>
          <a:prstGeom prst="rect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71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1892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36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Most common errors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altLang="en-US" dirty="0"/>
              <a:t>(….)   </a:t>
            </a:r>
            <a:r>
              <a:rPr lang="fr-CH" altLang="en-US" dirty="0" smtClean="0"/>
              <a:t>"…</a:t>
            </a:r>
            <a:r>
              <a:rPr lang="fr-CH" altLang="en-US" dirty="0"/>
              <a:t>"</a:t>
            </a:r>
            <a:endParaRPr lang="fr-CH" altLang="en-US" dirty="0" smtClean="0"/>
          </a:p>
          <a:p>
            <a:r>
              <a:rPr lang="en-US" sz="3600" dirty="0" smtClean="0"/>
              <a:t>" </a:t>
            </a:r>
            <a:r>
              <a:rPr lang="en-US" dirty="0" smtClean="0"/>
              <a:t> </a:t>
            </a:r>
            <a:r>
              <a:rPr lang="en-US" dirty="0"/>
              <a:t>not </a:t>
            </a:r>
            <a:r>
              <a:rPr lang="en-US" sz="3600" dirty="0"/>
              <a:t>“</a:t>
            </a:r>
            <a:endParaRPr lang="fr-CH" altLang="en-US" sz="3600" dirty="0"/>
          </a:p>
          <a:p>
            <a:r>
              <a:rPr lang="fr-CH" altLang="en-US" dirty="0"/>
              <a:t>Field </a:t>
            </a:r>
            <a:r>
              <a:rPr lang="fr-CH" altLang="en-US" dirty="0" err="1"/>
              <a:t>name</a:t>
            </a:r>
            <a:endParaRPr lang="fr-CH" altLang="en-US" dirty="0"/>
          </a:p>
          <a:p>
            <a:r>
              <a:rPr lang="fr-CH" altLang="en-US" dirty="0"/>
              <a:t>No </a:t>
            </a:r>
            <a:r>
              <a:rPr lang="fr-CH" altLang="en-US" dirty="0" err="1"/>
              <a:t>space</a:t>
            </a:r>
            <a:endParaRPr lang="fr-CH" altLang="en-US" dirty="0"/>
          </a:p>
          <a:p>
            <a:r>
              <a:rPr lang="fr-CH" altLang="en-US" dirty="0" err="1"/>
              <a:t>W</a:t>
            </a:r>
            <a:r>
              <a:rPr lang="fr-CH" altLang="en-US" dirty="0" err="1" smtClean="0"/>
              <a:t>ildcard</a:t>
            </a:r>
            <a:r>
              <a:rPr lang="fr-CH" altLang="en-US" dirty="0" smtClean="0"/>
              <a:t> </a:t>
            </a:r>
            <a:r>
              <a:rPr lang="fr-CH" altLang="en-US" dirty="0"/>
              <a:t>at the </a:t>
            </a:r>
            <a:r>
              <a:rPr lang="en-US" altLang="en-US" dirty="0"/>
              <a:t>beginning</a:t>
            </a:r>
            <a:r>
              <a:rPr lang="fr-CH" altLang="en-US" dirty="0"/>
              <a:t> of a </a:t>
            </a:r>
            <a:r>
              <a:rPr lang="fr-CH" altLang="en-US" dirty="0" err="1"/>
              <a:t>word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8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Q: </a:t>
            </a:r>
            <a:r>
              <a:rPr lang="en-US" sz="2800" dirty="0" smtClean="0">
                <a:solidFill>
                  <a:srgbClr val="0070C0"/>
                </a:solidFill>
              </a:rPr>
              <a:t>how to build a query in order to obtain patents by </a:t>
            </a:r>
            <a:r>
              <a:rPr lang="en-US" sz="2800" dirty="0">
                <a:solidFill>
                  <a:srgbClr val="0070C0"/>
                </a:solidFill>
              </a:rPr>
              <a:t>the company Huawei </a:t>
            </a:r>
            <a:r>
              <a:rPr lang="en-US" sz="2800" dirty="0" smtClean="0">
                <a:solidFill>
                  <a:srgbClr val="0070C0"/>
                </a:solidFill>
              </a:rPr>
              <a:t>with </a:t>
            </a:r>
            <a:r>
              <a:rPr lang="en-US" sz="2800" dirty="0">
                <a:solidFill>
                  <a:srgbClr val="0070C0"/>
                </a:solidFill>
              </a:rPr>
              <a:t>at least one innovator from </a:t>
            </a:r>
            <a:r>
              <a:rPr lang="en-US" sz="2800" dirty="0" smtClean="0">
                <a:solidFill>
                  <a:srgbClr val="0070C0"/>
                </a:solidFill>
              </a:rPr>
              <a:t>Germany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799" y="1992099"/>
            <a:ext cx="5486399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Huawei</a:t>
            </a:r>
            <a:r>
              <a:rPr lang="fr-CH" sz="2800" dirty="0" smtClean="0">
                <a:solidFill>
                  <a:srgbClr val="0070C0"/>
                </a:solidFill>
              </a:rPr>
              <a:t> AND Germany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714750"/>
            <a:ext cx="54505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45720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799" y="4629150"/>
            <a:ext cx="5486399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1898130" y="3726956"/>
            <a:ext cx="54170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IADC:DE AND </a:t>
            </a:r>
            <a:r>
              <a:rPr lang="en-US" sz="2800" dirty="0" err="1" smtClean="0">
                <a:solidFill>
                  <a:srgbClr val="0070C0"/>
                </a:solidFill>
              </a:rPr>
              <a:t>PA:Huawei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8130" y="2909236"/>
            <a:ext cx="526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err="1" smtClean="0">
                <a:solidFill>
                  <a:srgbClr val="0070C0"/>
                </a:solidFill>
              </a:rPr>
              <a:t>IN:Huawei</a:t>
            </a:r>
            <a:r>
              <a:rPr lang="fr-CH" sz="2800" dirty="0" smtClean="0">
                <a:solidFill>
                  <a:srgbClr val="0070C0"/>
                </a:solidFill>
              </a:rPr>
              <a:t> AND INA: Germany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8130" y="4572000"/>
            <a:ext cx="5417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CTR: Germany AND IN: </a:t>
            </a:r>
            <a:r>
              <a:rPr lang="fr-CH" sz="2800" dirty="0" err="1" smtClean="0">
                <a:solidFill>
                  <a:srgbClr val="0070C0"/>
                </a:solidFill>
              </a:rPr>
              <a:t>Huawei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817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2800" dirty="0" smtClean="0">
                <a:solidFill>
                  <a:srgbClr val="0070C0"/>
                </a:solidFill>
              </a:rPr>
              <a:t>Q: </a:t>
            </a:r>
            <a:r>
              <a:rPr lang="en-US" sz="2800" dirty="0">
                <a:solidFill>
                  <a:srgbClr val="0070C0"/>
                </a:solidFill>
              </a:rPr>
              <a:t>how to build a query in order to obtain patents by the company Huawei with at least one innovator from </a:t>
            </a:r>
            <a:r>
              <a:rPr lang="en-US" sz="2800" dirty="0" smtClean="0">
                <a:solidFill>
                  <a:srgbClr val="0070C0"/>
                </a:solidFill>
              </a:rPr>
              <a:t>Germany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767439"/>
            <a:ext cx="5943600" cy="730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2800" dirty="0" err="1">
                <a:solidFill>
                  <a:srgbClr val="0070C0"/>
                </a:solidFill>
              </a:rPr>
              <a:t>Huawei</a:t>
            </a:r>
            <a:r>
              <a:rPr lang="fr-CH" sz="2800" dirty="0">
                <a:solidFill>
                  <a:srgbClr val="0070C0"/>
                </a:solidFill>
              </a:rPr>
              <a:t> AND Germany</a:t>
            </a:r>
            <a:endParaRPr lang="es-BO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4533900"/>
            <a:ext cx="64411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56401" y="2691464"/>
            <a:ext cx="6248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err="1">
                <a:solidFill>
                  <a:srgbClr val="0070C0"/>
                </a:solidFill>
              </a:rPr>
              <a:t>IN:Huawei</a:t>
            </a:r>
            <a:r>
              <a:rPr lang="fr-CH" sz="2800" dirty="0">
                <a:solidFill>
                  <a:srgbClr val="0070C0"/>
                </a:solidFill>
              </a:rPr>
              <a:t> AND INA: Germany</a:t>
            </a:r>
            <a:endParaRPr lang="es-BO" sz="2800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39794" y="3514825"/>
            <a:ext cx="6389806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IADC:DE AND </a:t>
            </a:r>
            <a:r>
              <a:rPr lang="en-US" sz="2800" dirty="0" err="1">
                <a:solidFill>
                  <a:srgbClr val="0070C0"/>
                </a:solidFill>
              </a:rPr>
              <a:t>PA:Huawei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765434" y="5162550"/>
            <a:ext cx="6405046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64658" y="4588817"/>
            <a:ext cx="6517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800" dirty="0">
                <a:solidFill>
                  <a:srgbClr val="0070C0"/>
                </a:solidFill>
              </a:rPr>
              <a:t>CTR: </a:t>
            </a:r>
            <a:r>
              <a:rPr lang="fr-CH" sz="2800" dirty="0" smtClean="0">
                <a:solidFill>
                  <a:srgbClr val="0070C0"/>
                </a:solidFill>
              </a:rPr>
              <a:t>Germany </a:t>
            </a:r>
            <a:r>
              <a:rPr lang="fr-CH" sz="2800" dirty="0">
                <a:solidFill>
                  <a:srgbClr val="0070C0"/>
                </a:solidFill>
              </a:rPr>
              <a:t>AND IN: </a:t>
            </a:r>
            <a:r>
              <a:rPr lang="fr-CH" sz="2800" dirty="0" err="1">
                <a:solidFill>
                  <a:srgbClr val="0070C0"/>
                </a:solidFill>
              </a:rPr>
              <a:t>Huawei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3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05" y="1219200"/>
            <a:ext cx="87439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3886200"/>
            <a:ext cx="8229600" cy="2239963"/>
          </a:xfrm>
        </p:spPr>
        <p:txBody>
          <a:bodyPr/>
          <a:lstStyle/>
          <a:p>
            <a:r>
              <a:rPr lang="fr-CH" dirty="0" smtClean="0"/>
              <a:t>IADC = </a:t>
            </a:r>
            <a:r>
              <a:rPr lang="fr-CH" dirty="0" err="1" smtClean="0"/>
              <a:t>inventor</a:t>
            </a:r>
            <a:r>
              <a:rPr lang="fr-CH" dirty="0" smtClean="0"/>
              <a:t> </a:t>
            </a:r>
            <a:r>
              <a:rPr lang="fr-CH" dirty="0" err="1" smtClean="0"/>
              <a:t>nationality</a:t>
            </a:r>
            <a:endParaRPr lang="fr-CH" dirty="0" smtClean="0"/>
          </a:p>
          <a:p>
            <a:r>
              <a:rPr lang="fr-CH" dirty="0" smtClean="0"/>
              <a:t>PA: </a:t>
            </a:r>
            <a:r>
              <a:rPr lang="fr-CH" dirty="0" err="1" smtClean="0"/>
              <a:t>applicant</a:t>
            </a:r>
            <a:r>
              <a:rPr lang="fr-CH" dirty="0" smtClean="0"/>
              <a:t> </a:t>
            </a:r>
            <a:r>
              <a:rPr lang="fr-CH" dirty="0" err="1" smtClean="0"/>
              <a:t>name</a:t>
            </a:r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727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87"/>
            <a:ext cx="8943975" cy="717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04800" y="1828800"/>
            <a:ext cx="3124200" cy="228600"/>
          </a:xfrm>
          <a:prstGeom prst="rect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67628" y="2133600"/>
            <a:ext cx="3389971" cy="685800"/>
          </a:xfrm>
          <a:prstGeom prst="rect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514600" y="2133600"/>
            <a:ext cx="304800" cy="27622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01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88201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" y="183281"/>
            <a:ext cx="88773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3937535" y="2895600"/>
            <a:ext cx="1524000" cy="381000"/>
          </a:xfrm>
          <a:prstGeom prst="ellipse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77640" y="4495800"/>
            <a:ext cx="2042160" cy="457200"/>
          </a:xfrm>
          <a:prstGeom prst="ellipse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810000" y="6172200"/>
            <a:ext cx="1524000" cy="381000"/>
          </a:xfrm>
          <a:prstGeom prst="ellipse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407832" cy="6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81000" y="2667000"/>
            <a:ext cx="1828800" cy="228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8782050" cy="740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66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0" y="762000"/>
            <a:ext cx="87344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pPr marL="0" indent="0">
              <a:buNone/>
            </a:pPr>
            <a:endParaRPr lang="fr-CH" dirty="0"/>
          </a:p>
          <a:p>
            <a:r>
              <a:rPr lang="fr-CH" dirty="0" smtClean="0"/>
              <a:t>IN = </a:t>
            </a:r>
            <a:r>
              <a:rPr lang="fr-CH" dirty="0" err="1" smtClean="0"/>
              <a:t>Inventor</a:t>
            </a:r>
            <a:r>
              <a:rPr lang="fr-CH" dirty="0" smtClean="0"/>
              <a:t> Name</a:t>
            </a:r>
          </a:p>
          <a:p>
            <a:r>
              <a:rPr lang="fr-CH" dirty="0" smtClean="0"/>
              <a:t>INA = </a:t>
            </a:r>
            <a:r>
              <a:rPr lang="fr-CH" dirty="0" err="1" smtClean="0"/>
              <a:t>Inventor</a:t>
            </a:r>
            <a:r>
              <a:rPr lang="fr-CH" dirty="0" smtClean="0"/>
              <a:t> all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5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00" y="1219200"/>
            <a:ext cx="88106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267200" y="3581400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267200" y="3581400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267200" y="3581400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0"/>
            <a:ext cx="8743950" cy="70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457200" y="838200"/>
            <a:ext cx="1143000" cy="762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334000" y="914400"/>
            <a:ext cx="2286000" cy="2667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46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r>
              <a:rPr lang="fr-CH" dirty="0"/>
              <a:t>: April 25 or 27</a:t>
            </a:r>
            <a:br>
              <a:rPr lang="fr-CH" dirty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72000"/>
          </a:xfrm>
        </p:spPr>
        <p:txBody>
          <a:bodyPr/>
          <a:lstStyle/>
          <a:p>
            <a:endParaRPr lang="fr-CH" sz="3200" b="1" dirty="0" smtClean="0"/>
          </a:p>
          <a:p>
            <a:r>
              <a:rPr lang="fr-CH" sz="3200" dirty="0" err="1" smtClean="0"/>
              <a:t>Result</a:t>
            </a:r>
            <a:r>
              <a:rPr lang="fr-CH" sz="3200" dirty="0" smtClean="0"/>
              <a:t> </a:t>
            </a:r>
            <a:r>
              <a:rPr lang="fr-CH" sz="3200" dirty="0" err="1" smtClean="0"/>
              <a:t>list</a:t>
            </a:r>
            <a:r>
              <a:rPr lang="fr-CH" sz="3200" dirty="0" smtClean="0"/>
              <a:t> and </a:t>
            </a:r>
            <a:r>
              <a:rPr lang="fr-CH" sz="3200" dirty="0" err="1" smtClean="0"/>
              <a:t>analysis</a:t>
            </a:r>
            <a:r>
              <a:rPr lang="fr-CH" sz="3200" dirty="0" smtClean="0"/>
              <a:t> </a:t>
            </a:r>
            <a:r>
              <a:rPr lang="fr-CH" sz="3200" dirty="0" err="1" smtClean="0"/>
              <a:t>tools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r>
              <a:rPr lang="fr-CH" dirty="0" smtClean="0"/>
              <a:t>To </a:t>
            </a:r>
            <a:r>
              <a:rPr lang="fr-CH" dirty="0" err="1" smtClean="0"/>
              <a:t>register</a:t>
            </a:r>
            <a:r>
              <a:rPr lang="fr-CH" dirty="0" smtClean="0"/>
              <a:t>: </a:t>
            </a:r>
            <a:r>
              <a:rPr lang="en-US" sz="2200" dirty="0" smtClean="0">
                <a:hlinkClick r:id="rId2"/>
              </a:rPr>
              <a:t>https</a:t>
            </a:r>
            <a:r>
              <a:rPr lang="en-US" sz="2200" dirty="0">
                <a:hlinkClick r:id="rId2"/>
              </a:rPr>
              <a:t>://</a:t>
            </a:r>
            <a:r>
              <a:rPr lang="en-US" sz="2200" dirty="0" smtClean="0">
                <a:hlinkClick r:id="rId2"/>
              </a:rPr>
              <a:t>attendee.gotowebinar.com/rt/3051306774409543428</a:t>
            </a:r>
            <a:r>
              <a:rPr lang="en-US" sz="2200" dirty="0" smtClean="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887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066800"/>
            <a:ext cx="8810255" cy="506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fr-CH" dirty="0" smtClean="0"/>
              <a:t/>
            </a:r>
            <a:br>
              <a:rPr lang="fr-CH" dirty="0" smtClean="0"/>
            </a:br>
            <a:r>
              <a:rPr lang="fr-CH" dirty="0" smtClean="0"/>
              <a:t>Future/</a:t>
            </a:r>
            <a:r>
              <a:rPr lang="fr-CH" dirty="0" err="1" smtClean="0"/>
              <a:t>past</a:t>
            </a:r>
            <a:r>
              <a:rPr lang="fr-CH" dirty="0" smtClean="0"/>
              <a:t> </a:t>
            </a:r>
            <a:r>
              <a:rPr lang="fr-CH" dirty="0" err="1" smtClean="0"/>
              <a:t>webinars</a:t>
            </a:r>
            <a:r>
              <a:rPr lang="fr-CH" dirty="0" smtClean="0"/>
              <a:t>:</a:t>
            </a:r>
            <a:br>
              <a:rPr lang="fr-CH" dirty="0" smtClean="0"/>
            </a:br>
            <a:endParaRPr lang="en-US" u="sng" dirty="0"/>
          </a:p>
        </p:txBody>
      </p:sp>
      <p:sp>
        <p:nvSpPr>
          <p:cNvPr id="5" name="Rectangle 4"/>
          <p:cNvSpPr/>
          <p:nvPr/>
        </p:nvSpPr>
        <p:spPr>
          <a:xfrm>
            <a:off x="406061" y="1077951"/>
            <a:ext cx="4671472" cy="461665"/>
          </a:xfrm>
          <a:prstGeom prst="rect">
            <a:avLst/>
          </a:prstGeom>
          <a:solidFill>
            <a:srgbClr val="C0DDDE"/>
          </a:solidFill>
        </p:spPr>
        <p:txBody>
          <a:bodyPr wrap="none">
            <a:spAutoFit/>
          </a:bodyPr>
          <a:lstStyle/>
          <a:p>
            <a:r>
              <a:rPr lang="fr-CH" u="sng" dirty="0"/>
              <a:t>wipo.int/</a:t>
            </a:r>
            <a:r>
              <a:rPr lang="fr-CH" u="sng" dirty="0" err="1"/>
              <a:t>patentscope</a:t>
            </a:r>
            <a:r>
              <a:rPr lang="fr-CH" u="sng" dirty="0"/>
              <a:t>/en/</a:t>
            </a:r>
            <a:r>
              <a:rPr lang="fr-CH" u="sng" dirty="0" err="1"/>
              <a:t>webinar</a:t>
            </a:r>
            <a:r>
              <a:rPr lang="fr-CH" u="sng" dirty="0"/>
              <a:t>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-1604" y="3015515"/>
            <a:ext cx="3289434" cy="19050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8599" y="5029200"/>
            <a:ext cx="8810255" cy="1106129"/>
          </a:xfrm>
          <a:prstGeom prst="rect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9616"/>
            <a:ext cx="9144000" cy="51999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/>
          <p:cNvSpPr/>
          <p:nvPr/>
        </p:nvSpPr>
        <p:spPr bwMode="auto">
          <a:xfrm>
            <a:off x="76200" y="3601064"/>
            <a:ext cx="4557526" cy="10471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28599" y="3505200"/>
            <a:ext cx="4724401" cy="1295400"/>
          </a:xfrm>
          <a:prstGeom prst="round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09086" y="5411278"/>
            <a:ext cx="8272914" cy="1295400"/>
          </a:xfrm>
          <a:prstGeom prst="roundRect">
            <a:avLst/>
          </a:prstGeom>
          <a:noFill/>
          <a:ln w="635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60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Design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The Global Design </a:t>
            </a:r>
            <a:r>
              <a:rPr lang="fr-CH" dirty="0" err="1" smtClean="0"/>
              <a:t>Database</a:t>
            </a:r>
            <a:r>
              <a:rPr lang="fr-CH" dirty="0" smtClean="0"/>
              <a:t>: an introduction</a:t>
            </a:r>
          </a:p>
          <a:p>
            <a:pPr marL="0" indent="0">
              <a:buNone/>
            </a:pPr>
            <a:endParaRPr lang="fr-CH" dirty="0" smtClean="0"/>
          </a:p>
          <a:p>
            <a:pPr lvl="1"/>
            <a:r>
              <a:rPr lang="fr-CH" dirty="0" smtClean="0"/>
              <a:t>April 4 at 5:30pm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attendee.gotowebinar.com/rt/2144154707191893761</a:t>
            </a:r>
            <a:endParaRPr lang="en-US" dirty="0" smtClean="0"/>
          </a:p>
          <a:p>
            <a:pPr lvl="1"/>
            <a:r>
              <a:rPr lang="fr-CH" dirty="0"/>
              <a:t>April 6 at 8:30 </a:t>
            </a:r>
            <a:r>
              <a:rPr lang="fr-CH" dirty="0" err="1"/>
              <a:t>am</a:t>
            </a:r>
            <a:r>
              <a:rPr lang="fr-CH" dirty="0"/>
              <a:t> CET</a:t>
            </a:r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attendee.gotowebinar.com/rt/2144154707191893761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99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3" y="1128712"/>
            <a:ext cx="89154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81000" y="1895707"/>
            <a:ext cx="6400800" cy="60960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830229" y="4887950"/>
            <a:ext cx="838200" cy="3810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76338"/>
            <a:ext cx="87630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381000" y="1918009"/>
            <a:ext cx="6858000" cy="68580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038601" y="2204224"/>
            <a:ext cx="1143000" cy="399585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830229" y="4887950"/>
            <a:ext cx="838200" cy="3810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95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Brand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The Global Brand </a:t>
            </a:r>
            <a:r>
              <a:rPr lang="fr-CH" dirty="0" err="1" smtClean="0"/>
              <a:t>Database</a:t>
            </a:r>
            <a:r>
              <a:rPr lang="fr-CH" dirty="0" smtClean="0"/>
              <a:t>: an introduction</a:t>
            </a:r>
          </a:p>
          <a:p>
            <a:endParaRPr lang="fr-CH" dirty="0"/>
          </a:p>
          <a:p>
            <a:pPr marL="457200" lvl="1" indent="0">
              <a:buNone/>
            </a:pPr>
            <a:r>
              <a:rPr lang="fr-CH" dirty="0" smtClean="0"/>
              <a:t>May 2 at 5:30pm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attendee.gotowebinar.com/rt/1986878364931494145</a:t>
            </a:r>
            <a:endParaRPr lang="en-US" dirty="0" smtClean="0"/>
          </a:p>
          <a:p>
            <a:pPr marL="457200" lvl="1" indent="0">
              <a:buNone/>
            </a:pPr>
            <a:r>
              <a:rPr lang="fr-CH" dirty="0" smtClean="0"/>
              <a:t>May 4 at 8:30 </a:t>
            </a:r>
            <a:r>
              <a:rPr lang="fr-CH" dirty="0" err="1" smtClean="0"/>
              <a:t>am</a:t>
            </a:r>
            <a:r>
              <a:rPr lang="fr-CH" dirty="0" smtClean="0"/>
              <a:t>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https://attendee.gotowebinar.com/rt/1986878364931494145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08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0"/>
          <a:ext cx="4832350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4" imgW="5676190" imgH="3390476" progId="">
                  <p:embed/>
                </p:oleObj>
              </mc:Choice>
              <mc:Fallback>
                <p:oleObj r:id="rId4" imgW="5676190" imgH="33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832350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348038" y="476250"/>
            <a:ext cx="6408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rgbClr val="0033CC"/>
                </a:solidFill>
              </a:rPr>
              <a:t>patentscope@wipo.int</a:t>
            </a:r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611188" y="3141663"/>
          <a:ext cx="76295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6" imgW="10171429" imgH="3746032" progId="">
                  <p:embed/>
                </p:oleObj>
              </mc:Choice>
              <mc:Fallback>
                <p:oleObj r:id="rId6" imgW="10171429" imgH="37460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141663"/>
                        <a:ext cx="76295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679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23554" name="Picture 2" descr="D:\Users\Ammann\AppData\Local\Temp\gxnyoltxcr8-jonathan-simc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896913"/>
            <a:ext cx="9308432" cy="8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02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852963"/>
            <a:ext cx="9144000" cy="515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41" y="4419600"/>
            <a:ext cx="4543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3200" b="1" dirty="0" smtClean="0">
                <a:solidFill>
                  <a:srgbClr val="FFCC66"/>
                </a:solidFill>
              </a:rPr>
              <a:t>patentscope@wipo.int</a:t>
            </a:r>
            <a:endParaRPr lang="en-US" sz="32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-28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template_english-28</Template>
  <TotalTime>1</TotalTime>
  <Words>863</Words>
  <Application>Microsoft Office PowerPoint</Application>
  <PresentationFormat>On-screen Show (4:3)</PresentationFormat>
  <Paragraphs>307</Paragraphs>
  <Slides>93</Slides>
  <Notes>6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93</vt:i4>
      </vt:variant>
    </vt:vector>
  </HeadingPairs>
  <TitlesOfParts>
    <vt:vector size="94" baseType="lpstr">
      <vt:lpstr>template_english-28</vt:lpstr>
      <vt:lpstr>PowerPoint Presentation</vt:lpstr>
      <vt:lpstr>PowerPoint Presentation</vt:lpstr>
      <vt:lpstr>Q:Would consider yourself as a</vt:lpstr>
      <vt:lpstr>Complexity in this webinar</vt:lpstr>
      <vt:lpstr>2 interfaces</vt:lpstr>
      <vt:lpstr>Advanced or Field Combination</vt:lpstr>
      <vt:lpstr>PowerPoint Presentation</vt:lpstr>
      <vt:lpstr>Field Combination</vt:lpstr>
      <vt:lpstr>PowerPoint Presentation</vt:lpstr>
      <vt:lpstr>Field Combination - pros</vt:lpstr>
      <vt:lpstr>Field combination - cons</vt:lpstr>
      <vt:lpstr>Interface: Advanced search</vt:lpstr>
      <vt:lpstr>Advanced search interface</vt:lpstr>
      <vt:lpstr>PowerPoint Presentation</vt:lpstr>
      <vt:lpstr> Fields: where to search     Source: http://spicewallpaper.blogspot.ch/2012/08/green-fields-with-blue-sky.html </vt:lpstr>
      <vt:lpstr>PowerPoint Presentation</vt:lpstr>
      <vt:lpstr>Examples</vt:lpstr>
      <vt:lpstr>Date search</vt:lpstr>
      <vt:lpstr>Example: IPC</vt:lpstr>
      <vt:lpstr>PowerPoint Presentation</vt:lpstr>
      <vt:lpstr>Example: grant</vt:lpstr>
      <vt:lpstr>Example: grant</vt:lpstr>
      <vt:lpstr>Example: licensing + 3rd party observation</vt:lpstr>
      <vt:lpstr>PowerPoint Presentation</vt:lpstr>
      <vt:lpstr>PowerPoint Presentation</vt:lpstr>
      <vt:lpstr>Example: last pub + applicant</vt:lpstr>
      <vt:lpstr>New Fields</vt:lpstr>
      <vt:lpstr>Fields rules</vt:lpstr>
      <vt:lpstr>Intuitive queries</vt:lpstr>
      <vt:lpstr>PowerPoint Presentation</vt:lpstr>
      <vt:lpstr>Fields: golden rules</vt:lpstr>
      <vt:lpstr>Grouping- nesting</vt:lpstr>
      <vt:lpstr>Grouping/nesting</vt:lpstr>
      <vt:lpstr>Range search</vt:lpstr>
      <vt:lpstr>PowerPoint Presentation</vt:lpstr>
      <vt:lpstr>Boolean operators</vt:lpstr>
      <vt:lpstr>ANDNOT - NOT</vt:lpstr>
      <vt:lpstr>Proximity operator NEAR</vt:lpstr>
      <vt:lpstr>Example</vt:lpstr>
      <vt:lpstr>Proximity search: BEFORE</vt:lpstr>
      <vt:lpstr>An example</vt:lpstr>
      <vt:lpstr>PowerPoint Presentation</vt:lpstr>
      <vt:lpstr>PowerPoint Presentation</vt:lpstr>
      <vt:lpstr>PowerPoint Presentation</vt:lpstr>
      <vt:lpstr>Keywords</vt:lpstr>
      <vt:lpstr>Stemming</vt:lpstr>
      <vt:lpstr>Stemming</vt:lpstr>
      <vt:lpstr>Stemming</vt:lpstr>
      <vt:lpstr>Stemming - example</vt:lpstr>
      <vt:lpstr>Same search without stemming</vt:lpstr>
      <vt:lpstr>Wildcards/truncation : ?   *</vt:lpstr>
      <vt:lpstr>An example</vt:lpstr>
      <vt:lpstr>Use of wildcards</vt:lpstr>
      <vt:lpstr>Wildcard vs stemming</vt:lpstr>
      <vt:lpstr>Fuzzy searches     </vt:lpstr>
      <vt:lpstr>Q: when you use wildcard, …</vt:lpstr>
      <vt:lpstr>Q: when you use wildcards, …</vt:lpstr>
      <vt:lpstr>^ caret = weighting factor</vt:lpstr>
      <vt:lpstr>PowerPoint Presentation</vt:lpstr>
      <vt:lpstr>PowerPoint Presentation</vt:lpstr>
      <vt:lpstr>PowerPoint Presentation</vt:lpstr>
      <vt:lpstr>Example: national phase entry</vt:lpstr>
      <vt:lpstr>Example: nb of patent applications from France seeking protection in USA</vt:lpstr>
      <vt:lpstr>PowerPoint Presentation</vt:lpstr>
      <vt:lpstr>Advanced search interface</vt:lpstr>
      <vt:lpstr>Help</vt:lpstr>
      <vt:lpstr>Tooltip help</vt:lpstr>
      <vt:lpstr>Instant help</vt:lpstr>
      <vt:lpstr>PowerPoint Presentation</vt:lpstr>
      <vt:lpstr>PowerPoint Presentation</vt:lpstr>
      <vt:lpstr>Question mark help</vt:lpstr>
      <vt:lpstr>PowerPoint Presentation</vt:lpstr>
      <vt:lpstr>Result combination</vt:lpstr>
      <vt:lpstr>For queries with compounds</vt:lpstr>
      <vt:lpstr>PowerPoint Presentation</vt:lpstr>
      <vt:lpstr>PowerPoint Presentation</vt:lpstr>
      <vt:lpstr>Combining with CLIR</vt:lpstr>
      <vt:lpstr>PowerPoint Presentation</vt:lpstr>
      <vt:lpstr>PowerPoint Presentation</vt:lpstr>
      <vt:lpstr>Most common errors</vt:lpstr>
      <vt:lpstr>Q: how to build a query in order to obtain patents by the company Huawei with at least one innovator from Germany?</vt:lpstr>
      <vt:lpstr>Q: how to build a query in order to obtain patents by the company Huawei with at least one innovator from Germany?</vt:lpstr>
      <vt:lpstr>PowerPoint Presentation</vt:lpstr>
      <vt:lpstr>PowerPoint Presentation</vt:lpstr>
      <vt:lpstr>PowerPoint Presentation</vt:lpstr>
      <vt:lpstr>PowerPoint Presentation</vt:lpstr>
      <vt:lpstr> Next webinar: April 25 or 27 </vt:lpstr>
      <vt:lpstr> Future/past webinars: </vt:lpstr>
      <vt:lpstr>Global Design Database: webinar</vt:lpstr>
      <vt:lpstr>Global Brand Database: webinar</vt:lpstr>
      <vt:lpstr>PowerPoint Presentation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2017-03-16T14:48:35Z</dcterms:created>
  <dcterms:modified xsi:type="dcterms:W3CDTF">2017-03-16T14:50:17Z</dcterms:modified>
</cp:coreProperties>
</file>