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7" r:id="rId45"/>
    <p:sldId id="311" r:id="rId46"/>
    <p:sldId id="310" r:id="rId47"/>
    <p:sldId id="312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04E59-C703-4313-8FF9-3BBD331322D0}" type="slidenum">
              <a:rPr lang="en-US" altLang="es-BO"/>
              <a:pPr/>
              <a:t>28</a:t>
            </a:fld>
            <a:endParaRPr lang="en-US" altLang="es-BO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altLang="es-B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248C6-D907-4B4F-96A8-541C6E1C0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969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20767-61CE-4FE1-AA24-7B92DDA3D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01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wipo.int/wipopearl/search/home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8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en/webinar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</a:t>
            </a:r>
          </a:p>
          <a:p>
            <a:pPr eaLnBrk="1" hangingPunct="1"/>
            <a:r>
              <a:rPr 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Translation tools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June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2016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11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interface</a:t>
            </a:r>
            <a:endParaRPr lang="es-B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323975"/>
            <a:ext cx="82105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6400800" y="1323975"/>
            <a:ext cx="2133600" cy="4286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315200" y="2590800"/>
            <a:ext cx="1219200" cy="533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391400" y="2667000"/>
            <a:ext cx="1143000" cy="381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ChangeArrowheads="1"/>
          </p:cNvSpPr>
          <p:nvPr/>
        </p:nvSpPr>
        <p:spPr bwMode="auto">
          <a:xfrm>
            <a:off x="2195513" y="5589588"/>
            <a:ext cx="360362" cy="935037"/>
          </a:xfrm>
          <a:prstGeom prst="upArrow">
            <a:avLst>
              <a:gd name="adj1" fmla="val 50000"/>
              <a:gd name="adj2" fmla="val 648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BO" altLang="es-BO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6994525" cy="1143000"/>
          </a:xfrm>
        </p:spPr>
        <p:txBody>
          <a:bodyPr/>
          <a:lstStyle/>
          <a:p>
            <a:pPr algn="ctr" eaLnBrk="1" hangingPunct="1"/>
            <a:r>
              <a:rPr lang="en-US" altLang="es-BO" sz="3000" smtClean="0"/>
              <a:t>32 Technical domains from the IPC</a:t>
            </a:r>
            <a:endParaRPr lang="en-US" altLang="es-BO" sz="3000" smtClean="0">
              <a:latin typeface="ＭＳ Ｐゴシック" pitchFamily="34" charset="-128"/>
              <a:ea typeface="ＭＳ Ｐゴシック" pitchFamily="34" charset="-128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33375"/>
            <a:ext cx="536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23850" y="1484313"/>
            <a:ext cx="82089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[ADMN]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Admin, Business, Management &amp; Soc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[AERO]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Aeronautics &amp; Aerospace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[AGRI]	Agriculture, Fisheries &amp; Forestry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[AUDV]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Audio, Audiovisual, Image &amp; Video Tech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[AUTO]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Automotive &amp; Road Vehicle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[BLDG]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Civil Engineering &amp; Building Construction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[CHEM]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Chemical &amp; Materials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[DATA]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Computer Sci, Telecom &amp; Broadcasting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[ELEC]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Electrical Engineering &amp; Electronics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[ENGY]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Energy, Fuels &amp; Heat Transfer Eng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[ENVR]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Environmental &amp; Safety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[FOOD]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Foods &amp; Food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[GENR]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Generalities, Language, Media &amp; Info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[HOME]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Home Contents &amp; Household Maintenance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[HORO]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Precision Mechanics, Jewelry &amp; Horology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66CC"/>
                </a:solidFill>
                <a:latin typeface="Avenir 55 Roman" charset="0"/>
                <a:ea typeface="ＭＳ Ｐゴシック" charset="0"/>
                <a:cs typeface="Arial" charset="0"/>
              </a:rPr>
              <a:t>[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MANU]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Manufacturing &amp; Materials Handling Tech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356100" y="1557338"/>
            <a:ext cx="4230688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[MARI]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Marine Engineering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[MEAS]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Standards, Units, Metrology &amp; Testing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[MECH]		Mechanical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[MEDI]		Medical Technology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[METL]	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Metallurgy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[MILI]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Military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[MINE]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Mining, Oil &amp; Gas Extraction &amp; Minerals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[NANO]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Nano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[PACK]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Packaging &amp; Distribution of Goods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[PRNT]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Printing &amp; Paper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[RAIL]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Railway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[SCIE]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Optical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[SPRT]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Sports, Leisure, Tourism &amp; Hospitality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[TEXT]	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Textile &amp; Clothing Industries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[TRAN]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8375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76" y="1676400"/>
            <a:ext cx="9264545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4038600" y="4495800"/>
            <a:ext cx="10668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1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61088"/>
            <a:ext cx="7315200" cy="683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23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3472"/>
            <a:ext cx="7086600" cy="667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143000" y="2667000"/>
            <a:ext cx="990600" cy="381000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26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74821"/>
            <a:ext cx="6688300" cy="563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description/claims</a:t>
            </a:r>
            <a:endParaRPr lang="es-B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09802"/>
            <a:ext cx="7324725" cy="564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5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00075"/>
            <a:ext cx="9067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0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33400"/>
            <a:ext cx="88487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2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85738"/>
            <a:ext cx="782955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876800" y="3124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76800" y="3124200"/>
            <a:ext cx="13716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-4763"/>
            <a:ext cx="5976938" cy="4406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508500"/>
            <a:ext cx="9144000" cy="1225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b="1" dirty="0" smtClean="0">
                <a:solidFill>
                  <a:srgbClr val="00408C"/>
                </a:solidFill>
                <a:ea typeface="ヒラギノ角ゴ Pro W3" pitchFamily="1" charset="-128"/>
              </a:rPr>
              <a:t>To the PATENTSCOPE search system webinar</a:t>
            </a:r>
          </a:p>
          <a:p>
            <a:pPr algn="ctr" eaLnBrk="1" hangingPunct="1">
              <a:buFontTx/>
              <a:buNone/>
            </a:pPr>
            <a:r>
              <a:rPr lang="en-US" altLang="en-US" sz="3300" b="1" i="1" dirty="0">
                <a:solidFill>
                  <a:schemeClr val="accent2"/>
                </a:solidFill>
              </a:rPr>
              <a:t>T</a:t>
            </a:r>
            <a:r>
              <a:rPr lang="en-US" altLang="en-US" sz="3300" b="1" i="1" dirty="0" smtClean="0">
                <a:solidFill>
                  <a:schemeClr val="accent2"/>
                </a:solidFill>
              </a:rPr>
              <a:t>ranslation tools</a:t>
            </a:r>
            <a:endParaRPr lang="en-US" altLang="en-US" sz="3300" dirty="0" smtClean="0"/>
          </a:p>
        </p:txBody>
      </p:sp>
    </p:spTree>
    <p:extLst>
      <p:ext uri="{BB962C8B-B14F-4D97-AF65-F5344CB8AC3E}">
        <p14:creationId xmlns:p14="http://schemas.microsoft.com/office/powerpoint/2010/main" val="35203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err="1" smtClean="0"/>
              <a:t>Other</a:t>
            </a:r>
            <a:r>
              <a:rPr lang="es-BO" dirty="0" smtClean="0"/>
              <a:t> MT in </a:t>
            </a:r>
            <a:r>
              <a:rPr lang="es-BO" dirty="0" err="1" smtClean="0"/>
              <a:t>result</a:t>
            </a:r>
            <a:r>
              <a:rPr lang="es-BO" dirty="0" smtClean="0"/>
              <a:t> </a:t>
            </a:r>
            <a:r>
              <a:rPr lang="es-BO" dirty="0" err="1" smtClean="0"/>
              <a:t>list</a:t>
            </a:r>
            <a:endParaRPr lang="es-B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185863"/>
            <a:ext cx="90963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343400" y="1600200"/>
            <a:ext cx="2590800" cy="1447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Pearl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43050"/>
            <a:ext cx="88963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905000" y="2362200"/>
            <a:ext cx="2514600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3039979" y="2852888"/>
            <a:ext cx="762000" cy="342900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01762"/>
          </a:xfrm>
        </p:spPr>
        <p:txBody>
          <a:bodyPr/>
          <a:lstStyle/>
          <a:p>
            <a:r>
              <a:rPr lang="fr-CH" dirty="0" smtClean="0"/>
              <a:t>WIPO Pearl</a:t>
            </a:r>
            <a:br>
              <a:rPr lang="fr-CH" dirty="0" smtClean="0"/>
            </a:br>
            <a:r>
              <a:rPr lang="en-US" altLang="en-US" sz="2800" dirty="0">
                <a:hlinkClick r:id="rId2"/>
              </a:rPr>
              <a:t>http://</a:t>
            </a:r>
            <a:r>
              <a:rPr lang="en-US" altLang="en-US" sz="2800" dirty="0" smtClean="0">
                <a:hlinkClick r:id="rId2"/>
              </a:rPr>
              <a:t>www.wipo.int/wipopearl/search/home.html</a:t>
            </a:r>
            <a:r>
              <a:rPr lang="en-US" altLang="en-US" sz="2800" dirty="0" smtClean="0"/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42977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6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Pearl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WIPO’s online terminology database</a:t>
            </a:r>
          </a:p>
          <a:p>
            <a:pPr marL="1587" indent="0">
              <a:lnSpc>
                <a:spcPct val="100000"/>
              </a:lnSpc>
              <a:spcBef>
                <a:spcPts val="488"/>
              </a:spcBef>
              <a:buSzPct val="95000"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 smtClean="0"/>
              <a:t>17’000 </a:t>
            </a:r>
            <a:r>
              <a:rPr lang="en-US" altLang="en-US" dirty="0"/>
              <a:t>concepts, </a:t>
            </a:r>
            <a:r>
              <a:rPr lang="en-US" altLang="en-US" dirty="0" smtClean="0"/>
              <a:t>115’000 </a:t>
            </a:r>
            <a:r>
              <a:rPr lang="en-US" altLang="en-US" dirty="0"/>
              <a:t>terms</a:t>
            </a:r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10 languages</a:t>
            </a:r>
          </a:p>
          <a:p>
            <a:pPr marL="1587" indent="0">
              <a:lnSpc>
                <a:spcPct val="100000"/>
              </a:lnSpc>
              <a:spcBef>
                <a:spcPts val="488"/>
              </a:spcBef>
              <a:buSzPct val="95000"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Contents validated by WIPO language experts and terminologists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613"/>
            <a:ext cx="92964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04800" y="2286000"/>
            <a:ext cx="2743200" cy="129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Left Arrow 4"/>
          <p:cNvSpPr/>
          <p:nvPr/>
        </p:nvSpPr>
        <p:spPr bwMode="auto">
          <a:xfrm>
            <a:off x="2277979" y="3231883"/>
            <a:ext cx="762000" cy="342900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interface</a:t>
            </a:r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400175"/>
            <a:ext cx="78390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800600" y="2667000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048000" y="3581400"/>
            <a:ext cx="1009650" cy="288925"/>
          </a:xfrm>
          <a:prstGeom prst="leftArrow">
            <a:avLst>
              <a:gd name="adj1" fmla="val 50000"/>
              <a:gd name="adj2" fmla="val 87363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10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</a:t>
            </a:r>
            <a:r>
              <a:rPr lang="fr-CH" dirty="0" err="1" smtClean="0"/>
              <a:t>query</a:t>
            </a:r>
            <a:r>
              <a:rPr lang="fr-CH" dirty="0" smtClean="0"/>
              <a:t> </a:t>
            </a:r>
            <a:r>
              <a:rPr lang="fr-CH" smtClean="0"/>
              <a:t>language</a:t>
            </a:r>
            <a:endParaRPr lang="es-B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285875"/>
            <a:ext cx="77533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65095"/>
            <a:ext cx="13843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7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05808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33400" y="3810000"/>
            <a:ext cx="35814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j-lt"/>
                <a:ea typeface="+mj-ea"/>
                <a:cs typeface="+mj-cs"/>
              </a:rPr>
              <a:t>CLIR: precision vs recall</a:t>
            </a:r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095375"/>
            <a:ext cx="6911975" cy="576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6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expansion mode</a:t>
            </a:r>
            <a:endParaRPr lang="es-B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28750"/>
            <a:ext cx="79533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1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3529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Latest developments</a:t>
            </a:r>
          </a:p>
          <a:p>
            <a:pPr eaLnBrk="1" hangingPunct="1"/>
            <a:r>
              <a:rPr lang="en-US" dirty="0" smtClean="0"/>
              <a:t>Translation tools</a:t>
            </a:r>
          </a:p>
          <a:p>
            <a:pPr eaLnBrk="1" hangingPunct="1"/>
            <a:r>
              <a:rPr lang="en-US" dirty="0" smtClean="0"/>
              <a:t>Quiz</a:t>
            </a:r>
          </a:p>
          <a:p>
            <a:pPr eaLnBrk="1" hangingPunct="1"/>
            <a:r>
              <a:rPr lang="fr-CH" dirty="0" err="1" smtClean="0"/>
              <a:t>Big</a:t>
            </a:r>
            <a:r>
              <a:rPr lang="fr-CH" dirty="0" smtClean="0"/>
              <a:t> News!</a:t>
            </a:r>
          </a:p>
          <a:p>
            <a:pPr eaLnBrk="1" hangingPunct="1"/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 smtClean="0"/>
          </a:p>
          <a:p>
            <a:pPr eaLnBrk="1" hangingPunct="1"/>
            <a:r>
              <a:rPr lang="en-US" dirty="0" smtClean="0"/>
              <a:t>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36175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495425"/>
            <a:ext cx="7743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3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6" y="1295400"/>
            <a:ext cx="78962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0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</a:t>
            </a:r>
            <a:r>
              <a:rPr lang="fr-CH" dirty="0" err="1" smtClean="0"/>
              <a:t>supervised</a:t>
            </a:r>
            <a:endParaRPr lang="es-BO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09700"/>
            <a:ext cx="784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4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Domain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138238"/>
            <a:ext cx="76676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3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Variants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23988"/>
            <a:ext cx="79533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Summary</a:t>
            </a:r>
            <a:r>
              <a:rPr lang="fr-CH" dirty="0" smtClean="0"/>
              <a:t> of </a:t>
            </a:r>
            <a:r>
              <a:rPr lang="fr-CH" dirty="0" err="1" smtClean="0"/>
              <a:t>variants</a:t>
            </a:r>
            <a:endParaRPr lang="es-B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528941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4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s-BO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100263"/>
            <a:ext cx="7820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2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6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Q:1 </a:t>
            </a:r>
            <a:r>
              <a:rPr lang="fr-CH" sz="2800" dirty="0" err="1">
                <a:solidFill>
                  <a:srgbClr val="0070C0"/>
                </a:solidFill>
              </a:rPr>
              <a:t>W</a:t>
            </a:r>
            <a:r>
              <a:rPr lang="fr-CH" sz="2800" dirty="0" err="1" smtClean="0">
                <a:solidFill>
                  <a:srgbClr val="0070C0"/>
                </a:solidFill>
              </a:rPr>
              <a:t>hich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tool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is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available</a:t>
            </a:r>
            <a:r>
              <a:rPr lang="fr-CH" sz="2800" dirty="0" smtClean="0">
                <a:solidFill>
                  <a:srgbClr val="0070C0"/>
                </a:solidFill>
              </a:rPr>
              <a:t> to </a:t>
            </a:r>
            <a:r>
              <a:rPr lang="fr-CH" sz="2800" dirty="0" err="1" smtClean="0">
                <a:solidFill>
                  <a:srgbClr val="0070C0"/>
                </a:solidFill>
              </a:rPr>
              <a:t>find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synonyms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Baidu</a:t>
            </a:r>
            <a:r>
              <a:rPr lang="fr-CH" sz="2800" dirty="0" smtClean="0">
                <a:solidFill>
                  <a:srgbClr val="0070C0"/>
                </a:solidFill>
              </a:rPr>
              <a:t> Translate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898130" y="3726956"/>
            <a:ext cx="5417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CLIR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WIPO Translate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8130" y="4572000"/>
            <a:ext cx="541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Google Translate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Q:1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tool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is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available</a:t>
            </a:r>
            <a:r>
              <a:rPr lang="fr-CH" sz="2800" dirty="0">
                <a:solidFill>
                  <a:srgbClr val="0070C0"/>
                </a:solidFill>
              </a:rPr>
              <a:t> to </a:t>
            </a:r>
            <a:r>
              <a:rPr lang="fr-CH" sz="2800" dirty="0" err="1">
                <a:solidFill>
                  <a:srgbClr val="0070C0"/>
                </a:solidFill>
              </a:rPr>
              <a:t>find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synonyms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5943600" cy="73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Baidu</a:t>
            </a:r>
            <a:r>
              <a:rPr lang="fr-CH" sz="2800" dirty="0" smtClean="0">
                <a:solidFill>
                  <a:srgbClr val="0070C0"/>
                </a:solidFill>
              </a:rPr>
              <a:t> Translate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4533900"/>
            <a:ext cx="64411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56401" y="2691464"/>
            <a:ext cx="624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WIPO Translate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14825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CLIR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65434" y="5162550"/>
            <a:ext cx="6405046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4658" y="4588817"/>
            <a:ext cx="6517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Google Translate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8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Latest</a:t>
            </a:r>
            <a:r>
              <a:rPr lang="fr-CH" dirty="0" smtClean="0"/>
              <a:t> </a:t>
            </a:r>
            <a:r>
              <a:rPr lang="fr-CH" dirty="0" err="1" smtClean="0"/>
              <a:t>developements</a:t>
            </a:r>
            <a:endParaRPr lang="es-BO" dirty="0"/>
          </a:p>
        </p:txBody>
      </p:sp>
      <p:pic>
        <p:nvPicPr>
          <p:cNvPr id="20482" name="Picture 2" descr="http://staging.mediawales.co.uk/_files/images/jun_10/mw__1276511479_News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9"/>
            <a:ext cx="9144000" cy="542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4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Q:2: </a:t>
            </a:r>
            <a:r>
              <a:rPr lang="fr-CH" sz="2800" dirty="0" err="1">
                <a:solidFill>
                  <a:srgbClr val="0070C0"/>
                </a:solidFill>
              </a:rPr>
              <a:t>W</a:t>
            </a:r>
            <a:r>
              <a:rPr lang="fr-CH" sz="2800" dirty="0" err="1" smtClean="0">
                <a:solidFill>
                  <a:srgbClr val="0070C0"/>
                </a:solidFill>
              </a:rPr>
              <a:t>hich</a:t>
            </a:r>
            <a:r>
              <a:rPr lang="fr-CH" sz="2800" dirty="0" smtClean="0">
                <a:solidFill>
                  <a:srgbClr val="0070C0"/>
                </a:solidFill>
              </a:rPr>
              <a:t> translation </a:t>
            </a:r>
            <a:r>
              <a:rPr lang="fr-CH" sz="2800" dirty="0" err="1" smtClean="0">
                <a:solidFill>
                  <a:srgbClr val="0070C0"/>
                </a:solidFill>
              </a:rPr>
              <a:t>tools</a:t>
            </a:r>
            <a:r>
              <a:rPr lang="fr-CH" sz="2800" dirty="0" smtClean="0">
                <a:solidFill>
                  <a:srgbClr val="0070C0"/>
                </a:solidFill>
              </a:rPr>
              <a:t> are </a:t>
            </a:r>
            <a:r>
              <a:rPr lang="fr-CH" sz="2800" dirty="0" err="1" smtClean="0">
                <a:solidFill>
                  <a:srgbClr val="0070C0"/>
                </a:solidFill>
              </a:rPr>
              <a:t>available</a:t>
            </a:r>
            <a:r>
              <a:rPr lang="fr-CH" sz="2800" dirty="0" smtClean="0">
                <a:solidFill>
                  <a:srgbClr val="0070C0"/>
                </a:solidFill>
              </a:rPr>
              <a:t> in the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0480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Bing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27073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Baidu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2766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WIPO translate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27431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Google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18350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chemeClr val="tx2"/>
                </a:solidFill>
              </a:rPr>
              <a:t>Q:2: 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translation </a:t>
            </a:r>
            <a:r>
              <a:rPr lang="fr-CH" sz="2800" dirty="0" err="1">
                <a:solidFill>
                  <a:srgbClr val="0070C0"/>
                </a:solidFill>
              </a:rPr>
              <a:t>tools</a:t>
            </a:r>
            <a:r>
              <a:rPr lang="fr-CH" sz="2800" dirty="0">
                <a:solidFill>
                  <a:srgbClr val="0070C0"/>
                </a:solidFill>
              </a:rPr>
              <a:t> are </a:t>
            </a:r>
            <a:r>
              <a:rPr lang="fr-CH" sz="2800" dirty="0" err="1">
                <a:solidFill>
                  <a:srgbClr val="0070C0"/>
                </a:solidFill>
              </a:rPr>
              <a:t>available</a:t>
            </a:r>
            <a:r>
              <a:rPr lang="fr-CH" sz="2800" dirty="0">
                <a:solidFill>
                  <a:srgbClr val="0070C0"/>
                </a:solidFill>
              </a:rPr>
              <a:t> in the </a:t>
            </a:r>
            <a:r>
              <a:rPr lang="fr-CH" sz="2800" dirty="0" err="1">
                <a:solidFill>
                  <a:srgbClr val="0070C0"/>
                </a:solidFill>
              </a:rPr>
              <a:t>result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list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211394" cy="505657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Bing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9" y="453390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Spain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211394" cy="51976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WIPO translate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0520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Baidu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>
                <a:hlinkMouseOver r:id="" action="ppaction://noaction">
                  <a:snd r:embed="rId5" name="applause.wav"/>
                </a:hlinkMouseOver>
              </a:rPr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39794" y="447675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Google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2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Q:3: </a:t>
            </a:r>
            <a:r>
              <a:rPr lang="fr-CH" sz="2800" dirty="0" err="1" smtClean="0">
                <a:solidFill>
                  <a:srgbClr val="0070C0"/>
                </a:solidFill>
              </a:rPr>
              <a:t>What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feature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will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be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available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soon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7543800" cy="50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Family-based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searches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7239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Chemical structure </a:t>
            </a: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nouncement%20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" y="436344"/>
            <a:ext cx="5198284" cy="649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3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6964363" y="5949950"/>
            <a:ext cx="18557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en-US" dirty="0"/>
              <a:t>Chemical Search </a:t>
            </a:r>
            <a:r>
              <a:rPr lang="en-US" dirty="0" smtClean="0"/>
              <a:t>function</a:t>
            </a:r>
            <a:endParaRPr lang="en-US" sz="40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4" name="Rectangle 7"/>
          <p:cNvSpPr txBox="1">
            <a:spLocks noChangeArrowheads="1"/>
          </p:cNvSpPr>
          <p:nvPr/>
        </p:nvSpPr>
        <p:spPr bwMode="auto">
          <a:xfrm>
            <a:off x="348630" y="1600200"/>
            <a:ext cx="8229600" cy="321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2400" dirty="0" smtClean="0">
                <a:solidFill>
                  <a:schemeClr val="tx1"/>
                </a:solidFill>
              </a:rPr>
              <a:t>Target </a:t>
            </a:r>
            <a:r>
              <a:rPr lang="en-US" altLang="en-US" sz="2400" dirty="0">
                <a:solidFill>
                  <a:schemeClr val="tx1"/>
                </a:solidFill>
              </a:rPr>
              <a:t>production date: July </a:t>
            </a:r>
            <a:r>
              <a:rPr lang="en-US" altLang="en-US" sz="2400" dirty="0" smtClean="0">
                <a:solidFill>
                  <a:schemeClr val="tx1"/>
                </a:solidFill>
              </a:rPr>
              <a:t>2016</a:t>
            </a: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Blip>
                <a:blip r:embed="rId2"/>
              </a:buBlip>
            </a:pPr>
            <a:r>
              <a:rPr lang="en-US" altLang="en-US" sz="2400" dirty="0" smtClean="0">
                <a:solidFill>
                  <a:schemeClr val="tx1"/>
                </a:solidFill>
              </a:rPr>
              <a:t>Step </a:t>
            </a:r>
            <a:r>
              <a:rPr lang="en-US" altLang="en-US" sz="2400" dirty="0">
                <a:solidFill>
                  <a:schemeClr val="tx1"/>
                </a:solidFill>
              </a:rPr>
              <a:t>1: chemical compounds in PCT applications published in English or </a:t>
            </a:r>
            <a:r>
              <a:rPr lang="en-US" altLang="en-US" sz="2400" dirty="0" smtClean="0">
                <a:solidFill>
                  <a:schemeClr val="tx1"/>
                </a:solidFill>
              </a:rPr>
              <a:t>German;</a:t>
            </a: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Blip>
                <a:blip r:embed="rId2"/>
              </a:buBlip>
            </a:pPr>
            <a:r>
              <a:rPr lang="fr-CH" altLang="en-US" sz="2400" dirty="0" err="1" smtClean="0">
                <a:solidFill>
                  <a:schemeClr val="tx1"/>
                </a:solidFill>
              </a:rPr>
              <a:t>Next</a:t>
            </a:r>
            <a:r>
              <a:rPr lang="fr-CH" altLang="en-US" sz="2400" dirty="0" smtClean="0">
                <a:solidFill>
                  <a:schemeClr val="tx1"/>
                </a:solidFill>
              </a:rPr>
              <a:t> </a:t>
            </a:r>
            <a:r>
              <a:rPr lang="fr-CH" altLang="en-US" sz="2400" dirty="0" err="1" smtClean="0">
                <a:solidFill>
                  <a:schemeClr val="tx1"/>
                </a:solidFill>
              </a:rPr>
              <a:t>steps</a:t>
            </a:r>
            <a:r>
              <a:rPr lang="fr-CH" altLang="en-US" sz="2400" dirty="0" smtClean="0">
                <a:solidFill>
                  <a:schemeClr val="tx1"/>
                </a:solidFill>
              </a:rPr>
              <a:t>: </a:t>
            </a:r>
            <a:r>
              <a:rPr lang="fr-CH" altLang="en-US" sz="2400" dirty="0" err="1" smtClean="0">
                <a:solidFill>
                  <a:schemeClr val="tx1"/>
                </a:solidFill>
              </a:rPr>
              <a:t>other</a:t>
            </a:r>
            <a:r>
              <a:rPr lang="fr-CH" altLang="en-US" sz="2400" dirty="0" smtClean="0">
                <a:solidFill>
                  <a:schemeClr val="tx1"/>
                </a:solidFill>
              </a:rPr>
              <a:t> </a:t>
            </a:r>
            <a:r>
              <a:rPr lang="fr-CH" altLang="en-US" sz="2400" dirty="0" err="1" smtClean="0">
                <a:solidFill>
                  <a:schemeClr val="tx1"/>
                </a:solidFill>
              </a:rPr>
              <a:t>languages</a:t>
            </a:r>
            <a:r>
              <a:rPr lang="fr-CH" altLang="en-US" sz="2400" dirty="0" smtClean="0">
                <a:solidFill>
                  <a:schemeClr val="tx1"/>
                </a:solidFill>
              </a:rPr>
              <a:t> and national patent collections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		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70806" y="4941168"/>
            <a:ext cx="82296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		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/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2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July </a:t>
            </a:r>
            <a:r>
              <a:rPr lang="fr-CH" dirty="0" err="1" smtClean="0"/>
              <a:t>webinar</a:t>
            </a:r>
            <a:r>
              <a:rPr lang="fr-CH" dirty="0" smtClean="0"/>
              <a:t>: </a:t>
            </a:r>
            <a:r>
              <a:rPr lang="fr-CH" dirty="0" err="1" smtClean="0"/>
              <a:t>Browse</a:t>
            </a:r>
            <a:r>
              <a:rPr lang="fr-CH" dirty="0" smtClean="0"/>
              <a:t> menu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Tue</a:t>
            </a:r>
            <a:r>
              <a:rPr lang="en-US" dirty="0"/>
              <a:t>, </a:t>
            </a:r>
            <a:r>
              <a:rPr lang="en-US" dirty="0" smtClean="0"/>
              <a:t>July 19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5:30 PM - 6:30 PM CEST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Thu, </a:t>
            </a:r>
            <a:r>
              <a:rPr lang="en-US" dirty="0" smtClean="0"/>
              <a:t>July 21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8:30 AM - 9:30 AM CEST </a:t>
            </a:r>
          </a:p>
          <a:p>
            <a:pPr marL="0" indent="0">
              <a:buNone/>
            </a:pPr>
            <a:endParaRPr lang="en-US" dirty="0"/>
          </a:p>
          <a:p>
            <a:r>
              <a:rPr lang="fr-CH" dirty="0" smtClean="0"/>
              <a:t>To </a:t>
            </a:r>
            <a:r>
              <a:rPr lang="fr-CH" dirty="0" err="1" smtClean="0"/>
              <a:t>sign</a:t>
            </a:r>
            <a:r>
              <a:rPr lang="fr-CH" dirty="0" smtClean="0"/>
              <a:t> </a:t>
            </a:r>
            <a:r>
              <a:rPr lang="fr-CH" dirty="0"/>
              <a:t>up: </a:t>
            </a:r>
            <a:r>
              <a:rPr lang="fr-CH" dirty="0">
                <a:hlinkClick r:id="rId2"/>
              </a:rPr>
              <a:t>http://www.wipo.int/patentscope/en/webinar</a:t>
            </a:r>
            <a:r>
              <a:rPr lang="fr-CH" dirty="0" smtClean="0">
                <a:hlinkClick r:id="rId2"/>
              </a:rPr>
              <a:t>/</a:t>
            </a:r>
            <a:r>
              <a:rPr lang="fr-CH" dirty="0" smtClean="0"/>
              <a:t> 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9148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5676190" imgH="3390476" progId="">
                  <p:embed/>
                </p:oleObj>
              </mc:Choice>
              <mc:Fallback>
                <p:oleObj r:id="rId3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5" imgW="10171429" imgH="3746032" progId="">
                  <p:embed/>
                </p:oleObj>
              </mc:Choice>
              <mc:Fallback>
                <p:oleObj r:id="rId5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17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graphicFrame>
        <p:nvGraphicFramePr>
          <p:cNvPr id="16388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10679365" imgH="6679365" progId="">
                  <p:embed/>
                </p:oleObj>
              </mc:Choice>
              <mc:Fallback>
                <p:oleObj r:id="rId3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3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ISA: International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Authority</a:t>
            </a:r>
            <a:endParaRPr lang="fr-CH" dirty="0" smtClean="0"/>
          </a:p>
          <a:p>
            <a:r>
              <a:rPr lang="fr-CH" dirty="0" smtClean="0"/>
              <a:t>ISR: International </a:t>
            </a:r>
            <a:r>
              <a:rPr lang="fr-CH" dirty="0" err="1" smtClean="0"/>
              <a:t>Search</a:t>
            </a:r>
            <a:r>
              <a:rPr lang="fr-CH" dirty="0" smtClean="0"/>
              <a:t> Report</a:t>
            </a:r>
          </a:p>
          <a:p>
            <a:r>
              <a:rPr lang="fr-CH" dirty="0" smtClean="0"/>
              <a:t>IPE: International </a:t>
            </a:r>
            <a:r>
              <a:rPr lang="fr-CH" dirty="0" err="1" smtClean="0"/>
              <a:t>Preliminary</a:t>
            </a:r>
            <a:r>
              <a:rPr lang="fr-CH" dirty="0" smtClean="0"/>
              <a:t> </a:t>
            </a:r>
            <a:r>
              <a:rPr lang="fr-CH" dirty="0" err="1" smtClean="0"/>
              <a:t>Examination</a:t>
            </a:r>
            <a:endParaRPr lang="fr-CH" dirty="0" smtClean="0"/>
          </a:p>
          <a:p>
            <a:r>
              <a:rPr lang="fr-CH" dirty="0" smtClean="0"/>
              <a:t>SIS: </a:t>
            </a:r>
            <a:r>
              <a:rPr lang="fr-CH" dirty="0" err="1" smtClean="0"/>
              <a:t>Supplementary</a:t>
            </a:r>
            <a:r>
              <a:rPr lang="fr-CH" dirty="0" smtClean="0"/>
              <a:t> International </a:t>
            </a:r>
            <a:r>
              <a:rPr lang="fr-CH" dirty="0" err="1" smtClean="0"/>
              <a:t>Search</a:t>
            </a:r>
            <a:endParaRPr lang="fr-CH" dirty="0" smtClean="0"/>
          </a:p>
          <a:p>
            <a:endParaRPr lang="fr-C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Forum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609725"/>
            <a:ext cx="89820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5486400" y="3352800"/>
            <a:ext cx="25146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36362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0" y="4038600"/>
            <a:ext cx="9144000" cy="1981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s-BO" smtClean="0"/>
              <a:t>Translation tools</a:t>
            </a:r>
            <a:endParaRPr lang="en-US" altLang="es-BO" smtClean="0"/>
          </a:p>
        </p:txBody>
      </p:sp>
      <p:pic>
        <p:nvPicPr>
          <p:cNvPr id="12291" name="Picture 2" descr="\\wipogvafs01\redirected$\ammann\Documents\Images\translation_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66800"/>
            <a:ext cx="58769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739"/>
            <a:ext cx="9143956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209800" y="2057400"/>
            <a:ext cx="236217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09800" y="2057400"/>
            <a:ext cx="2514600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3467100" y="2343150"/>
            <a:ext cx="762000" cy="342900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template_english-15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template_english-15</Template>
  <TotalTime>3</TotalTime>
  <Words>307</Words>
  <Application>Microsoft Office PowerPoint</Application>
  <PresentationFormat>On-screen Show (4:3)</PresentationFormat>
  <Paragraphs>159</Paragraphs>
  <Slides>47</Slides>
  <Notes>3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template_english-15</vt:lpstr>
      <vt:lpstr>PowerPoint Presentation</vt:lpstr>
      <vt:lpstr>PowerPoint Presentation</vt:lpstr>
      <vt:lpstr>Agenda</vt:lpstr>
      <vt:lpstr>Latest developements</vt:lpstr>
      <vt:lpstr>New search fields</vt:lpstr>
      <vt:lpstr>The Forum</vt:lpstr>
      <vt:lpstr>PowerPoint Presentation</vt:lpstr>
      <vt:lpstr>Translation tools</vt:lpstr>
      <vt:lpstr>WIPO Translate</vt:lpstr>
      <vt:lpstr>WIPO translate: interface</vt:lpstr>
      <vt:lpstr>32 Technical domains from the IPC</vt:lpstr>
      <vt:lpstr>WIPO Translate: an example</vt:lpstr>
      <vt:lpstr>PowerPoint Presentation</vt:lpstr>
      <vt:lpstr>PowerPoint Presentation</vt:lpstr>
      <vt:lpstr>WIPO Translate: search result list</vt:lpstr>
      <vt:lpstr>WIPO Translate: description/claims</vt:lpstr>
      <vt:lpstr>PowerPoint Presentation</vt:lpstr>
      <vt:lpstr>PowerPoint Presentation</vt:lpstr>
      <vt:lpstr>PowerPoint Presentation</vt:lpstr>
      <vt:lpstr>Other MT in result list</vt:lpstr>
      <vt:lpstr>WIPO Pearl</vt:lpstr>
      <vt:lpstr>WIPO Pearl http://www.wipo.int/wipopearl/search/home.html  </vt:lpstr>
      <vt:lpstr>WIPO Pearl</vt:lpstr>
      <vt:lpstr>CLIR</vt:lpstr>
      <vt:lpstr>CLIR: interface</vt:lpstr>
      <vt:lpstr>CLIR: query language</vt:lpstr>
      <vt:lpstr>PowerPoint Presentation</vt:lpstr>
      <vt:lpstr>CLIR: precision vs recall</vt:lpstr>
      <vt:lpstr>CLIR: expansion mode</vt:lpstr>
      <vt:lpstr>CLIR: an example</vt:lpstr>
      <vt:lpstr>CLIR: an example</vt:lpstr>
      <vt:lpstr>CLIR: supervised</vt:lpstr>
      <vt:lpstr>Domain selection</vt:lpstr>
      <vt:lpstr>Variants selection</vt:lpstr>
      <vt:lpstr>Summary of variants</vt:lpstr>
      <vt:lpstr>Results</vt:lpstr>
      <vt:lpstr>PowerPoint Presentation</vt:lpstr>
      <vt:lpstr>Q:1 Which tool is available to find synonyms?</vt:lpstr>
      <vt:lpstr>Q:1 which tool is available to find synonyms?</vt:lpstr>
      <vt:lpstr>Q:2: Which translation tools are available in the result list?</vt:lpstr>
      <vt:lpstr>Q:2:  which translation tools are available in the result list?</vt:lpstr>
      <vt:lpstr>Q:3: What feature will be available soon?</vt:lpstr>
      <vt:lpstr>PowerPoint Presentation</vt:lpstr>
      <vt:lpstr>Chemical Search function</vt:lpstr>
      <vt:lpstr>July webinar: Browse menu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2</cp:revision>
  <dcterms:created xsi:type="dcterms:W3CDTF">2016-06-30T09:02:03Z</dcterms:created>
  <dcterms:modified xsi:type="dcterms:W3CDTF">2016-06-30T09:14:16Z</dcterms:modified>
</cp:coreProperties>
</file>