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handoutMasterIdLst>
    <p:handoutMasterId r:id="rId76"/>
  </p:handoutMasterIdLst>
  <p:sldIdLst>
    <p:sldId id="258" r:id="rId2"/>
    <p:sldId id="260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  <p:sldId id="327" r:id="rId68"/>
    <p:sldId id="328" r:id="rId69"/>
    <p:sldId id="329" r:id="rId70"/>
    <p:sldId id="330" r:id="rId71"/>
    <p:sldId id="331" r:id="rId72"/>
    <p:sldId id="332" r:id="rId73"/>
    <p:sldId id="333" r:id="rId7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99" d="100"/>
          <a:sy n="99" d="100"/>
        </p:scale>
        <p:origin x="-2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image" Target="../media/image7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872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54170B-EAD5-40C5-BB82-AF912DD53AB2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72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DCC91D2-399F-4A6F-91CC-7341AA97CD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8635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73238"/>
            <a:ext cx="4038600" cy="21002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25900"/>
            <a:ext cx="4038600" cy="21002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20C7693-7F35-4480-A684-A21003508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2541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CEE4AE-5CCC-4B1B-82DD-7500C7B96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6907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  <p:sldLayoutId id="2147483674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0.pn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70.png"/><Relationship Id="rId4" Type="http://schemas.openxmlformats.org/officeDocument/2006/relationships/audio" Target="../media/audio2.wav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70.png"/><Relationship Id="rId4" Type="http://schemas.openxmlformats.org/officeDocument/2006/relationships/audio" Target="../media/audio2.wav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en/5/5c/Microsoft_Powerpoint_Icon.svg" TargetMode="External"/><Relationship Id="rId2" Type="http://schemas.openxmlformats.org/officeDocument/2006/relationships/hyperlink" Target="http://www.wipo.int/patentscope/en/webinar/index.html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4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73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po.int/patentscope/en/webinar/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47157" y="4033386"/>
            <a:ext cx="6449043" cy="1333500"/>
          </a:xfrm>
          <a:noFill/>
        </p:spPr>
        <p:txBody>
          <a:bodyPr/>
          <a:lstStyle/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PATENTSCOPE</a:t>
            </a:r>
          </a:p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Result list and analysis tools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249988" y="5253038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Web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fr-CH" sz="1300" dirty="0" err="1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September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2015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Sandrine Ammann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Marketing &amp; Communications Officer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323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endParaRPr lang="es-BO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93" y="1219200"/>
            <a:ext cx="782955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638777" y="1371600"/>
            <a:ext cx="78295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91177" y="1524000"/>
            <a:ext cx="78295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943577" y="1676400"/>
            <a:ext cx="78295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38777" y="2971800"/>
            <a:ext cx="7797466" cy="345757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06693" y="1371600"/>
            <a:ext cx="7861634" cy="1188719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06693" y="2560319"/>
            <a:ext cx="7829550" cy="41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06693" y="2560319"/>
            <a:ext cx="7861634" cy="411481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07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The first box</a:t>
            </a:r>
            <a:endParaRPr lang="es-BO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38400"/>
            <a:ext cx="79057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81000" y="2286000"/>
            <a:ext cx="8153400" cy="15240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41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45" y="2003290"/>
            <a:ext cx="8759834" cy="145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eft Brace 1"/>
          <p:cNvSpPr/>
          <p:nvPr/>
        </p:nvSpPr>
        <p:spPr bwMode="auto">
          <a:xfrm rot="16200000">
            <a:off x="2910588" y="1664563"/>
            <a:ext cx="638175" cy="3581400"/>
          </a:xfrm>
          <a:prstGeom prst="leftBrace">
            <a:avLst/>
          </a:prstGeom>
          <a:noFill/>
          <a:ln w="476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32630"/>
            <a:ext cx="131298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>
            <a:off x="5791200" y="3136175"/>
            <a:ext cx="1167433" cy="1290637"/>
          </a:xfrm>
          <a:prstGeom prst="straightConnector1">
            <a:avLst/>
          </a:prstGeom>
          <a:noFill/>
          <a:ln w="476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Arrow Connector 7"/>
          <p:cNvCxnSpPr/>
          <p:nvPr/>
        </p:nvCxnSpPr>
        <p:spPr bwMode="auto">
          <a:xfrm>
            <a:off x="6301716" y="3190598"/>
            <a:ext cx="603176" cy="573881"/>
          </a:xfrm>
          <a:prstGeom prst="straightConnector1">
            <a:avLst/>
          </a:prstGeom>
          <a:noFill/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9"/>
          <p:cNvSpPr/>
          <p:nvPr/>
        </p:nvSpPr>
        <p:spPr bwMode="auto">
          <a:xfrm>
            <a:off x="457200" y="2538776"/>
            <a:ext cx="7467600" cy="381000"/>
          </a:xfrm>
          <a:prstGeom prst="rect">
            <a:avLst/>
          </a:prstGeom>
          <a:solidFill>
            <a:srgbClr val="FFFF00">
              <a:alpha val="52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Down Arrow 10"/>
          <p:cNvSpPr/>
          <p:nvPr/>
        </p:nvSpPr>
        <p:spPr bwMode="auto">
          <a:xfrm>
            <a:off x="5275045" y="1438752"/>
            <a:ext cx="533400" cy="1129076"/>
          </a:xfrm>
          <a:prstGeom prst="downArrow">
            <a:avLst/>
          </a:prstGeom>
          <a:solidFill>
            <a:srgbClr val="FFFF00">
              <a:alpha val="76000"/>
            </a:srgb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6357856" y="1457199"/>
            <a:ext cx="547036" cy="1129509"/>
          </a:xfrm>
          <a:prstGeom prst="downArrow">
            <a:avLst/>
          </a:prstGeom>
          <a:solidFill>
            <a:srgbClr val="FFFF00">
              <a:alpha val="76000"/>
            </a:srgb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762000" y="1457633"/>
            <a:ext cx="533400" cy="1129076"/>
          </a:xfrm>
          <a:prstGeom prst="downArrow">
            <a:avLst/>
          </a:prstGeom>
          <a:solidFill>
            <a:srgbClr val="FFFF00">
              <a:alpha val="76000"/>
            </a:srgb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2819400" y="1476006"/>
            <a:ext cx="547036" cy="1129509"/>
          </a:xfrm>
          <a:prstGeom prst="downArrow">
            <a:avLst/>
          </a:prstGeom>
          <a:solidFill>
            <a:srgbClr val="FFFF00">
              <a:alpha val="76000"/>
            </a:srgb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57200" y="2362200"/>
            <a:ext cx="4817845" cy="205628"/>
          </a:xfrm>
          <a:prstGeom prst="rect">
            <a:avLst/>
          </a:prstGeom>
          <a:solidFill>
            <a:srgbClr val="00FF00">
              <a:alpha val="41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675" y="3923071"/>
            <a:ext cx="58007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4648200" y="3136175"/>
            <a:ext cx="228600" cy="14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191000" y="2362200"/>
            <a:ext cx="1084045" cy="205628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09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7" grpId="0" animBg="1"/>
      <p:bldP spid="18" grpId="0" animBg="1"/>
      <p:bldP spid="19" grpId="0" animBg="1"/>
      <p:bldP spid="12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Stemming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r-CH" altLang="en-US"/>
              <a:t>Process that removes common ending from words by English Snowball </a:t>
            </a:r>
            <a:r>
              <a:rPr lang="en-US" altLang="en-US"/>
              <a:t>algorithm</a:t>
            </a:r>
          </a:p>
          <a:p>
            <a:pPr>
              <a:buFontTx/>
              <a:buNone/>
            </a:pPr>
            <a:r>
              <a:rPr lang="fr-CH" altLang="en-US"/>
              <a:t>	 </a:t>
            </a:r>
          </a:p>
          <a:p>
            <a:pPr>
              <a:buFontTx/>
              <a:buNone/>
            </a:pPr>
            <a:r>
              <a:rPr lang="fr-CH" altLang="en-US"/>
              <a:t>	electric¦al = electric</a:t>
            </a:r>
          </a:p>
          <a:p>
            <a:pPr>
              <a:buFontTx/>
              <a:buNone/>
            </a:pPr>
            <a:r>
              <a:rPr lang="fr-CH" altLang="en-US"/>
              <a:t>     electric¦ity = electric</a:t>
            </a:r>
          </a:p>
          <a:p>
            <a:pPr>
              <a:buFontTx/>
              <a:buNone/>
            </a:pPr>
            <a:r>
              <a:rPr lang="fr-CH" altLang="en-US"/>
              <a:t>	 electron¦ics = electron   </a:t>
            </a:r>
          </a:p>
          <a:p>
            <a:pPr>
              <a:buFontTx/>
              <a:buNone/>
            </a:pPr>
            <a:endParaRPr lang="fr-CH" altLang="en-US"/>
          </a:p>
          <a:p>
            <a:pPr>
              <a:buFontTx/>
              <a:buNone/>
            </a:pPr>
            <a:r>
              <a:rPr lang="fr-CH" altLang="en-US"/>
              <a:t>More accurate results than wildcards:</a:t>
            </a:r>
          </a:p>
          <a:p>
            <a:pPr>
              <a:buFontTx/>
              <a:buNone/>
            </a:pPr>
            <a:r>
              <a:rPr lang="fr-CH" altLang="en-US"/>
              <a:t> elect*             electoral, etc.</a:t>
            </a:r>
            <a:endParaRPr lang="en-US" altLang="en-US"/>
          </a:p>
          <a:p>
            <a:pPr>
              <a:buFontTx/>
              <a:buNone/>
            </a:pPr>
            <a:endParaRPr lang="fr-CH" altLang="en-US"/>
          </a:p>
          <a:p>
            <a:pPr>
              <a:buFontTx/>
              <a:buNone/>
            </a:pPr>
            <a:endParaRPr lang="en-US" altLang="en-US"/>
          </a:p>
        </p:txBody>
      </p:sp>
      <p:sp>
        <p:nvSpPr>
          <p:cNvPr id="113668" name="Line 4"/>
          <p:cNvSpPr>
            <a:spLocks noChangeShapeType="1"/>
          </p:cNvSpPr>
          <p:nvPr/>
        </p:nvSpPr>
        <p:spPr bwMode="auto">
          <a:xfrm>
            <a:off x="1547813" y="5516563"/>
            <a:ext cx="6477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5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Analysis</a:t>
            </a:r>
            <a:endParaRPr lang="es-BO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79533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04800" y="1524000"/>
            <a:ext cx="8029575" cy="447675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78" y="1600200"/>
            <a:ext cx="798195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00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Table – Graph: pie or bar</a:t>
            </a:r>
            <a:endParaRPr lang="es-BO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603523"/>
            <a:ext cx="6903604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6705600" cy="2890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66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Table/graph </a:t>
            </a:r>
            <a:r>
              <a:rPr lang="fr-CH" dirty="0" err="1"/>
              <a:t>customization</a:t>
            </a:r>
            <a:endParaRPr lang="es-B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8425559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3505200" y="3276600"/>
            <a:ext cx="2514600" cy="457200"/>
          </a:xfrm>
          <a:prstGeom prst="ellipse">
            <a:avLst/>
          </a:prstGeom>
          <a:noFill/>
          <a:ln w="34925">
            <a:solidFill>
              <a:srgbClr val="FF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54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Table/graph </a:t>
            </a:r>
            <a:r>
              <a:rPr lang="fr-CH" dirty="0" err="1" smtClean="0"/>
              <a:t>customization</a:t>
            </a:r>
            <a:endParaRPr lang="es-B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1447800"/>
            <a:ext cx="7915275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914400" y="3962400"/>
            <a:ext cx="6934200" cy="1447800"/>
          </a:xfrm>
          <a:prstGeom prst="rect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990600" y="4336582"/>
            <a:ext cx="685800" cy="304800"/>
          </a:xfrm>
          <a:prstGeom prst="ellipse">
            <a:avLst/>
          </a:prstGeom>
          <a:noFill/>
          <a:ln w="349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42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29941"/>
            <a:ext cx="8264520" cy="434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97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Narrow down </a:t>
            </a:r>
            <a:r>
              <a:rPr lang="fr-CH" dirty="0" err="1" smtClean="0"/>
              <a:t>your</a:t>
            </a:r>
            <a:r>
              <a:rPr lang="fr-CH" dirty="0" smtClean="0"/>
              <a:t> </a:t>
            </a:r>
            <a:r>
              <a:rPr lang="fr-CH" dirty="0" err="1" smtClean="0"/>
              <a:t>results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233488"/>
            <a:ext cx="897255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5410200" y="3733800"/>
            <a:ext cx="13716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5422231" y="3733800"/>
            <a:ext cx="838200" cy="228600"/>
          </a:xfrm>
          <a:prstGeom prst="rect">
            <a:avLst/>
          </a:prstGeom>
          <a:solidFill>
            <a:srgbClr val="FFC000">
              <a:alpha val="5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33" y="609600"/>
            <a:ext cx="9085872" cy="552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5105400" y="990600"/>
            <a:ext cx="2286000" cy="4495800"/>
          </a:xfrm>
          <a:prstGeom prst="rect">
            <a:avLst/>
          </a:prstGeom>
          <a:solidFill>
            <a:srgbClr val="FFC000">
              <a:alpha val="54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78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-4763"/>
            <a:ext cx="5976938" cy="44069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947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0" y="4508500"/>
            <a:ext cx="9144000" cy="122555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200" b="1" dirty="0">
                <a:solidFill>
                  <a:srgbClr val="00408C"/>
                </a:solidFill>
                <a:ea typeface="ヒラギノ角ゴ Pro W3" pitchFamily="1" charset="-128"/>
              </a:rPr>
              <a:t>To the PATENTSCOPE search system webinar</a:t>
            </a:r>
          </a:p>
          <a:p>
            <a:pPr algn="ctr">
              <a:buFontTx/>
              <a:buNone/>
            </a:pPr>
            <a:r>
              <a:rPr lang="en-US" altLang="en-US" sz="3300" b="1" i="1" dirty="0" smtClean="0">
                <a:solidFill>
                  <a:schemeClr val="accent2"/>
                </a:solidFill>
              </a:rPr>
              <a:t>Result list &amp; analysis tools</a:t>
            </a:r>
            <a:endParaRPr lang="en-US" altLang="en-US" sz="3300" dirty="0"/>
          </a:p>
        </p:txBody>
      </p:sp>
      <p:graphicFrame>
        <p:nvGraphicFramePr>
          <p:cNvPr id="82948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816420517"/>
              </p:ext>
            </p:extLst>
          </p:nvPr>
        </p:nvGraphicFramePr>
        <p:xfrm>
          <a:off x="7772400" y="5334000"/>
          <a:ext cx="6032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4" imgW="1638095" imgH="2349206" progId="">
                  <p:embed/>
                </p:oleObj>
              </mc:Choice>
              <mc:Fallback>
                <p:oleObj r:id="rId4" imgW="1638095" imgH="234920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334000"/>
                        <a:ext cx="60325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73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9" y="0"/>
            <a:ext cx="8291512" cy="681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04800" y="304800"/>
            <a:ext cx="1600200" cy="22860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9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433513"/>
            <a:ext cx="900112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71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081088"/>
            <a:ext cx="7677150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609600" y="914400"/>
            <a:ext cx="7924800" cy="5105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1905000" y="1905000"/>
            <a:ext cx="304800" cy="228600"/>
          </a:xfrm>
          <a:prstGeom prst="ellipse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2133600"/>
            <a:ext cx="900833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51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16" y="1981200"/>
            <a:ext cx="932383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0" y="1981200"/>
            <a:ext cx="4953000" cy="457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Display options</a:t>
            </a:r>
            <a:endParaRPr lang="es-BO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238" y="2000343"/>
            <a:ext cx="20701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92960"/>
            <a:ext cx="19304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36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Display </a:t>
            </a:r>
            <a:r>
              <a:rPr lang="fr-CH" dirty="0" err="1" smtClean="0"/>
              <a:t>with</a:t>
            </a:r>
            <a:r>
              <a:rPr lang="fr-CH" dirty="0" smtClean="0"/>
              <a:t> images</a:t>
            </a:r>
            <a:endParaRPr lang="es-BO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782002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581400" y="1447800"/>
            <a:ext cx="1143000" cy="2286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98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Translation </a:t>
            </a:r>
            <a:r>
              <a:rPr lang="fr-CH" dirty="0" err="1" smtClean="0"/>
              <a:t>tools</a:t>
            </a:r>
            <a:r>
              <a:rPr lang="fr-CH" dirty="0" smtClean="0"/>
              <a:t> </a:t>
            </a:r>
            <a:r>
              <a:rPr lang="fr-CH" dirty="0" err="1" smtClean="0"/>
              <a:t>integrated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result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endParaRPr lang="fr-CH" dirty="0" smtClean="0"/>
          </a:p>
          <a:p>
            <a:r>
              <a:rPr lang="fr-CH" dirty="0" smtClean="0"/>
              <a:t>Description</a:t>
            </a:r>
          </a:p>
          <a:p>
            <a:r>
              <a:rPr lang="fr-CH" dirty="0" smtClean="0"/>
              <a:t>Claims</a:t>
            </a:r>
          </a:p>
          <a:p>
            <a:r>
              <a:rPr lang="fr-CH" dirty="0" smtClean="0"/>
              <a:t>Full-</a:t>
            </a:r>
            <a:r>
              <a:rPr lang="fr-CH" dirty="0" err="1" smtClean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78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85738"/>
            <a:ext cx="7829550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4876800" y="3124200"/>
            <a:ext cx="1371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876800" y="3124200"/>
            <a:ext cx="1371600" cy="30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70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In the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result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1438275"/>
            <a:ext cx="7743825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686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623888"/>
            <a:ext cx="7686675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87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876300"/>
            <a:ext cx="8010525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14400"/>
            <a:ext cx="6488113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7" y="762000"/>
            <a:ext cx="9011972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317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Slide Text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What’s news</a:t>
            </a:r>
          </a:p>
          <a:p>
            <a:pPr eaLnBrk="1" hangingPunct="1"/>
            <a:r>
              <a:rPr lang="en-US" dirty="0" smtClean="0"/>
              <a:t>Search result list</a:t>
            </a:r>
          </a:p>
          <a:p>
            <a:r>
              <a:rPr lang="fr-CH" dirty="0"/>
              <a:t>Translation </a:t>
            </a:r>
            <a:r>
              <a:rPr lang="fr-CH" dirty="0" err="1"/>
              <a:t>tools</a:t>
            </a:r>
            <a:endParaRPr lang="fr-CH" dirty="0"/>
          </a:p>
          <a:p>
            <a:pPr eaLnBrk="1" hangingPunct="1"/>
            <a:r>
              <a:rPr lang="fr-CH" dirty="0" err="1" smtClean="0"/>
              <a:t>Analysis</a:t>
            </a:r>
            <a:r>
              <a:rPr lang="fr-CH" dirty="0" smtClean="0"/>
              <a:t> </a:t>
            </a:r>
            <a:r>
              <a:rPr lang="fr-CH" dirty="0" err="1" smtClean="0"/>
              <a:t>tools</a:t>
            </a:r>
            <a:endParaRPr lang="fr-CH" dirty="0" smtClean="0"/>
          </a:p>
          <a:p>
            <a:pPr eaLnBrk="1" hangingPunct="1"/>
            <a:r>
              <a:rPr lang="fr-CH" dirty="0" smtClean="0"/>
              <a:t>Quiz</a:t>
            </a:r>
          </a:p>
          <a:p>
            <a:pPr eaLnBrk="1" hangingPunct="1"/>
            <a:r>
              <a:rPr lang="fr-CH" dirty="0" smtClean="0"/>
              <a:t>Q&amp;A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1700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H" altLang="es-BO" smtClean="0"/>
              <a:t>Translation tools</a:t>
            </a:r>
            <a:endParaRPr lang="en-US" altLang="es-BO" smtClean="0"/>
          </a:p>
        </p:txBody>
      </p:sp>
      <p:pic>
        <p:nvPicPr>
          <p:cNvPr id="12291" name="Picture 2" descr="\\wipogvafs01\redirected$\ammann\Documents\Images\translation_glob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066800"/>
            <a:ext cx="5876925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09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</a:t>
            </a:r>
            <a:endParaRPr lang="es-B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1905000"/>
            <a:ext cx="87534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961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translate: interface</a:t>
            </a:r>
            <a:endParaRPr lang="es-B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1433513"/>
            <a:ext cx="787717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6400800" y="1433513"/>
            <a:ext cx="1981200" cy="47148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24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ChangeArrowheads="1"/>
          </p:cNvSpPr>
          <p:nvPr/>
        </p:nvSpPr>
        <p:spPr bwMode="auto">
          <a:xfrm>
            <a:off x="2195513" y="5589588"/>
            <a:ext cx="360362" cy="935037"/>
          </a:xfrm>
          <a:prstGeom prst="upArrow">
            <a:avLst>
              <a:gd name="adj1" fmla="val 50000"/>
              <a:gd name="adj2" fmla="val 64868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BO" altLang="es-BO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188913"/>
            <a:ext cx="6994525" cy="1143000"/>
          </a:xfrm>
        </p:spPr>
        <p:txBody>
          <a:bodyPr/>
          <a:lstStyle/>
          <a:p>
            <a:pPr algn="ctr" eaLnBrk="1" hangingPunct="1"/>
            <a:r>
              <a:rPr lang="en-US" altLang="es-BO" sz="3000" smtClean="0"/>
              <a:t>32 Technical domains from the IPC</a:t>
            </a:r>
            <a:endParaRPr lang="en-US" altLang="es-BO" sz="3000" smtClean="0">
              <a:latin typeface="ＭＳ Ｐゴシック" pitchFamily="34" charset="-128"/>
              <a:ea typeface="ＭＳ Ｐゴシック" pitchFamily="34" charset="-128"/>
            </a:endParaRP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333375"/>
            <a:ext cx="53657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323850" y="1484313"/>
            <a:ext cx="820896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[ADMN]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Admin, Business, Management &amp; Soc Sci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[AERO]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Aeronautics &amp; Aerospace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[AGRI]	Agriculture, Fisheries &amp; Forestry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[AUDV]	</a:t>
            </a: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Audio, Audiovisual, Image &amp; Video Tech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[AUTO]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Automotive &amp; Road Vehicle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[BLDG]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Civil Engineering &amp; Building Construction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[CHEM]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Chemical &amp; Materials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[DATA]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Computer Sci, Telecom &amp; Broadcasting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[ELEC]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Electrical Engineering &amp; Electronics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[ENGY]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Energy, Fuels &amp; Heat Transfer Eng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[ENVR]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Environmental &amp; Safety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[FOOD]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Foods &amp; Food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[GENR]	</a:t>
            </a: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Generalities, Language, Media &amp; Info Sci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[HOME]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Home Contents &amp; Household Maintenance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[HORO]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Precision Mechanics, Jewelry &amp; Horology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66CC"/>
                </a:solidFill>
                <a:latin typeface="Avenir 55 Roman" charset="0"/>
                <a:ea typeface="ＭＳ Ｐゴシック" charset="0"/>
                <a:cs typeface="Arial" charset="0"/>
              </a:rPr>
              <a:t>[</a:t>
            </a: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MANU]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Manufacturing &amp; Materials Handling Tech</a:t>
            </a:r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4356100" y="1557338"/>
            <a:ext cx="4230688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[MARI]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Marine Engineering</a:t>
            </a: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[MEAS]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Standards, Units, Metrology &amp; Testing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[MECH]		Mechanical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[MEDI]		Medical Technology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[METL]		</a:t>
            </a: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Metallurgy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[MILI]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Military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[MINE]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Mining, Oil &amp; Gas Extraction &amp; Minerals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[NANO]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Nano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[PACK]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Packaging &amp; Distribution of Goods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[PRNT]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Printing &amp; Paper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[RAIL]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Railway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[SCIE]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Optical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[SPRT]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Sports, Leisure, Tourism &amp; Hospitality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[TEXT]		</a:t>
            </a: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Textile &amp; Clothing Industries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[TRAN]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Transportation</a:t>
            </a:r>
          </a:p>
        </p:txBody>
      </p:sp>
    </p:spTree>
    <p:extLst>
      <p:ext uri="{BB962C8B-B14F-4D97-AF65-F5344CB8AC3E}">
        <p14:creationId xmlns:p14="http://schemas.microsoft.com/office/powerpoint/2010/main" val="426704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Language</a:t>
            </a:r>
            <a:r>
              <a:rPr lang="fr-CH" dirty="0" smtClean="0"/>
              <a:t>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352925"/>
          </a:xfrm>
        </p:spPr>
        <p:txBody>
          <a:bodyPr/>
          <a:lstStyle/>
          <a:p>
            <a:r>
              <a:rPr lang="en-US" dirty="0"/>
              <a:t>Chinese-English; English </a:t>
            </a:r>
            <a:r>
              <a:rPr lang="en-US" dirty="0" smtClean="0"/>
              <a:t>–Chinese</a:t>
            </a:r>
          </a:p>
          <a:p>
            <a:r>
              <a:rPr lang="en-US" dirty="0" smtClean="0"/>
              <a:t>French-English</a:t>
            </a:r>
            <a:r>
              <a:rPr lang="en-US" dirty="0"/>
              <a:t>; English </a:t>
            </a:r>
            <a:r>
              <a:rPr lang="en-US" dirty="0" smtClean="0"/>
              <a:t>– French</a:t>
            </a:r>
          </a:p>
          <a:p>
            <a:r>
              <a:rPr lang="en-US" dirty="0" smtClean="0"/>
              <a:t>German-English</a:t>
            </a:r>
            <a:r>
              <a:rPr lang="en-US" dirty="0"/>
              <a:t>; </a:t>
            </a:r>
            <a:r>
              <a:rPr lang="en-US" dirty="0" smtClean="0"/>
              <a:t>English-German</a:t>
            </a:r>
          </a:p>
          <a:p>
            <a:r>
              <a:rPr lang="en-US" dirty="0" smtClean="0"/>
              <a:t> </a:t>
            </a:r>
            <a:r>
              <a:rPr lang="en-US" dirty="0"/>
              <a:t>Japanese-English; </a:t>
            </a:r>
            <a:r>
              <a:rPr lang="en-US" dirty="0" smtClean="0"/>
              <a:t>English-Japanese</a:t>
            </a:r>
          </a:p>
          <a:p>
            <a:r>
              <a:rPr lang="en-US" dirty="0" smtClean="0"/>
              <a:t> </a:t>
            </a:r>
            <a:r>
              <a:rPr lang="en-US" dirty="0"/>
              <a:t>Korean-English; Korean </a:t>
            </a:r>
            <a:r>
              <a:rPr lang="en-US" dirty="0" smtClean="0"/>
              <a:t>–English</a:t>
            </a:r>
          </a:p>
          <a:p>
            <a:r>
              <a:rPr lang="en-US" dirty="0" smtClean="0"/>
              <a:t>Russian-English</a:t>
            </a:r>
            <a:r>
              <a:rPr lang="en-US" dirty="0"/>
              <a:t>; English-Russian</a:t>
            </a:r>
          </a:p>
          <a:p>
            <a:r>
              <a:rPr lang="en-US" dirty="0"/>
              <a:t>Spanish-English; English Spanish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12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Translate: an </a:t>
            </a:r>
            <a:r>
              <a:rPr lang="fr-CH" dirty="0" err="1" smtClean="0"/>
              <a:t>example</a:t>
            </a:r>
            <a:endParaRPr lang="es-BO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1619250"/>
            <a:ext cx="793432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4038600" y="4648200"/>
            <a:ext cx="9144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22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38100"/>
            <a:ext cx="7915275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763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814" y="0"/>
            <a:ext cx="67860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27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Translate: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result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endParaRPr lang="es-BO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74821"/>
            <a:ext cx="6688300" cy="5630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26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Translate: description/claims</a:t>
            </a:r>
            <a:endParaRPr lang="es-BO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09802"/>
            <a:ext cx="7324725" cy="5648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834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New national collection</a:t>
            </a:r>
            <a:endParaRPr lang="en-US" dirty="0"/>
          </a:p>
        </p:txBody>
      </p:sp>
      <p:pic>
        <p:nvPicPr>
          <p:cNvPr id="7170" name="Picture 2" descr="http://compasoxfordblog.co.uk/wp-content/uploads/2014/09/British-icons-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84884"/>
            <a:ext cx="5562600" cy="567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60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600075"/>
            <a:ext cx="906780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30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533400"/>
            <a:ext cx="884872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260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</a:t>
            </a:r>
            <a:endParaRPr lang="es-BO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1657350"/>
            <a:ext cx="836295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 bwMode="auto">
          <a:xfrm>
            <a:off x="838200" y="3429000"/>
            <a:ext cx="25908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87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interface</a:t>
            </a:r>
            <a:endParaRPr lang="es-BO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400175"/>
            <a:ext cx="7839075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36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</a:t>
            </a:r>
            <a:r>
              <a:rPr lang="fr-CH" dirty="0" err="1" smtClean="0"/>
              <a:t>query</a:t>
            </a:r>
            <a:r>
              <a:rPr lang="fr-CH" dirty="0" smtClean="0"/>
              <a:t> </a:t>
            </a:r>
            <a:r>
              <a:rPr lang="fr-CH" smtClean="0"/>
              <a:t>language</a:t>
            </a:r>
            <a:endParaRPr lang="es-B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285875"/>
            <a:ext cx="77533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43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expansion mode</a:t>
            </a:r>
            <a:endParaRPr lang="es-B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428750"/>
            <a:ext cx="795337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0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an </a:t>
            </a:r>
            <a:r>
              <a:rPr lang="fr-CH" dirty="0" err="1" smtClean="0"/>
              <a:t>example</a:t>
            </a:r>
            <a:endParaRPr lang="es-BO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1495425"/>
            <a:ext cx="7743825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539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an </a:t>
            </a:r>
            <a:r>
              <a:rPr lang="fr-CH" dirty="0" err="1" smtClean="0"/>
              <a:t>example</a:t>
            </a:r>
            <a:endParaRPr lang="es-BO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46" y="1295400"/>
            <a:ext cx="7896225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98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</a:t>
            </a:r>
            <a:r>
              <a:rPr lang="fr-CH" dirty="0" err="1" smtClean="0"/>
              <a:t>supervised</a:t>
            </a:r>
            <a:endParaRPr lang="es-BO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409700"/>
            <a:ext cx="784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78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Domain </a:t>
            </a:r>
            <a:r>
              <a:rPr lang="fr-CH" dirty="0" err="1" smtClean="0"/>
              <a:t>selection</a:t>
            </a:r>
            <a:endParaRPr lang="es-BO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1138238"/>
            <a:ext cx="7667625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16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UK national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Bibliographic</a:t>
            </a:r>
            <a:r>
              <a:rPr lang="fr-CH" dirty="0" smtClean="0"/>
              <a:t> data </a:t>
            </a:r>
            <a:r>
              <a:rPr lang="fr-CH" dirty="0" err="1" smtClean="0"/>
              <a:t>from</a:t>
            </a:r>
            <a:r>
              <a:rPr lang="fr-CH" dirty="0" smtClean="0"/>
              <a:t> 05.07.1782  to 23.07.2015</a:t>
            </a:r>
          </a:p>
          <a:p>
            <a:endParaRPr lang="fr-CH" dirty="0"/>
          </a:p>
          <a:p>
            <a:r>
              <a:rPr lang="fr-CH" dirty="0" smtClean="0"/>
              <a:t>Abstract </a:t>
            </a:r>
            <a:r>
              <a:rPr lang="fr-CH" dirty="0" err="1" smtClean="0"/>
              <a:t>from</a:t>
            </a:r>
            <a:r>
              <a:rPr lang="fr-CH" dirty="0" smtClean="0"/>
              <a:t> 15.08.1855  to 23.07.2015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2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Variants</a:t>
            </a:r>
            <a:r>
              <a:rPr lang="fr-CH" dirty="0" smtClean="0"/>
              <a:t> </a:t>
            </a:r>
            <a:r>
              <a:rPr lang="fr-CH" dirty="0" err="1" smtClean="0"/>
              <a:t>selection</a:t>
            </a:r>
            <a:endParaRPr lang="es-BO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423988"/>
            <a:ext cx="7953375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91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Summary</a:t>
            </a:r>
            <a:r>
              <a:rPr lang="fr-CH" dirty="0" smtClean="0"/>
              <a:t> of </a:t>
            </a:r>
            <a:r>
              <a:rPr lang="fr-CH" dirty="0" err="1" smtClean="0"/>
              <a:t>variants</a:t>
            </a:r>
            <a:endParaRPr lang="es-BO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05000"/>
            <a:ext cx="8528941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34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s-BO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2100263"/>
            <a:ext cx="782002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85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Analysis</a:t>
            </a:r>
            <a:r>
              <a:rPr lang="fr-CH" dirty="0" smtClean="0"/>
              <a:t> </a:t>
            </a:r>
            <a:r>
              <a:rPr lang="fr-CH" dirty="0" err="1" smtClean="0"/>
              <a:t>tools</a:t>
            </a:r>
            <a:r>
              <a:rPr lang="fr-CH" dirty="0" smtClean="0"/>
              <a:t> - </a:t>
            </a:r>
            <a:r>
              <a:rPr lang="fr-CH" dirty="0" err="1" smtClean="0"/>
              <a:t>statistics</a:t>
            </a:r>
            <a:endParaRPr lang="en-US" dirty="0"/>
          </a:p>
        </p:txBody>
      </p:sp>
      <p:pic>
        <p:nvPicPr>
          <p:cNvPr id="8194" name="Picture 2" descr="http://www.villanovau.com/media/8546933/business-analysis-too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71600"/>
            <a:ext cx="8001000" cy="449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34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0638"/>
            <a:ext cx="7200900" cy="680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7" name="Oval 4"/>
          <p:cNvSpPr>
            <a:spLocks noChangeArrowheads="1"/>
          </p:cNvSpPr>
          <p:nvPr/>
        </p:nvSpPr>
        <p:spPr bwMode="auto">
          <a:xfrm>
            <a:off x="3348038" y="476250"/>
            <a:ext cx="1295400" cy="360363"/>
          </a:xfrm>
          <a:prstGeom prst="ellipse">
            <a:avLst/>
          </a:prstGeom>
          <a:noFill/>
          <a:ln w="476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 bwMode="auto">
          <a:xfrm>
            <a:off x="1752600" y="152400"/>
            <a:ext cx="685800" cy="32385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9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nimBg="1"/>
      <p:bldP spid="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Most active</a:t>
            </a:r>
            <a:endParaRPr lang="en-US" smtClean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8" y="1916113"/>
            <a:ext cx="7896225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1331913" y="2852738"/>
            <a:ext cx="576262" cy="360362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022600"/>
            <a:ext cx="6235700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4" name="Rectangle 4"/>
          <p:cNvSpPr>
            <a:spLocks noChangeArrowheads="1"/>
          </p:cNvSpPr>
          <p:nvPr/>
        </p:nvSpPr>
        <p:spPr bwMode="auto">
          <a:xfrm>
            <a:off x="1908175" y="5300663"/>
            <a:ext cx="863600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908175" y="5300663"/>
            <a:ext cx="719138" cy="28892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17538" y="2205038"/>
            <a:ext cx="1506537" cy="360362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50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0"/>
            <a:ext cx="69834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>
            <a:spLocks noChangeArrowheads="1"/>
          </p:cNvSpPr>
          <p:nvPr/>
        </p:nvSpPr>
        <p:spPr bwMode="auto">
          <a:xfrm>
            <a:off x="323850" y="1557338"/>
            <a:ext cx="863600" cy="287337"/>
          </a:xfrm>
          <a:prstGeom prst="rightArrow">
            <a:avLst>
              <a:gd name="adj1" fmla="val 50000"/>
              <a:gd name="adj2" fmla="val 5009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" name="Right Arrow 5"/>
          <p:cNvSpPr>
            <a:spLocks noChangeArrowheads="1"/>
          </p:cNvSpPr>
          <p:nvPr/>
        </p:nvSpPr>
        <p:spPr bwMode="auto">
          <a:xfrm>
            <a:off x="323850" y="2781300"/>
            <a:ext cx="863600" cy="287338"/>
          </a:xfrm>
          <a:prstGeom prst="rightArrow">
            <a:avLst>
              <a:gd name="adj1" fmla="val 50000"/>
              <a:gd name="adj2" fmla="val 5009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4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Most active last 5 gazettes</a:t>
            </a:r>
            <a:endParaRPr lang="en-US" smtClean="0"/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1666875"/>
            <a:ext cx="773430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518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Most advanced</a:t>
            </a:r>
            <a:endParaRPr lang="en-US" smtClean="0"/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84313"/>
            <a:ext cx="7877175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02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Breakouts</a:t>
            </a:r>
            <a:endParaRPr lang="en-US" smtClean="0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685925"/>
            <a:ext cx="7696200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70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16" y="1219200"/>
            <a:ext cx="8010525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604" y="1371600"/>
            <a:ext cx="6488113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4" y="1219200"/>
            <a:ext cx="9011972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1143000"/>
          </a:xfrm>
        </p:spPr>
        <p:txBody>
          <a:bodyPr/>
          <a:lstStyle/>
          <a:p>
            <a:r>
              <a:rPr lang="fr-CH" dirty="0" smtClean="0"/>
              <a:t>WIPO translate </a:t>
            </a:r>
            <a:r>
              <a:rPr lang="fr-CH" dirty="0" err="1" smtClean="0"/>
              <a:t>Chinese</a:t>
            </a:r>
            <a:r>
              <a:rPr lang="fr-CH" dirty="0" smtClean="0"/>
              <a:t> full-</a:t>
            </a:r>
            <a:r>
              <a:rPr lang="fr-CH" dirty="0" err="1" smtClean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60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IPC Green Inventory</a:t>
            </a:r>
            <a:endParaRPr lang="en-US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9184"/>
            <a:ext cx="7560840" cy="565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2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Patent </a:t>
            </a:r>
            <a:r>
              <a:rPr lang="fr-CH" dirty="0" err="1" smtClean="0"/>
              <a:t>Register</a:t>
            </a:r>
            <a:r>
              <a:rPr lang="fr-CH" dirty="0" smtClean="0"/>
              <a:t> Portal</a:t>
            </a: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71600"/>
            <a:ext cx="7439025" cy="4702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037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oldsuccess.co.uk/wp-content/uploads/2012/12/Quiz-e13548120261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458200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0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CH" sz="2800" dirty="0" smtClean="0">
                <a:solidFill>
                  <a:srgbClr val="0070C0"/>
                </a:solidFill>
              </a:rPr>
              <a:t>Q1: </a:t>
            </a:r>
            <a:r>
              <a:rPr lang="fr-CH" sz="2800" dirty="0" err="1" smtClean="0">
                <a:solidFill>
                  <a:srgbClr val="0070C0"/>
                </a:solidFill>
              </a:rPr>
              <a:t>which</a:t>
            </a:r>
            <a:r>
              <a:rPr lang="fr-CH" sz="2800" dirty="0" smtClean="0">
                <a:solidFill>
                  <a:srgbClr val="0070C0"/>
                </a:solidFill>
              </a:rPr>
              <a:t> translation </a:t>
            </a:r>
            <a:r>
              <a:rPr lang="fr-CH" sz="2800" dirty="0" err="1" smtClean="0">
                <a:solidFill>
                  <a:srgbClr val="0070C0"/>
                </a:solidFill>
              </a:rPr>
              <a:t>tools</a:t>
            </a:r>
            <a:r>
              <a:rPr lang="fr-CH" sz="2800" dirty="0" smtClean="0">
                <a:solidFill>
                  <a:srgbClr val="0070C0"/>
                </a:solidFill>
              </a:rPr>
              <a:t> are </a:t>
            </a:r>
            <a:r>
              <a:rPr lang="fr-CH" sz="2800" dirty="0" err="1" smtClean="0">
                <a:solidFill>
                  <a:srgbClr val="0070C0"/>
                </a:solidFill>
              </a:rPr>
              <a:t>available</a:t>
            </a:r>
            <a:r>
              <a:rPr lang="fr-CH" sz="2800" dirty="0" smtClean="0">
                <a:solidFill>
                  <a:srgbClr val="0070C0"/>
                </a:solidFill>
              </a:rPr>
              <a:t> in the </a:t>
            </a:r>
            <a:r>
              <a:rPr lang="fr-CH" sz="2800" dirty="0" err="1" smtClean="0">
                <a:solidFill>
                  <a:srgbClr val="0070C0"/>
                </a:solidFill>
              </a:rPr>
              <a:t>result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list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3048000" cy="50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Bing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8" y="3714750"/>
            <a:ext cx="2707341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Baidu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909236"/>
            <a:ext cx="3276600" cy="519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WIPO translate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28799" y="4629150"/>
            <a:ext cx="2743199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Google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hlinkshowjump?jump=nextslide" highlightClick="1">
              <a:snd r:embed="rId2" name="applause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990600" y="44196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D</a:t>
            </a:r>
            <a:endParaRPr lang="es-BO" sz="3600" b="1" dirty="0"/>
          </a:p>
        </p:txBody>
      </p:sp>
    </p:spTree>
    <p:extLst>
      <p:ext uri="{BB962C8B-B14F-4D97-AF65-F5344CB8AC3E}">
        <p14:creationId xmlns:p14="http://schemas.microsoft.com/office/powerpoint/2010/main" val="140316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Q1: 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which</a:t>
            </a:r>
            <a:r>
              <a:rPr lang="fr-CH" sz="2800" dirty="0">
                <a:solidFill>
                  <a:srgbClr val="0070C0"/>
                </a:solidFill>
              </a:rPr>
              <a:t> translation </a:t>
            </a:r>
            <a:r>
              <a:rPr lang="fr-CH" sz="2800" dirty="0" err="1">
                <a:solidFill>
                  <a:srgbClr val="0070C0"/>
                </a:solidFill>
              </a:rPr>
              <a:t>tools</a:t>
            </a:r>
            <a:r>
              <a:rPr lang="fr-CH" sz="2800" dirty="0">
                <a:solidFill>
                  <a:srgbClr val="0070C0"/>
                </a:solidFill>
              </a:rPr>
              <a:t> are </a:t>
            </a:r>
            <a:r>
              <a:rPr lang="fr-CH" sz="2800" dirty="0" err="1">
                <a:solidFill>
                  <a:srgbClr val="0070C0"/>
                </a:solidFill>
              </a:rPr>
              <a:t>available</a:t>
            </a:r>
            <a:r>
              <a:rPr lang="fr-CH" sz="2800" dirty="0">
                <a:solidFill>
                  <a:srgbClr val="0070C0"/>
                </a:solidFill>
              </a:rPr>
              <a:t> in the </a:t>
            </a:r>
            <a:r>
              <a:rPr lang="fr-CH" sz="2800" dirty="0" err="1">
                <a:solidFill>
                  <a:srgbClr val="0070C0"/>
                </a:solidFill>
              </a:rPr>
              <a:t>result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list</a:t>
            </a:r>
            <a:r>
              <a:rPr lang="fr-CH" sz="2800" dirty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3211394" cy="505657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Bing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9" y="4533900"/>
            <a:ext cx="1981200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Spain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909236"/>
            <a:ext cx="3211394" cy="519764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WIPO translate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39794" y="3505200"/>
            <a:ext cx="3200400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Baidu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>
                <a:hlinkMouseOver r:id="" action="ppaction://noaction">
                  <a:snd r:embed="rId5" name="applause.wav"/>
                </a:hlinkMouseOver>
              </a:rPr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5" name="applause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990600" y="44196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D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839794" y="4476750"/>
            <a:ext cx="3200400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Google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59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CH" sz="2800" dirty="0" smtClean="0">
                <a:solidFill>
                  <a:srgbClr val="0070C0"/>
                </a:solidFill>
              </a:rPr>
              <a:t>Q2: How to </a:t>
            </a:r>
            <a:r>
              <a:rPr lang="fr-CH" sz="2800" dirty="0" err="1" smtClean="0">
                <a:solidFill>
                  <a:srgbClr val="0070C0"/>
                </a:solidFill>
              </a:rPr>
              <a:t>narrow</a:t>
            </a:r>
            <a:r>
              <a:rPr lang="fr-CH" sz="2800" dirty="0" smtClean="0">
                <a:solidFill>
                  <a:srgbClr val="0070C0"/>
                </a:solidFill>
              </a:rPr>
              <a:t> down </a:t>
            </a:r>
            <a:r>
              <a:rPr lang="fr-CH" sz="2800" dirty="0" err="1" smtClean="0">
                <a:solidFill>
                  <a:srgbClr val="0070C0"/>
                </a:solidFill>
              </a:rPr>
              <a:t>your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results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964933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7543800" cy="5056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Manually</a:t>
            </a:r>
            <a:r>
              <a:rPr lang="fr-CH" sz="2800" dirty="0" smtClean="0">
                <a:solidFill>
                  <a:srgbClr val="0070C0"/>
                </a:solidFill>
              </a:rPr>
              <a:t> by </a:t>
            </a:r>
            <a:r>
              <a:rPr lang="fr-CH" sz="2800" dirty="0" err="1" smtClean="0">
                <a:solidFill>
                  <a:srgbClr val="0070C0"/>
                </a:solidFill>
              </a:rPr>
              <a:t>looking</a:t>
            </a:r>
            <a:r>
              <a:rPr lang="fr-CH" sz="2800" dirty="0" smtClean="0">
                <a:solidFill>
                  <a:srgbClr val="0070C0"/>
                </a:solidFill>
              </a:rPr>
              <a:t> at </a:t>
            </a:r>
            <a:r>
              <a:rPr lang="fr-CH" sz="2800" dirty="0" err="1" smtClean="0">
                <a:solidFill>
                  <a:srgbClr val="0070C0"/>
                </a:solidFill>
              </a:rPr>
              <a:t>results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1798321" y="2743200"/>
            <a:ext cx="72390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In </a:t>
            </a:r>
            <a:r>
              <a:rPr lang="fr-CH" sz="2800" dirty="0" err="1" smtClean="0">
                <a:solidFill>
                  <a:srgbClr val="0070C0"/>
                </a:solidFill>
              </a:rPr>
              <a:t>Analysis</a:t>
            </a:r>
            <a:r>
              <a:rPr lang="fr-CH" sz="2800" dirty="0" smtClean="0">
                <a:solidFill>
                  <a:srgbClr val="0070C0"/>
                </a:solidFill>
              </a:rPr>
              <a:t> box, select </a:t>
            </a:r>
            <a:r>
              <a:rPr lang="fr-CH" sz="2800" dirty="0" err="1" smtClean="0">
                <a:solidFill>
                  <a:srgbClr val="0070C0"/>
                </a:solidFill>
              </a:rPr>
              <a:t>criteria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00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Q2: </a:t>
            </a:r>
            <a:r>
              <a:rPr lang="fr-CH" sz="2800" dirty="0">
                <a:solidFill>
                  <a:srgbClr val="0070C0"/>
                </a:solidFill>
              </a:rPr>
              <a:t>How to </a:t>
            </a:r>
            <a:r>
              <a:rPr lang="fr-CH" sz="2800" dirty="0" err="1" smtClean="0">
                <a:solidFill>
                  <a:srgbClr val="0070C0"/>
                </a:solidFill>
              </a:rPr>
              <a:t>narrow</a:t>
            </a:r>
            <a:r>
              <a:rPr lang="fr-CH" sz="2800" dirty="0" smtClean="0">
                <a:solidFill>
                  <a:srgbClr val="0070C0"/>
                </a:solidFill>
              </a:rPr>
              <a:t> down </a:t>
            </a:r>
            <a:r>
              <a:rPr lang="fr-CH" sz="2800" dirty="0" err="1">
                <a:solidFill>
                  <a:srgbClr val="0070C0"/>
                </a:solidFill>
              </a:rPr>
              <a:t>your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results</a:t>
            </a:r>
            <a:r>
              <a:rPr lang="fr-CH" sz="2800" dirty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5486400" cy="50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err="1">
                <a:solidFill>
                  <a:srgbClr val="0070C0"/>
                </a:solidFill>
              </a:rPr>
              <a:t>Manually</a:t>
            </a:r>
            <a:r>
              <a:rPr lang="fr-CH" sz="2800" dirty="0">
                <a:solidFill>
                  <a:srgbClr val="0070C0"/>
                </a:solidFill>
              </a:rPr>
              <a:t> by </a:t>
            </a:r>
            <a:r>
              <a:rPr lang="fr-CH" sz="2800" dirty="0" err="1">
                <a:solidFill>
                  <a:srgbClr val="0070C0"/>
                </a:solidFill>
              </a:rPr>
              <a:t>looking</a:t>
            </a:r>
            <a:r>
              <a:rPr lang="fr-CH" sz="2800" dirty="0">
                <a:solidFill>
                  <a:srgbClr val="0070C0"/>
                </a:solidFill>
              </a:rPr>
              <a:t> at </a:t>
            </a:r>
            <a:r>
              <a:rPr lang="fr-CH" sz="2800" dirty="0" err="1">
                <a:solidFill>
                  <a:srgbClr val="0070C0"/>
                </a:solidFill>
              </a:rPr>
              <a:t>results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905000" y="2743200"/>
            <a:ext cx="5410200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In </a:t>
            </a:r>
            <a:r>
              <a:rPr lang="fr-CH" sz="2800" dirty="0" err="1">
                <a:solidFill>
                  <a:srgbClr val="0070C0"/>
                </a:solidFill>
              </a:rPr>
              <a:t>Analysis</a:t>
            </a:r>
            <a:r>
              <a:rPr lang="fr-CH" sz="2800" dirty="0">
                <a:solidFill>
                  <a:srgbClr val="0070C0"/>
                </a:solidFill>
              </a:rPr>
              <a:t> box, select </a:t>
            </a:r>
            <a:r>
              <a:rPr lang="fr-CH" sz="2800" dirty="0" err="1">
                <a:solidFill>
                  <a:srgbClr val="0070C0"/>
                </a:solidFill>
              </a:rPr>
              <a:t>criteria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5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Q3: </a:t>
            </a:r>
            <a:r>
              <a:rPr lang="fr-CH" sz="2800" dirty="0" err="1" smtClean="0">
                <a:solidFill>
                  <a:srgbClr val="0070C0"/>
                </a:solidFill>
              </a:rPr>
              <a:t>where</a:t>
            </a:r>
            <a:r>
              <a:rPr lang="fr-CH" sz="2800" dirty="0" smtClean="0">
                <a:solidFill>
                  <a:srgbClr val="0070C0"/>
                </a:solidFill>
              </a:rPr>
              <a:t> do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find</a:t>
            </a:r>
            <a:r>
              <a:rPr lang="fr-CH" sz="2800" dirty="0" smtClean="0">
                <a:solidFill>
                  <a:srgbClr val="0070C0"/>
                </a:solidFill>
              </a:rPr>
              <a:t> IPC </a:t>
            </a:r>
            <a:r>
              <a:rPr lang="fr-CH" sz="2800" dirty="0" err="1" smtClean="0">
                <a:solidFill>
                  <a:srgbClr val="0070C0"/>
                </a:solidFill>
              </a:rPr>
              <a:t>statistics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799" y="1992099"/>
            <a:ext cx="5486399" cy="50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Search</a:t>
            </a:r>
            <a:r>
              <a:rPr lang="fr-CH" sz="2800" dirty="0" smtClean="0">
                <a:solidFill>
                  <a:srgbClr val="0070C0"/>
                </a:solidFill>
              </a:rPr>
              <a:t> 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8" y="3714750"/>
            <a:ext cx="5450541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909236"/>
            <a:ext cx="4572000" cy="519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28799" y="4629150"/>
            <a:ext cx="5486399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990600" y="44196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D</a:t>
            </a:r>
            <a:endParaRPr lang="es-BO" sz="3600" b="1" dirty="0"/>
          </a:p>
        </p:txBody>
      </p:sp>
      <p:sp>
        <p:nvSpPr>
          <p:cNvPr id="2" name="Rectangle 1"/>
          <p:cNvSpPr/>
          <p:nvPr/>
        </p:nvSpPr>
        <p:spPr>
          <a:xfrm>
            <a:off x="1898130" y="3726956"/>
            <a:ext cx="54170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Browse 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130" y="2909236"/>
            <a:ext cx="5264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Help 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98130" y="4572000"/>
            <a:ext cx="5417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 err="1" smtClean="0">
                <a:solidFill>
                  <a:srgbClr val="0070C0"/>
                </a:solidFill>
              </a:rPr>
              <a:t>Result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list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58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Q3</a:t>
            </a:r>
            <a:r>
              <a:rPr lang="fr-CH" sz="2800" dirty="0">
                <a:solidFill>
                  <a:srgbClr val="0070C0"/>
                </a:solidFill>
              </a:rPr>
              <a:t>: </a:t>
            </a:r>
            <a:r>
              <a:rPr lang="fr-CH" sz="2800" dirty="0" err="1">
                <a:solidFill>
                  <a:srgbClr val="0070C0"/>
                </a:solidFill>
              </a:rPr>
              <a:t>where</a:t>
            </a:r>
            <a:r>
              <a:rPr lang="fr-CH" sz="2800" dirty="0">
                <a:solidFill>
                  <a:srgbClr val="0070C0"/>
                </a:solidFill>
              </a:rPr>
              <a:t> do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find</a:t>
            </a:r>
            <a:r>
              <a:rPr lang="fr-CH" sz="2800" dirty="0">
                <a:solidFill>
                  <a:srgbClr val="0070C0"/>
                </a:solidFill>
              </a:rPr>
              <a:t> IPC </a:t>
            </a:r>
            <a:r>
              <a:rPr lang="fr-CH" sz="2800" dirty="0" err="1">
                <a:solidFill>
                  <a:srgbClr val="0070C0"/>
                </a:solidFill>
              </a:rPr>
              <a:t>statistics</a:t>
            </a:r>
            <a:r>
              <a:rPr lang="fr-CH" sz="2800" dirty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767439"/>
            <a:ext cx="5943600" cy="730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Search</a:t>
            </a:r>
            <a:r>
              <a:rPr lang="fr-CH" sz="2800" dirty="0" smtClean="0">
                <a:solidFill>
                  <a:srgbClr val="0070C0"/>
                </a:solidFill>
              </a:rPr>
              <a:t> menu</a:t>
            </a:r>
            <a:endParaRPr lang="es-BO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8" y="4533900"/>
            <a:ext cx="6441141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56401" y="2691464"/>
            <a:ext cx="62484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Help 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39794" y="3514825"/>
            <a:ext cx="6389806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Browse</a:t>
            </a:r>
            <a:r>
              <a:rPr lang="fr-CH" sz="2800" dirty="0" smtClean="0">
                <a:solidFill>
                  <a:srgbClr val="0070C0"/>
                </a:solidFill>
              </a:rPr>
              <a:t> 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990600" y="44196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D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765434" y="5162550"/>
            <a:ext cx="6405046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64658" y="4588817"/>
            <a:ext cx="6517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2800" dirty="0" err="1" smtClean="0">
                <a:solidFill>
                  <a:srgbClr val="0070C0"/>
                </a:solidFill>
              </a:rPr>
              <a:t>Result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list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2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1331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903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Search </a:t>
            </a:r>
            <a:r>
              <a:rPr lang="en-US" altLang="en-US" dirty="0" smtClean="0"/>
              <a:t>results </a:t>
            </a:r>
            <a:r>
              <a:rPr lang="en-US" altLang="en-US" dirty="0"/>
              <a:t>list</a:t>
            </a:r>
          </a:p>
        </p:txBody>
      </p:sp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557338"/>
            <a:ext cx="5670550" cy="377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04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6201" y="5364463"/>
            <a:ext cx="8713788" cy="6477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31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www.wipo.int/patentscope/en/webinar/index.html</a:t>
            </a:r>
            <a:endParaRPr lang="en-US" altLang="en-US" sz="31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File:Microsoft Powerpoint Icon.sv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960" y="0"/>
            <a:ext cx="5411787" cy="541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7011987" y="6019800"/>
            <a:ext cx="182721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7011987" y="6019800"/>
            <a:ext cx="1751013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36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0" y="0"/>
          <a:ext cx="4832350" cy="288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3" imgW="5676190" imgH="3390476" progId="">
                  <p:embed/>
                </p:oleObj>
              </mc:Choice>
              <mc:Fallback>
                <p:oleObj r:id="rId3" imgW="5676190" imgH="33904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832350" cy="288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3348038" y="476250"/>
            <a:ext cx="64087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4000" b="1">
                <a:solidFill>
                  <a:srgbClr val="0033CC"/>
                </a:solidFill>
              </a:rPr>
              <a:t>patentscope@wipo.int</a:t>
            </a:r>
          </a:p>
        </p:txBody>
      </p:sp>
      <p:graphicFrame>
        <p:nvGraphicFramePr>
          <p:cNvPr id="15364" name="Object 5"/>
          <p:cNvGraphicFramePr>
            <a:graphicFrameLocks noChangeAspect="1"/>
          </p:cNvGraphicFramePr>
          <p:nvPr/>
        </p:nvGraphicFramePr>
        <p:xfrm>
          <a:off x="611188" y="3141663"/>
          <a:ext cx="7629525" cy="280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5" imgW="10171429" imgH="3746032" progId="">
                  <p:embed/>
                </p:oleObj>
              </mc:Choice>
              <mc:Fallback>
                <p:oleObj r:id="rId5" imgW="10171429" imgH="374603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141663"/>
                        <a:ext cx="7629525" cy="280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86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/>
          <a:lstStyle/>
          <a:p>
            <a:r>
              <a:rPr lang="fr-CH" dirty="0" err="1" smtClean="0"/>
              <a:t>October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r>
              <a:rPr lang="fr-CH" dirty="0" smtClean="0"/>
              <a:t>: </a:t>
            </a:r>
            <a:br>
              <a:rPr lang="fr-CH" dirty="0" smtClean="0"/>
            </a:br>
            <a:r>
              <a:rPr lang="en-US" dirty="0" smtClean="0"/>
              <a:t>How </a:t>
            </a:r>
            <a:r>
              <a:rPr lang="en-US" dirty="0"/>
              <a:t>to search using PATENTSCOPE</a:t>
            </a:r>
            <a:endParaRPr lang="es-B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Tue, </a:t>
            </a:r>
            <a:r>
              <a:rPr lang="en-US" dirty="0" smtClean="0"/>
              <a:t>October 20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 5:30 PM - 6:30 PM CEST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Thu, </a:t>
            </a:r>
            <a:r>
              <a:rPr lang="en-US" dirty="0" smtClean="0"/>
              <a:t>October 22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 8:30 AM - 9:30 AM CEST </a:t>
            </a:r>
          </a:p>
          <a:p>
            <a:pPr marL="0" indent="0">
              <a:buNone/>
            </a:pPr>
            <a:endParaRPr lang="en-US" dirty="0"/>
          </a:p>
          <a:p>
            <a:r>
              <a:rPr lang="fr-CH" dirty="0" smtClean="0"/>
              <a:t>To </a:t>
            </a:r>
            <a:r>
              <a:rPr lang="fr-CH" dirty="0" err="1" smtClean="0"/>
              <a:t>sign</a:t>
            </a:r>
            <a:r>
              <a:rPr lang="fr-CH" dirty="0" smtClean="0"/>
              <a:t> </a:t>
            </a:r>
            <a:r>
              <a:rPr lang="fr-CH" dirty="0"/>
              <a:t>up: </a:t>
            </a:r>
            <a:r>
              <a:rPr lang="fr-CH" dirty="0">
                <a:hlinkClick r:id="rId2"/>
              </a:rPr>
              <a:t>http://www.wipo.int/patentscope/en/webinar</a:t>
            </a:r>
            <a:r>
              <a:rPr lang="fr-CH" dirty="0" smtClean="0">
                <a:hlinkClick r:id="rId2"/>
              </a:rPr>
              <a:t>/</a:t>
            </a:r>
            <a:r>
              <a:rPr lang="fr-CH" dirty="0" smtClean="0"/>
              <a:t> 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25651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3692525" y="3200400"/>
            <a:ext cx="176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o-RO" altLang="en-US"/>
              <a:t>mulțumesc</a:t>
            </a:r>
            <a:r>
              <a:rPr lang="en-US" altLang="en-US"/>
              <a:t> </a:t>
            </a:r>
          </a:p>
        </p:txBody>
      </p:sp>
      <p:sp>
        <p:nvSpPr>
          <p:cNvPr id="16387" name="Rectangle 6"/>
          <p:cNvSpPr>
            <a:spLocks noChangeArrowheads="1"/>
          </p:cNvSpPr>
          <p:nvPr/>
        </p:nvSpPr>
        <p:spPr bwMode="auto">
          <a:xfrm>
            <a:off x="3692525" y="3200400"/>
            <a:ext cx="176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o-RO" altLang="en-US"/>
              <a:t>mulțumesc</a:t>
            </a:r>
            <a:r>
              <a:rPr lang="en-US" altLang="en-US"/>
              <a:t> </a:t>
            </a:r>
          </a:p>
        </p:txBody>
      </p:sp>
      <p:graphicFrame>
        <p:nvGraphicFramePr>
          <p:cNvPr id="16388" name="Object 7"/>
          <p:cNvGraphicFramePr>
            <a:graphicFrameLocks noGrp="1" noChangeAspect="1"/>
          </p:cNvGraphicFramePr>
          <p:nvPr>
            <p:ph/>
          </p:nvPr>
        </p:nvGraphicFramePr>
        <p:xfrm>
          <a:off x="0" y="0"/>
          <a:ext cx="9144000" cy="571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3" imgW="10679365" imgH="6679365" progId="">
                  <p:embed/>
                </p:oleObj>
              </mc:Choice>
              <mc:Fallback>
                <p:oleObj r:id="rId3" imgW="10679365" imgH="667936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71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119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85738"/>
            <a:ext cx="7829550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8001000" y="1524000"/>
            <a:ext cx="485775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68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495300"/>
            <a:ext cx="76962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28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-8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template_english-8</Template>
  <TotalTime>0</TotalTime>
  <Words>379</Words>
  <Application>Microsoft Office PowerPoint</Application>
  <PresentationFormat>On-screen Show (4:3)</PresentationFormat>
  <Paragraphs>182</Paragraphs>
  <Slides>73</Slides>
  <Notes>5</Notes>
  <HiddenSlides>0</HiddenSlides>
  <MMClips>6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73</vt:i4>
      </vt:variant>
    </vt:vector>
  </HeadingPairs>
  <TitlesOfParts>
    <vt:vector size="74" baseType="lpstr">
      <vt:lpstr>template_english-8</vt:lpstr>
      <vt:lpstr>PowerPoint Presentation</vt:lpstr>
      <vt:lpstr>PowerPoint Presentation</vt:lpstr>
      <vt:lpstr>Agenda</vt:lpstr>
      <vt:lpstr>New national collection</vt:lpstr>
      <vt:lpstr>UK national collection</vt:lpstr>
      <vt:lpstr>WIPO translate Chinese full-text</vt:lpstr>
      <vt:lpstr>Search results list</vt:lpstr>
      <vt:lpstr>PowerPoint Presentation</vt:lpstr>
      <vt:lpstr>PowerPoint Presentation</vt:lpstr>
      <vt:lpstr>Result list</vt:lpstr>
      <vt:lpstr>The first box</vt:lpstr>
      <vt:lpstr>PowerPoint Presentation</vt:lpstr>
      <vt:lpstr>Stemming</vt:lpstr>
      <vt:lpstr>Analysis</vt:lpstr>
      <vt:lpstr>Table – Graph: pie or bar</vt:lpstr>
      <vt:lpstr>Table/graph customization</vt:lpstr>
      <vt:lpstr>Table/graph customization</vt:lpstr>
      <vt:lpstr>PowerPoint Presentation</vt:lpstr>
      <vt:lpstr>Narrow down your results</vt:lpstr>
      <vt:lpstr>PowerPoint Presentation</vt:lpstr>
      <vt:lpstr>PowerPoint Presentation</vt:lpstr>
      <vt:lpstr>PowerPoint Presentation</vt:lpstr>
      <vt:lpstr>Display options</vt:lpstr>
      <vt:lpstr>Display with images</vt:lpstr>
      <vt:lpstr>Translation tools integrated</vt:lpstr>
      <vt:lpstr>PowerPoint Presentation</vt:lpstr>
      <vt:lpstr>In the search result list</vt:lpstr>
      <vt:lpstr>PowerPoint Presentation</vt:lpstr>
      <vt:lpstr>PowerPoint Presentation</vt:lpstr>
      <vt:lpstr>Translation tools</vt:lpstr>
      <vt:lpstr>WIPO Translate</vt:lpstr>
      <vt:lpstr>WIPO translate: interface</vt:lpstr>
      <vt:lpstr>32 Technical domains from the IPC</vt:lpstr>
      <vt:lpstr>Language pairs</vt:lpstr>
      <vt:lpstr>WIPO Translate: an example</vt:lpstr>
      <vt:lpstr>PowerPoint Presentation</vt:lpstr>
      <vt:lpstr>PowerPoint Presentation</vt:lpstr>
      <vt:lpstr>WIPO Translate: search result list</vt:lpstr>
      <vt:lpstr>WIPO Translate: description/claims</vt:lpstr>
      <vt:lpstr>PowerPoint Presentation</vt:lpstr>
      <vt:lpstr>PowerPoint Presentation</vt:lpstr>
      <vt:lpstr>CLIR</vt:lpstr>
      <vt:lpstr>CLIR: interface</vt:lpstr>
      <vt:lpstr>CLIR: query language</vt:lpstr>
      <vt:lpstr>CLIR: expansion mode</vt:lpstr>
      <vt:lpstr>CLIR: an example</vt:lpstr>
      <vt:lpstr>CLIR: an example</vt:lpstr>
      <vt:lpstr>CLIR: supervised</vt:lpstr>
      <vt:lpstr>Domain selection</vt:lpstr>
      <vt:lpstr>Variants selection</vt:lpstr>
      <vt:lpstr>Summary of variants</vt:lpstr>
      <vt:lpstr>Results</vt:lpstr>
      <vt:lpstr>Analysis tools - statistics</vt:lpstr>
      <vt:lpstr>PowerPoint Presentation</vt:lpstr>
      <vt:lpstr>Most active</vt:lpstr>
      <vt:lpstr>PowerPoint Presentation</vt:lpstr>
      <vt:lpstr>Most active last 5 gazettes</vt:lpstr>
      <vt:lpstr>Most advanced</vt:lpstr>
      <vt:lpstr>Breakouts</vt:lpstr>
      <vt:lpstr>IPC Green Inventory</vt:lpstr>
      <vt:lpstr>Patent Register Portal</vt:lpstr>
      <vt:lpstr>PowerPoint Presentation</vt:lpstr>
      <vt:lpstr>Q1: which translation tools are available in the result list?</vt:lpstr>
      <vt:lpstr>Q1:  which translation tools are available in the result list?</vt:lpstr>
      <vt:lpstr>Q2: How to narrow down your results?</vt:lpstr>
      <vt:lpstr>Q2: How to narrow down your results?</vt:lpstr>
      <vt:lpstr>Q3: where do you find IPC statistics?</vt:lpstr>
      <vt:lpstr>Q3: where do you find IPC statistics?</vt:lpstr>
      <vt:lpstr>PowerPoint Presentation</vt:lpstr>
      <vt:lpstr>PowerPoint Presentation</vt:lpstr>
      <vt:lpstr>PowerPoint Presentation</vt:lpstr>
      <vt:lpstr>October webinar:  How to search using PATENTSCOPE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lastModifiedBy>AMMANN Sandrine</cp:lastModifiedBy>
  <cp:revision>1</cp:revision>
  <dcterms:created xsi:type="dcterms:W3CDTF">2015-09-29T09:03:21Z</dcterms:created>
  <dcterms:modified xsi:type="dcterms:W3CDTF">2015-09-29T09:04:10Z</dcterms:modified>
</cp:coreProperties>
</file>