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72B555-191E-4106-B0CE-A32D0353209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Single Term is a single word such as "car" or "engine".</a:t>
            </a:r>
          </a:p>
          <a:p>
            <a:r>
              <a:rPr lang="en-US" dirty="0" smtClean="0"/>
              <a:t>A Phrase is a group of words surrounded by double quotes </a:t>
            </a:r>
            <a:r>
              <a:rPr lang="en-US" dirty="0" err="1" smtClean="0"/>
              <a:t>suchas</a:t>
            </a:r>
            <a:r>
              <a:rPr lang="en-US" dirty="0" smtClean="0"/>
              <a:t> "electric car".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CB24-C7F3-4FCC-A4D9-261FC4E9088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32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CB24-C7F3-4FCC-A4D9-261FC4E9088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17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EEC75-664C-4927-B0E7-FB77E215211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Composition rules of operators</a:t>
            </a:r>
          </a:p>
          <a:p>
            <a:r>
              <a:rPr lang="fr-CH" altLang="en-US"/>
              <a:t>Avoid ambiguity</a:t>
            </a: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to search for all the documents where the </a:t>
            </a:r>
            <a:r>
              <a:rPr lang="en-US" dirty="0" err="1" smtClean="0"/>
              <a:t>russian</a:t>
            </a:r>
            <a:r>
              <a:rPr lang="en-US" dirty="0" smtClean="0"/>
              <a:t> title is not empty, you can use the search: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CB24-C7F3-4FCC-A4D9-261FC4E9088A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92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025C-47AA-44F5-AE9B-6D88030B5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41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248C6-D907-4B4F-96A8-541C6E1C0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914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0767-61CE-4FE1-AA24-7B92DDA3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8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field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atentscope.wipo.int/search/en/help/querySyntaxHelp.js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5/5c/Microsoft_Powerpoint_Icon.svg" TargetMode="External"/><Relationship Id="rId2" Type="http://schemas.openxmlformats.org/officeDocument/2006/relationships/hyperlink" Target="http://www.wipo.int/patentscope/en/webinar/index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456488" cy="1333500"/>
          </a:xfrm>
          <a:noFill/>
        </p:spPr>
        <p:txBody>
          <a:bodyPr/>
          <a:lstStyle/>
          <a:p>
            <a:pPr eaLnBrk="1" hangingPunct="1"/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 search system:</a:t>
            </a:r>
          </a:p>
          <a:p>
            <a:pPr eaLnBrk="1" hangingPunct="1"/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Advanced search</a:t>
            </a:r>
            <a:endParaRPr lang="en-US" altLang="en-US" sz="260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altLang="en-US" sz="1300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Cyberspace</a:t>
            </a:r>
          </a:p>
          <a:p>
            <a:pPr>
              <a:lnSpc>
                <a:spcPct val="40000"/>
              </a:lnSpc>
            </a:pPr>
            <a:r>
              <a:rPr lang="en-US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February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2014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00408C"/>
                </a:solidFill>
                <a:ea typeface="ヒラギノ角ゴ Pro W3" pitchFamily="1" charset="-128"/>
              </a:rPr>
              <a:t>Sandrine Ammann					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</a:p>
        </p:txBody>
      </p:sp>
    </p:spTree>
    <p:extLst>
      <p:ext uri="{BB962C8B-B14F-4D97-AF65-F5344CB8AC3E}">
        <p14:creationId xmlns:p14="http://schemas.microsoft.com/office/powerpoint/2010/main" val="40595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35316" cy="279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660232" y="1988840"/>
            <a:ext cx="360040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24013"/>
            <a:ext cx="80962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524328" y="3429000"/>
            <a:ext cx="936104" cy="576064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283968" y="4005064"/>
            <a:ext cx="720080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7057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8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Help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0885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812360" y="3356992"/>
            <a:ext cx="43204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1080119" cy="6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6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6938"/>
            <a:ext cx="767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52600"/>
            <a:ext cx="7639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6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search interface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Search syntax</a:t>
            </a:r>
          </a:p>
          <a:p>
            <a:pPr eaLnBrk="1" hangingPunct="1"/>
            <a:r>
              <a:rPr lang="en-US" altLang="en-US" dirty="0" smtClean="0"/>
              <a:t>Search fields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" y="2924944"/>
            <a:ext cx="8829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1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: terms and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Query:</a:t>
            </a:r>
            <a:r>
              <a:rPr lang="en-US" b="1" dirty="0" smtClean="0"/>
              <a:t> </a:t>
            </a:r>
            <a:r>
              <a:rPr lang="en-US" dirty="0" smtClean="0"/>
              <a:t>single word or multiple words or phrases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terms can be combined together with Boolean operators to form a more complex query</a:t>
            </a:r>
          </a:p>
        </p:txBody>
      </p:sp>
    </p:spTree>
    <p:extLst>
      <p:ext uri="{BB962C8B-B14F-4D97-AF65-F5344CB8AC3E}">
        <p14:creationId xmlns:p14="http://schemas.microsoft.com/office/powerpoint/2010/main" val="37602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operators: a 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NOT</a:t>
            </a:r>
          </a:p>
          <a:p>
            <a:r>
              <a:rPr lang="en-US" dirty="0" smtClean="0"/>
              <a:t>ANDNOT </a:t>
            </a:r>
          </a:p>
        </p:txBody>
      </p:sp>
    </p:spTree>
    <p:extLst>
      <p:ext uri="{BB962C8B-B14F-4D97-AF65-F5344CB8AC3E}">
        <p14:creationId xmlns:p14="http://schemas.microsoft.com/office/powerpoint/2010/main" val="13621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= no Boolean operator between two terms AND operator is used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“electric car” solar = “electric car” AND solar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11560" y="3068960"/>
            <a:ext cx="6120680" cy="36004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2226" name="Picture 2" descr="cat AND dog boolean venn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3510136" cy="21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 smtClean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 eaLnBrk="1" hangingPunct="1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Advanced search</a:t>
            </a:r>
            <a:endParaRPr lang="en-US" altLang="en-US" sz="3300" dirty="0" smtClean="0"/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6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43075"/>
            <a:ext cx="8229600" cy="4352925"/>
          </a:xfrm>
        </p:spPr>
        <p:txBody>
          <a:bodyPr/>
          <a:lstStyle/>
          <a:p>
            <a:r>
              <a:rPr lang="en-US" dirty="0" smtClean="0"/>
              <a:t>Expands a search. Each result will contain only one of these words, giving you more results.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more terms you add using OR, the more results you get.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3995355" cy="171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6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AND/OR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tennis AND (racquet OR racket)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touch AND (screen OR display OR monitor)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55576" y="1772816"/>
            <a:ext cx="45365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7544" y="1772816"/>
            <a:ext cx="4464496" cy="504056"/>
          </a:xfrm>
          <a:prstGeom prst="rect">
            <a:avLst/>
          </a:prstGeom>
          <a:solidFill>
            <a:srgbClr val="00B0F0">
              <a:alpha val="24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80" y="3013501"/>
            <a:ext cx="495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television OR (cathode AND tube)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67544" y="2877046"/>
            <a:ext cx="5328592" cy="792088"/>
          </a:xfrm>
          <a:prstGeom prst="rect">
            <a:avLst/>
          </a:prstGeom>
          <a:solidFill>
            <a:srgbClr val="00B0F0">
              <a:alpha val="37000"/>
            </a:srgbClr>
          </a:solidFill>
          <a:ln w="254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7544" y="4365104"/>
            <a:ext cx="6480720" cy="5040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rejects results that include a certain term. This is best used when trying to remove search results that you don't want. 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4870472" cy="31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5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the scope of a query excluding one or several terms from your search.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9" y="2780928"/>
            <a:ext cx="4163781" cy="34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6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(steam AND engine) ANDNOT boat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needle </a:t>
            </a:r>
            <a:r>
              <a:rPr lang="en-US" dirty="0"/>
              <a:t>ANDNOT ((record AND player) OR sewing)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67544" y="3429000"/>
            <a:ext cx="6984776" cy="72008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7544" y="1700808"/>
            <a:ext cx="5040560" cy="576064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search: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NEAR/tilde, "~"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31640" y="3013502"/>
            <a:ext cx="552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"electric car” ~</a:t>
            </a:r>
            <a:r>
              <a:rPr lang="en-US" baseline="0" dirty="0" smtClean="0"/>
              <a:t> </a:t>
            </a:r>
            <a:r>
              <a:rPr lang="en-US" dirty="0" smtClean="0"/>
              <a:t>5  = electric NEAR car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331640" y="2924944"/>
            <a:ext cx="552636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31640" y="3013502"/>
            <a:ext cx="5526360" cy="631522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arbon AND wheel       99,235 results</a:t>
            </a:r>
          </a:p>
          <a:p>
            <a:endParaRPr lang="en-US" dirty="0"/>
          </a:p>
          <a:p>
            <a:r>
              <a:rPr lang="en-US" dirty="0"/>
              <a:t>"wheels made of carbon", or "carbon may be used to make said </a:t>
            </a:r>
            <a:r>
              <a:rPr lang="en-US" dirty="0" smtClean="0"/>
              <a:t>wheel“????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carbon NEAR10 wheel         940 results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203848" y="1988840"/>
            <a:ext cx="360040" cy="144016"/>
          </a:xfrm>
          <a:prstGeom prst="right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885790" y="4077072"/>
            <a:ext cx="360040" cy="144016"/>
          </a:xfrm>
          <a:prstGeom prst="right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39552" y="1772816"/>
            <a:ext cx="5328592" cy="43204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539552" y="1772816"/>
            <a:ext cx="5328592" cy="43204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9552" y="3861048"/>
            <a:ext cx="5472608" cy="43204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terms is significant.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3162436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b="1" dirty="0" err="1" smtClean="0"/>
              <a:t>trunk</a:t>
            </a:r>
            <a:r>
              <a:rPr lang="fr-CH" altLang="en-US" b="1" dirty="0" smtClean="0"/>
              <a:t> BEFORE </a:t>
            </a:r>
            <a:r>
              <a:rPr lang="fr-CH" altLang="en-US" b="1" dirty="0" err="1" smtClean="0"/>
              <a:t>cutting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07704" y="2996952"/>
            <a:ext cx="3600400" cy="72008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 – truncation: ?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plural form of a word, or alternative spellings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39752" y="3717032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 - 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elect* </a:t>
            </a:r>
            <a:r>
              <a:rPr lang="en-US" dirty="0"/>
              <a:t>would search for words like elect, elects, electron, electrons, electric, electrical, </a:t>
            </a:r>
            <a:r>
              <a:rPr lang="en-US" dirty="0" smtClean="0"/>
              <a:t>electricity, electoral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electric stemmed will find electricity electrical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Future developments &amp; news</a:t>
            </a:r>
          </a:p>
          <a:p>
            <a:pPr eaLnBrk="1" hangingPunct="1"/>
            <a:r>
              <a:rPr lang="en-US" altLang="en-US" dirty="0" smtClean="0"/>
              <a:t>Advanced search interface</a:t>
            </a:r>
          </a:p>
          <a:p>
            <a:pPr lvl="1" eaLnBrk="1" hangingPunct="1"/>
            <a:r>
              <a:rPr lang="en-US" altLang="en-US" dirty="0" smtClean="0"/>
              <a:t>Why use it?</a:t>
            </a:r>
          </a:p>
          <a:p>
            <a:pPr lvl="1" eaLnBrk="1" hangingPunct="1"/>
            <a:r>
              <a:rPr lang="en-US" altLang="en-US" dirty="0" smtClean="0"/>
              <a:t>“</a:t>
            </a:r>
            <a:r>
              <a:rPr lang="en-US" altLang="en-US" dirty="0" err="1"/>
              <a:t>C</a:t>
            </a:r>
            <a:r>
              <a:rPr lang="en-US" altLang="en-US" dirty="0" err="1" smtClean="0"/>
              <a:t>osmectic</a:t>
            </a:r>
            <a:r>
              <a:rPr lang="en-US" altLang="en-US" dirty="0" smtClean="0"/>
              <a:t>” features</a:t>
            </a:r>
          </a:p>
          <a:p>
            <a:pPr lvl="1" eaLnBrk="1" hangingPunct="1"/>
            <a:r>
              <a:rPr lang="fr-CH" altLang="en-US" dirty="0" err="1" smtClean="0"/>
              <a:t>Search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features</a:t>
            </a:r>
            <a:endParaRPr lang="fr-CH" altLang="en-US" dirty="0" smtClean="0"/>
          </a:p>
          <a:p>
            <a:pPr lvl="1" eaLnBrk="1" hangingPunct="1">
              <a:buFontTx/>
              <a:buNone/>
            </a:pPr>
            <a:endParaRPr lang="fr-CH" altLang="en-US" dirty="0" smtClean="0"/>
          </a:p>
          <a:p>
            <a:pPr eaLnBrk="1" hangingPunct="1"/>
            <a:r>
              <a:rPr lang="fr-CH" altLang="en-US" dirty="0" smtClean="0"/>
              <a:t>Q &amp; 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46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Use of the tilde: ~</a:t>
            </a:r>
          </a:p>
          <a:p>
            <a:endParaRPr lang="fr-CH" altLang="en-US"/>
          </a:p>
          <a:p>
            <a:r>
              <a:rPr lang="fr-CH" altLang="en-US"/>
              <a:t>Examples:</a:t>
            </a:r>
          </a:p>
          <a:p>
            <a:pPr>
              <a:buFontTx/>
              <a:buNone/>
            </a:pPr>
            <a:r>
              <a:rPr lang="fr-CH" altLang="en-US"/>
              <a:t> roam~      		foam / roams</a:t>
            </a:r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r>
              <a:rPr lang="fr-CH" altLang="en-US"/>
              <a:t>Roam~</a:t>
            </a:r>
            <a:r>
              <a:rPr lang="fr-CH" altLang="en-US">
                <a:solidFill>
                  <a:srgbClr val="FF0000"/>
                </a:solidFill>
              </a:rPr>
              <a:t>0.8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276068" cy="50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61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Not all combinations work</a:t>
            </a:r>
            <a:r>
              <a:rPr lang="fr-CH" altLang="en-US" sz="2000"/>
              <a:t>:</a:t>
            </a:r>
          </a:p>
          <a:p>
            <a:pPr>
              <a:buFontTx/>
              <a:buNone/>
            </a:pPr>
            <a:endParaRPr lang="fr-CH" altLang="en-US" sz="2000"/>
          </a:p>
          <a:p>
            <a:pPr>
              <a:buFontTx/>
              <a:buNone/>
            </a:pPr>
            <a:r>
              <a:rPr lang="en-US" altLang="en-US" sz="2000"/>
              <a:t>(electric AND car) NEAR power  </a:t>
            </a:r>
            <a:r>
              <a:rPr lang="en-US" altLang="ja-JP" sz="2000" b="1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>
              <a:buFontTx/>
              <a:buNone/>
            </a:pPr>
            <a:endParaRPr lang="en-US" altLang="en-US" sz="2000"/>
          </a:p>
          <a:p>
            <a:pPr>
              <a:buFontTx/>
              <a:buNone/>
            </a:pPr>
            <a:r>
              <a:rPr lang="en-US" altLang="en-US" sz="2000"/>
              <a:t>power NEAR (electric AND car) </a:t>
            </a:r>
            <a:r>
              <a:rPr lang="en-US" altLang="ja-JP" sz="2000" b="1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>
              <a:buFontTx/>
              <a:buNone/>
            </a:pPr>
            <a:endParaRPr lang="en-US" altLang="en-US" sz="2000"/>
          </a:p>
          <a:p>
            <a:pPr>
              <a:buFontTx/>
              <a:buNone/>
            </a:pPr>
            <a:endParaRPr lang="fr-CH" altLang="en-US" sz="2000"/>
          </a:p>
          <a:p>
            <a:pPr>
              <a:buFontTx/>
              <a:buNone/>
            </a:pPr>
            <a:r>
              <a:rPr lang="en-US" altLang="en-US" sz="2000"/>
              <a:t>power NEAR (vehicle OR car) </a:t>
            </a:r>
            <a:endParaRPr lang="en-US" altLang="en-US" sz="2800" b="1">
              <a:solidFill>
                <a:srgbClr val="33CC33"/>
              </a:solidFill>
            </a:endParaRPr>
          </a:p>
          <a:p>
            <a:pPr>
              <a:buFontTx/>
              <a:buNone/>
            </a:pPr>
            <a:endParaRPr lang="en-US" altLang="en-US" sz="3600" b="1">
              <a:solidFill>
                <a:srgbClr val="33CC33"/>
              </a:solidFill>
            </a:endParaRPr>
          </a:p>
          <a:p>
            <a:pPr>
              <a:buFontTx/>
              <a:buNone/>
            </a:pPr>
            <a:r>
              <a:rPr lang="en-US" altLang="ja-JP" sz="2000">
                <a:ea typeface="ＭＳ Ｐゴシック" pitchFamily="34" charset="-128"/>
              </a:rPr>
              <a:t>EN_AB: hearing NEAR aid   </a:t>
            </a:r>
            <a:r>
              <a:rPr lang="en-US" altLang="ja-JP" sz="2000" b="1">
                <a:solidFill>
                  <a:srgbClr val="FF6600"/>
                </a:solidFill>
                <a:ea typeface="ＭＳ Ｐゴシック" pitchFamily="34" charset="-128"/>
              </a:rPr>
              <a:t>X</a:t>
            </a:r>
          </a:p>
          <a:p>
            <a:pPr>
              <a:buFontTx/>
              <a:buNone/>
            </a:pPr>
            <a:r>
              <a:rPr lang="en-US" altLang="ja-JP" sz="2000">
                <a:ea typeface="ＭＳ Ｐゴシック" pitchFamily="34" charset="-128"/>
              </a:rPr>
              <a:t>EN_AB: (hearing NEAR aid) </a:t>
            </a:r>
            <a:endParaRPr lang="en-US" altLang="en-US" sz="2800" b="1">
              <a:solidFill>
                <a:srgbClr val="33CC33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734050"/>
            <a:ext cx="4191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92600"/>
            <a:ext cx="4191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4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</a:t>
            </a:r>
            <a:r>
              <a:rPr lang="en-US" sz="2000" dirty="0" smtClean="0">
                <a:hlinkClick r:id="rId2" action="ppaction://hlinkfile"/>
              </a:rPr>
              <a:t>http://patentscope.wipo.int/search/en/help/fieldsHelp.jsf</a:t>
            </a:r>
            <a:endParaRPr lang="en-US" sz="20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4497"/>
            <a:ext cx="4968553" cy="56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country </a:t>
            </a:r>
            <a:r>
              <a:rPr lang="fr-CH" altLang="en-US" dirty="0" err="1"/>
              <a:t>either</a:t>
            </a:r>
            <a:r>
              <a:rPr lang="fr-CH" altLang="en-US" dirty="0"/>
              <a:t> WO or country </a:t>
            </a:r>
            <a:r>
              <a:rPr lang="fr-CH" altLang="en-US" dirty="0" err="1"/>
              <a:t>from</a:t>
            </a:r>
            <a:r>
              <a:rPr lang="fr-CH" altLang="en-US" dirty="0"/>
              <a:t> </a:t>
            </a:r>
            <a:r>
              <a:rPr lang="fr-CH" altLang="en-US" dirty="0" err="1"/>
              <a:t>nat</a:t>
            </a:r>
            <a:r>
              <a:rPr lang="fr-CH" altLang="en-US" dirty="0"/>
              <a:t> collection</a:t>
            </a:r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PCT</a:t>
            </a: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5589588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>
                <a:solidFill>
                  <a:srgbClr val="000000"/>
                </a:solidFill>
              </a:rPr>
              <a:t>http://patentscope.wipo.int/search/en/help/fieldsHelp.jsf</a:t>
            </a:r>
          </a:p>
        </p:txBody>
      </p:sp>
    </p:spTree>
    <p:extLst>
      <p:ext uri="{BB962C8B-B14F-4D97-AF65-F5344CB8AC3E}">
        <p14:creationId xmlns:p14="http://schemas.microsoft.com/office/powerpoint/2010/main" val="35499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required</a:t>
            </a:r>
          </a:p>
          <a:p>
            <a:r>
              <a:rPr lang="en-US" dirty="0"/>
              <a:t>F</a:t>
            </a:r>
            <a:r>
              <a:rPr lang="en-US" dirty="0" smtClean="0"/>
              <a:t>ield name followed by : ":" or "/" </a:t>
            </a:r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EN_TI:("wind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Results: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field.      </a:t>
            </a:r>
            <a:r>
              <a:rPr lang="en-US" b="1" dirty="0" smtClean="0"/>
              <a:t>"solar"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888998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7504" y="4437112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5576" y="3501008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! </a:t>
            </a:r>
            <a:r>
              <a:rPr lang="en-US" b="1" dirty="0" err="1" smtClean="0"/>
              <a:t>Field_Name</a:t>
            </a:r>
            <a:r>
              <a:rPr lang="en-US" b="1" dirty="0" smtClean="0"/>
              <a:t>:[* TO *]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!RU_TI:[* TO *]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 &amp;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to last version of </a:t>
            </a:r>
            <a:r>
              <a:rPr lang="en-US" dirty="0" err="1" smtClean="0"/>
              <a:t>jsf</a:t>
            </a:r>
            <a:r>
              <a:rPr lang="en-US" dirty="0" smtClean="0"/>
              <a:t> and </a:t>
            </a:r>
            <a:r>
              <a:rPr lang="en-US" dirty="0" err="1" smtClean="0"/>
              <a:t>lucene</a:t>
            </a:r>
            <a:endParaRPr lang="en-US" dirty="0" smtClean="0"/>
          </a:p>
          <a:p>
            <a:r>
              <a:rPr lang="en-US" dirty="0" smtClean="0"/>
              <a:t>New functionality that allows to break down composed German words</a:t>
            </a:r>
          </a:p>
          <a:p>
            <a:r>
              <a:rPr lang="en-US" dirty="0" smtClean="0"/>
              <a:t>New national collections: </a:t>
            </a:r>
            <a:r>
              <a:rPr lang="en-US" dirty="0"/>
              <a:t>G</a:t>
            </a:r>
            <a:r>
              <a:rPr lang="en-US" dirty="0" smtClean="0"/>
              <a:t>ermany and UK</a:t>
            </a:r>
          </a:p>
          <a:p>
            <a:r>
              <a:rPr lang="en-US" dirty="0" smtClean="0"/>
              <a:t>PATENTSCOPE training in Geneva June 3 to 5, 2014</a:t>
            </a:r>
          </a:p>
          <a:p>
            <a:r>
              <a:rPr lang="en-US" dirty="0" smtClean="0"/>
              <a:t>New field codes are being under investigation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smtClean="0"/>
              <a:t>Date </a:t>
            </a:r>
            <a:r>
              <a:rPr lang="fr-CH" altLang="en-US" dirty="0" err="1"/>
              <a:t>searches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Simple: based on year, month or day</a:t>
            </a:r>
          </a:p>
          <a:p>
            <a:endParaRPr lang="fr-CH" altLang="en-US"/>
          </a:p>
          <a:p>
            <a:pPr lvl="1">
              <a:buFontTx/>
              <a:buNone/>
            </a:pPr>
            <a:r>
              <a:rPr lang="fr-CH" altLang="en-US"/>
              <a:t>DP: 01.02.2000</a:t>
            </a:r>
          </a:p>
          <a:p>
            <a:pPr lvl="1">
              <a:buFontTx/>
              <a:buNone/>
            </a:pPr>
            <a:r>
              <a:rPr lang="fr-CH" altLang="en-US"/>
              <a:t>DP: 2003</a:t>
            </a:r>
          </a:p>
          <a:p>
            <a:endParaRPr lang="fr-CH" altLang="en-US"/>
          </a:p>
          <a:p>
            <a:r>
              <a:rPr lang="fr-CH" altLang="en-US"/>
              <a:t>Range: value are between the lower and upper bound</a:t>
            </a:r>
          </a:p>
          <a:p>
            <a:endParaRPr lang="fr-CH" altLang="en-US"/>
          </a:p>
          <a:p>
            <a:pPr lvl="1">
              <a:buFontTx/>
              <a:buNone/>
            </a:pPr>
            <a:r>
              <a:rPr lang="fr-CH" altLang="en-US"/>
              <a:t>DP:[01.01.2000 TO 31.12.2000]</a:t>
            </a:r>
          </a:p>
          <a:p>
            <a:pPr lvl="1">
              <a:buFontTx/>
              <a:buNone/>
            </a:pPr>
            <a:r>
              <a:rPr lang="fr-CH" altLang="en-US"/>
              <a:t>DP: [2000 TO 2010]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2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find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1115616" y="3801754"/>
            <a:ext cx="1008112" cy="360040"/>
          </a:xfrm>
          <a:prstGeom prst="left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8750"/>
            <a:ext cx="8113713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yorkvision.co.uk/wp-content/uploads/2013/10/CautionT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30"/>
            <a:ext cx="10309923" cy="68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common errors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(….)   "…"</a:t>
            </a:r>
          </a:p>
          <a:p>
            <a:r>
              <a:rPr lang="fr-CH" altLang="en-US"/>
              <a:t>Field name</a:t>
            </a:r>
          </a:p>
          <a:p>
            <a:r>
              <a:rPr lang="fr-CH" altLang="en-US"/>
              <a:t>No space</a:t>
            </a:r>
          </a:p>
          <a:p>
            <a:r>
              <a:rPr lang="fr-CH" altLang="en-US"/>
              <a:t>No wildcard at the </a:t>
            </a:r>
            <a:r>
              <a:rPr lang="en-US" altLang="en-US"/>
              <a:t>beginning</a:t>
            </a:r>
            <a:r>
              <a:rPr lang="fr-CH" altLang="en-US"/>
              <a:t> of a word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3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Challenges</a:t>
            </a: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Differences in languages: </a:t>
            </a:r>
            <a:r>
              <a:rPr lang="en-US" altLang="en-US" sz="1800"/>
              <a:t>vent = wind in FR and outlet in EN</a:t>
            </a:r>
          </a:p>
          <a:p>
            <a:endParaRPr lang="en-US" altLang="en-US" sz="1800"/>
          </a:p>
          <a:p>
            <a:r>
              <a:rPr lang="en-US" altLang="en-US" sz="2000"/>
              <a:t>Number formatting: </a:t>
            </a:r>
            <a:r>
              <a:rPr lang="en-US" altLang="ja-JP" sz="2000">
                <a:ea typeface="ＭＳ Ｐゴシック" pitchFamily="34" charset="-128"/>
              </a:rPr>
              <a:t>75 percent -75%- ¾- 0.75 </a:t>
            </a:r>
          </a:p>
          <a:p>
            <a:pPr>
              <a:buFontTx/>
              <a:buNone/>
            </a:pPr>
            <a:endParaRPr lang="en-US" altLang="en-US" sz="2000"/>
          </a:p>
          <a:p>
            <a:r>
              <a:rPr lang="en-US" altLang="en-US" sz="2000"/>
              <a:t>Measurement units: : </a:t>
            </a:r>
            <a:r>
              <a:rPr lang="en-US" altLang="ja-JP" sz="2000">
                <a:ea typeface="ＭＳ Ｐゴシック" pitchFamily="34" charset="-128"/>
              </a:rPr>
              <a:t>cm/yard/km </a:t>
            </a:r>
          </a:p>
          <a:p>
            <a:pPr>
              <a:buFontTx/>
              <a:buNone/>
            </a:pPr>
            <a:endParaRPr lang="en-US" altLang="en-US" sz="2000"/>
          </a:p>
          <a:p>
            <a:r>
              <a:rPr lang="en-US" altLang="en-US" sz="2000"/>
              <a:t>Synonyms – homonyms: mobile/cell phone mouse</a:t>
            </a:r>
          </a:p>
          <a:p>
            <a:pPr>
              <a:buFontTx/>
              <a:buNone/>
            </a:pPr>
            <a:endParaRPr lang="en-US" altLang="en-US" sz="2000"/>
          </a:p>
          <a:p>
            <a:r>
              <a:rPr lang="en-US" altLang="en-US" sz="2000"/>
              <a:t>Human error</a:t>
            </a:r>
          </a:p>
          <a:p>
            <a:endParaRPr lang="en-US" altLang="en-US" sz="2000"/>
          </a:p>
          <a:p>
            <a:r>
              <a:rPr lang="en-US" altLang="en-US" sz="2000"/>
              <a:t>Name variation</a:t>
            </a:r>
          </a:p>
        </p:txBody>
      </p:sp>
    </p:spTree>
    <p:extLst>
      <p:ext uri="{BB962C8B-B14F-4D97-AF65-F5344CB8AC3E}">
        <p14:creationId xmlns:p14="http://schemas.microsoft.com/office/powerpoint/2010/main" val="11553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1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Slides and recording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97425"/>
            <a:ext cx="8713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100" b="1" smtClean="0">
                <a:latin typeface="Times New Roman" pitchFamily="18" charset="0"/>
                <a:cs typeface="Times New Roman" pitchFamily="18" charset="0"/>
                <a:hlinkClick r:id="rId2"/>
              </a:rPr>
              <a:t>www.wipo.int/patentscope/en/webinar/index.html</a:t>
            </a:r>
            <a:endParaRPr lang="en-US" altLang="en-US" sz="31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File:Microsoft Powerpoint Ic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26558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33845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563938" y="2636838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60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451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0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 Advanced interface?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2925"/>
          </a:xfrm>
        </p:spPr>
        <p:txBody>
          <a:bodyPr/>
          <a:lstStyle/>
          <a:p>
            <a:r>
              <a:rPr lang="en-US" dirty="0" smtClean="0"/>
              <a:t>Long list of irrelevant results</a:t>
            </a:r>
          </a:p>
          <a:p>
            <a:r>
              <a:rPr lang="en-US" dirty="0" smtClean="0"/>
              <a:t>Conduct very targeted and very complex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16388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9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5425"/>
            <a:ext cx="82296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76388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076056" y="1484784"/>
            <a:ext cx="3600400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187624" y="3861048"/>
            <a:ext cx="1728192" cy="432048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3861048"/>
            <a:ext cx="504056" cy="432048"/>
          </a:xfrm>
          <a:prstGeom prst="ellipse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= stemming</a:t>
            </a:r>
          </a:p>
          <a:p>
            <a:r>
              <a:rPr lang="en-US" dirty="0"/>
              <a:t>P</a:t>
            </a:r>
            <a:r>
              <a:rPr lang="en-US" dirty="0" smtClean="0"/>
              <a:t>rocess that removes common endings from words.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critical</a:t>
            </a:r>
            <a:br>
              <a:rPr lang="en-US" dirty="0" smtClean="0"/>
            </a:br>
            <a:r>
              <a:rPr lang="en-US" dirty="0" smtClean="0"/>
              <a:t>	critically</a:t>
            </a:r>
            <a:br>
              <a:rPr lang="en-US" dirty="0" smtClean="0"/>
            </a:br>
            <a:r>
              <a:rPr lang="en-US" dirty="0" smtClean="0"/>
              <a:t>	criticism	each word is reduced to ‘critic’</a:t>
            </a:r>
          </a:p>
          <a:p>
            <a:pPr marL="0" indent="0">
              <a:buNone/>
            </a:pPr>
            <a:r>
              <a:rPr lang="en-US" dirty="0" smtClean="0"/>
              <a:t>    	criticisms</a:t>
            </a:r>
            <a:br>
              <a:rPr lang="en-US" dirty="0" smtClean="0"/>
            </a:br>
            <a:r>
              <a:rPr lang="en-US" dirty="0" smtClean="0"/>
              <a:t>     	critics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3608" y="2861019"/>
            <a:ext cx="6984776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2696337" y="2984013"/>
            <a:ext cx="576064" cy="2088232"/>
          </a:xfrm>
          <a:prstGeom prst="leftBrace">
            <a:avLst>
              <a:gd name="adj1" fmla="val 8333"/>
              <a:gd name="adj2" fmla="val 509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2687526" y="3083512"/>
            <a:ext cx="432048" cy="2003285"/>
          </a:xfrm>
          <a:prstGeom prst="leftBrace">
            <a:avLst>
              <a:gd name="adj1" fmla="val 8333"/>
              <a:gd name="adj2" fmla="val 4952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dictionary includes the necessary technical </a:t>
            </a:r>
            <a:r>
              <a:rPr lang="en-US" dirty="0"/>
              <a:t>terms </a:t>
            </a:r>
            <a:r>
              <a:rPr lang="en-US" dirty="0" smtClean="0"/>
              <a:t>to </a:t>
            </a:r>
            <a:r>
              <a:rPr lang="en-US" dirty="0"/>
              <a:t>express patent </a:t>
            </a:r>
            <a:r>
              <a:rPr lang="en-US" dirty="0" smtClean="0"/>
              <a:t>concepts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Porter Stemming Algorithm </a:t>
            </a:r>
            <a:r>
              <a:rPr lang="en-US" dirty="0" smtClean="0"/>
              <a:t>finds </a:t>
            </a:r>
            <a:r>
              <a:rPr lang="en-US" dirty="0"/>
              <a:t>words that contain common </a:t>
            </a:r>
            <a:r>
              <a:rPr lang="en-US" dirty="0" smtClean="0"/>
              <a:t>roots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effort</a:t>
            </a:r>
          </a:p>
        </p:txBody>
      </p:sp>
      <p:sp>
        <p:nvSpPr>
          <p:cNvPr id="4" name="Curved Left Arrow 3"/>
          <p:cNvSpPr/>
          <p:nvPr/>
        </p:nvSpPr>
        <p:spPr bwMode="auto">
          <a:xfrm>
            <a:off x="3995936" y="2348880"/>
            <a:ext cx="288032" cy="936104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139952" y="2348880"/>
            <a:ext cx="216024" cy="720080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4295364" y="2348880"/>
            <a:ext cx="648072" cy="1224136"/>
          </a:xfrm>
          <a:prstGeom prst="curvedLeft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916</Words>
  <Application>Microsoft Office PowerPoint</Application>
  <PresentationFormat>On-screen Show (4:3)</PresentationFormat>
  <Paragraphs>233</Paragraphs>
  <Slides>50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template_english</vt:lpstr>
      <vt:lpstr>PowerPoint Presentation</vt:lpstr>
      <vt:lpstr>PowerPoint Presentation</vt:lpstr>
      <vt:lpstr>Agenda</vt:lpstr>
      <vt:lpstr>Future developments &amp; news</vt:lpstr>
      <vt:lpstr>Why use the Advanced interface?</vt:lpstr>
      <vt:lpstr>Advanced search interface</vt:lpstr>
      <vt:lpstr>Advanced search interface</vt:lpstr>
      <vt:lpstr>Stem</vt:lpstr>
      <vt:lpstr>Stemming</vt:lpstr>
      <vt:lpstr>Advanced search interface</vt:lpstr>
      <vt:lpstr>Advanced search interface</vt:lpstr>
      <vt:lpstr>Advanced search interface</vt:lpstr>
      <vt:lpstr>Help</vt:lpstr>
      <vt:lpstr>Tooltip help</vt:lpstr>
      <vt:lpstr>Question mark help</vt:lpstr>
      <vt:lpstr>Advanced search interface</vt:lpstr>
      <vt:lpstr>Query : terms and phrases</vt:lpstr>
      <vt:lpstr>Boolean operators: a quick review</vt:lpstr>
      <vt:lpstr>AND</vt:lpstr>
      <vt:lpstr>OR</vt:lpstr>
      <vt:lpstr>AND/OR</vt:lpstr>
      <vt:lpstr>NOT</vt:lpstr>
      <vt:lpstr>ANDNOT</vt:lpstr>
      <vt:lpstr>ANDNOT</vt:lpstr>
      <vt:lpstr>Proximity search: NEAR</vt:lpstr>
      <vt:lpstr>NEAR: an example</vt:lpstr>
      <vt:lpstr>Proximity search: BEFORE</vt:lpstr>
      <vt:lpstr>Wildcards – truncation: ? *</vt:lpstr>
      <vt:lpstr>Wildcards - Stemming</vt:lpstr>
      <vt:lpstr>Fuzzy searches     </vt:lpstr>
      <vt:lpstr>^ caret = weighting factor</vt:lpstr>
      <vt:lpstr>Grouping</vt:lpstr>
      <vt:lpstr>Grouping/nesting</vt:lpstr>
      <vt:lpstr>Grouping/nesting</vt:lpstr>
      <vt:lpstr>Fields: http://patentscope.wipo.int/search/en/help/fieldsHelp.jsf</vt:lpstr>
      <vt:lpstr>Examples</vt:lpstr>
      <vt:lpstr>Fields rules</vt:lpstr>
      <vt:lpstr>Fields: golden rules</vt:lpstr>
      <vt:lpstr>Empty field</vt:lpstr>
      <vt:lpstr>Date searches</vt:lpstr>
      <vt:lpstr>Classification</vt:lpstr>
      <vt:lpstr>PowerPoint Presentation</vt:lpstr>
      <vt:lpstr>PowerPoint Presentation</vt:lpstr>
      <vt:lpstr>PowerPoint Presentation</vt:lpstr>
      <vt:lpstr>Most common errors</vt:lpstr>
      <vt:lpstr>Challenges</vt:lpstr>
      <vt:lpstr>PowerPoint Presentation</vt:lpstr>
      <vt:lpstr>Slides and recording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MOSCATELLI Amina</dc:creator>
  <cp:lastModifiedBy>AMMANN Sandrine</cp:lastModifiedBy>
  <cp:revision>9</cp:revision>
  <dcterms:created xsi:type="dcterms:W3CDTF">2010-05-03T08:02:35Z</dcterms:created>
  <dcterms:modified xsi:type="dcterms:W3CDTF">2014-02-20T14:14:03Z</dcterms:modified>
</cp:coreProperties>
</file>