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F7D7F-2FD4-42BA-AF87-02BE4E71190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Tabs news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AB4B-96A4-492E-979A-69E1CE7A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65078F-9F33-4364-9832-649D2AFBA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6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C37A17-A0A0-4928-8B15-C03AF4BE5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0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4988-F2D8-41E3-BA35-9DF5A9AA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  <p:sldLayoutId id="2147483675" r:id="rId14"/>
    <p:sldLayoutId id="214748367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://www.google.ch/url?sa=i&amp;rct=j&amp;q=&amp;esrc=s&amp;frm=1&amp;source=images&amp;cd=&amp;cad=rja&amp;docid=6VqkPEBnonCucM&amp;tbnid=IeUTN_2MvfdzqM:&amp;ved=0CAUQjRw&amp;url=http://www.crossed-flag-pins.com/animated-flag-gif/flags-Egypt.html&amp;ei=9VhBUpedD4jEswbGy4DwAQ&amp;psig=AFQjCNE7I6Z8etTNGRRhu6nA8zjw8-FEEg&amp;ust=138010064208014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385248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The PATENTSCOPE search system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2013 Retrospective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29924" y="5231432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December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	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5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After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84438" y="0"/>
          <a:ext cx="65992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273016" imgH="10679365" progId="">
                  <p:embed/>
                </p:oleObj>
              </mc:Choice>
              <mc:Fallback>
                <p:oleObj r:id="rId3" imgW="10273016" imgH="10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0"/>
                        <a:ext cx="65992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1763713" y="90805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42577"/>
            <a:ext cx="6659562" cy="321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Options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2060575"/>
          <a:ext cx="828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273016" imgH="520635" progId="">
                  <p:embed/>
                </p:oleObj>
              </mc:Choice>
              <mc:Fallback>
                <p:oleObj r:id="rId3" imgW="10273016" imgH="52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8280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40200" y="2205038"/>
          <a:ext cx="62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622003" imgH="1015515" progId="">
                  <p:embed/>
                </p:oleObj>
              </mc:Choice>
              <mc:Fallback>
                <p:oleObj r:id="rId5" imgW="622003" imgH="10155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05038"/>
                        <a:ext cx="622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2205038"/>
          <a:ext cx="1371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7" imgW="1371429" imgH="1231746" progId="">
                  <p:embed/>
                </p:oleObj>
              </mc:Choice>
              <mc:Fallback>
                <p:oleObj r:id="rId7" imgW="1371429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205038"/>
                        <a:ext cx="1371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27088" y="2205038"/>
          <a:ext cx="12954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9" imgW="1409524" imgH="1231746" progId="">
                  <p:embed/>
                </p:oleObj>
              </mc:Choice>
              <mc:Fallback>
                <p:oleObj r:id="rId9" imgW="1409524" imgH="1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05038"/>
                        <a:ext cx="129540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7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simple</a:t>
            </a: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1341438"/>
          <a:ext cx="8208962" cy="540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196825" imgH="6717460" progId="">
                  <p:embed/>
                </p:oleObj>
              </mc:Choice>
              <mc:Fallback>
                <p:oleObj r:id="rId3" imgW="10196825" imgH="67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8208962" cy="540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4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simple + image</a:t>
            </a: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25538"/>
          <a:ext cx="7472363" cy="777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0234921" imgH="10653968" progId="">
                  <p:embed/>
                </p:oleObj>
              </mc:Choice>
              <mc:Fallback>
                <p:oleObj r:id="rId3" imgW="10234921" imgH="106539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7472363" cy="777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7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all + image</a:t>
            </a: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174750"/>
          <a:ext cx="6335713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10222222" imgH="9168254" progId="">
                  <p:embed/>
                </p:oleObj>
              </mc:Choice>
              <mc:Fallback>
                <p:oleObj r:id="rId3" imgW="10222222" imgH="91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74750"/>
                        <a:ext cx="6335713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7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View: image</a:t>
            </a: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19250" y="1074738"/>
          <a:ext cx="6048375" cy="578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10222222" imgH="9777778" progId="">
                  <p:embed/>
                </p:oleObj>
              </mc:Choice>
              <mc:Fallback>
                <p:oleObj r:id="rId3" imgW="10222222" imgH="97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74738"/>
                        <a:ext cx="6048375" cy="578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customization options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604963"/>
            <a:ext cx="766603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PATENTSCOPE account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1700213"/>
          <a:ext cx="81153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0819048" imgH="5523810" progId="">
                  <p:embed/>
                </p:oleObj>
              </mc:Choice>
              <mc:Fallback>
                <p:oleObj r:id="rId3" imgW="10819048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1153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5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085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Retrospective 2013</a:t>
            </a:r>
          </a:p>
          <a:p>
            <a:pPr lvl="1"/>
            <a:r>
              <a:rPr lang="en-US" dirty="0" smtClean="0"/>
              <a:t>New interfaces</a:t>
            </a:r>
          </a:p>
          <a:p>
            <a:pPr lvl="1"/>
            <a:r>
              <a:rPr lang="en-US" dirty="0" smtClean="0"/>
              <a:t>Improved navigation</a:t>
            </a:r>
          </a:p>
          <a:p>
            <a:pPr lvl="1"/>
            <a:r>
              <a:rPr lang="en-US" dirty="0" smtClean="0"/>
              <a:t>New collections</a:t>
            </a:r>
          </a:p>
          <a:p>
            <a:pPr lvl="1"/>
            <a:r>
              <a:rPr lang="en-US" dirty="0"/>
              <a:t>Monthly </a:t>
            </a:r>
            <a:r>
              <a:rPr lang="en-US" dirty="0" smtClean="0"/>
              <a:t>webinar</a:t>
            </a:r>
            <a:endParaRPr lang="en-US" dirty="0"/>
          </a:p>
          <a:p>
            <a:pPr marL="803275" lvl="3" indent="-346075">
              <a:tabLst>
                <a:tab pos="346075" algn="l"/>
              </a:tabLst>
            </a:pPr>
            <a:r>
              <a:rPr lang="en-US" dirty="0" smtClean="0"/>
              <a:t>Survey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/>
            <a:r>
              <a:rPr lang="en-US" dirty="0" smtClean="0"/>
              <a:t>2014</a:t>
            </a:r>
          </a:p>
          <a:p>
            <a:pPr marL="914400" lvl="2" indent="0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Q&amp;A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6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876925"/>
            <a:ext cx="8229600" cy="1143000"/>
          </a:xfrm>
        </p:spPr>
        <p:txBody>
          <a:bodyPr/>
          <a:lstStyle/>
          <a:p>
            <a:r>
              <a:rPr lang="en-US" altLang="en-US"/>
              <a:t>Improved navigation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Improved navigation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351837" cy="792163"/>
          </a:xfrm>
        </p:spPr>
        <p:txBody>
          <a:bodyPr/>
          <a:lstStyle/>
          <a:p>
            <a:r>
              <a:rPr lang="en-US" altLang="en-US" sz="2000"/>
              <a:t>Tab currently viewed same tab for next applications</a:t>
            </a:r>
          </a:p>
        </p:txBody>
      </p:sp>
      <p:graphicFrame>
        <p:nvGraphicFramePr>
          <p:cNvPr id="983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2060575"/>
          <a:ext cx="7993063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3" imgW="10196825" imgH="5726984" progId="">
                  <p:embed/>
                </p:oleObj>
              </mc:Choice>
              <mc:Fallback>
                <p:oleObj r:id="rId3" imgW="10196825" imgH="57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7993063" cy="448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1187450" y="2852738"/>
            <a:ext cx="576263" cy="720725"/>
          </a:xfrm>
          <a:prstGeom prst="upArrow">
            <a:avLst>
              <a:gd name="adj1" fmla="val 50000"/>
              <a:gd name="adj2" fmla="val 312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20" name="AutoShape 16"/>
          <p:cNvSpPr>
            <a:spLocks noChangeArrowheads="1"/>
          </p:cNvSpPr>
          <p:nvPr/>
        </p:nvSpPr>
        <p:spPr bwMode="auto">
          <a:xfrm>
            <a:off x="5508625" y="476250"/>
            <a:ext cx="504825" cy="1008063"/>
          </a:xfrm>
          <a:prstGeom prst="upArrow">
            <a:avLst>
              <a:gd name="adj1" fmla="val 50000"/>
              <a:gd name="adj2" fmla="val 499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22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1912938"/>
          <a:ext cx="9072563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10133333" imgH="5231746" progId="">
                  <p:embed/>
                </p:oleObj>
              </mc:Choice>
              <mc:Fallback>
                <p:oleObj r:id="rId5" imgW="10133333" imgH="52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2938"/>
                        <a:ext cx="9072563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2124075" y="2636838"/>
            <a:ext cx="576263" cy="863600"/>
          </a:xfrm>
          <a:prstGeom prst="upArrow">
            <a:avLst>
              <a:gd name="adj1" fmla="val 50000"/>
              <a:gd name="adj2" fmla="val 3746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25" name="Object 21"/>
          <p:cNvGraphicFramePr>
            <a:graphicFrameLocks noChangeAspect="1"/>
          </p:cNvGraphicFramePr>
          <p:nvPr/>
        </p:nvGraphicFramePr>
        <p:xfrm>
          <a:off x="539750" y="1844675"/>
          <a:ext cx="9577388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7" imgW="10196825" imgH="5219048" progId="">
                  <p:embed/>
                </p:oleObj>
              </mc:Choice>
              <mc:Fallback>
                <p:oleObj r:id="rId7" imgW="10196825" imgH="5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9577388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AutoShape 22"/>
          <p:cNvSpPr>
            <a:spLocks noChangeArrowheads="1"/>
          </p:cNvSpPr>
          <p:nvPr/>
        </p:nvSpPr>
        <p:spPr bwMode="auto">
          <a:xfrm>
            <a:off x="5364163" y="2060575"/>
            <a:ext cx="358775" cy="1081088"/>
          </a:xfrm>
          <a:prstGeom prst="upArrow">
            <a:avLst>
              <a:gd name="adj1" fmla="val 50000"/>
              <a:gd name="adj2" fmla="val 7533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468313" y="1844675"/>
          <a:ext cx="9577387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9" imgW="10107937" imgH="3860317" progId="">
                  <p:embed/>
                </p:oleObj>
              </mc:Choice>
              <mc:Fallback>
                <p:oleObj r:id="rId9" imgW="10107937" imgH="38603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9577387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8" name="Oval 24"/>
          <p:cNvSpPr>
            <a:spLocks noChangeArrowheads="1"/>
          </p:cNvSpPr>
          <p:nvPr/>
        </p:nvSpPr>
        <p:spPr bwMode="auto">
          <a:xfrm>
            <a:off x="4067175" y="2133600"/>
            <a:ext cx="288925" cy="35877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animBg="1"/>
      <p:bldP spid="98324" grpId="0" animBg="1"/>
      <p:bldP spid="98326" grpId="0" animBg="1"/>
      <p:bldP spid="983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Documents tab</a:t>
            </a:r>
          </a:p>
        </p:txBody>
      </p:sp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66825"/>
            <a:ext cx="770731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5364163" y="3716338"/>
            <a:ext cx="360362" cy="504825"/>
          </a:xfrm>
          <a:prstGeom prst="upArrow">
            <a:avLst>
              <a:gd name="adj1" fmla="val 50000"/>
              <a:gd name="adj2" fmla="val 350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7" name="AutoShape 13"/>
          <p:cNvSpPr>
            <a:spLocks noChangeArrowheads="1"/>
          </p:cNvSpPr>
          <p:nvPr/>
        </p:nvSpPr>
        <p:spPr bwMode="auto">
          <a:xfrm>
            <a:off x="5292725" y="3644900"/>
            <a:ext cx="504825" cy="720725"/>
          </a:xfrm>
          <a:prstGeom prst="upArrow">
            <a:avLst>
              <a:gd name="adj1" fmla="val 50000"/>
              <a:gd name="adj2" fmla="val 356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666037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9" name="AutoShape 15"/>
          <p:cNvSpPr>
            <a:spLocks noChangeArrowheads="1"/>
          </p:cNvSpPr>
          <p:nvPr/>
        </p:nvSpPr>
        <p:spPr bwMode="auto">
          <a:xfrm>
            <a:off x="6443663" y="2276475"/>
            <a:ext cx="504825" cy="720725"/>
          </a:xfrm>
          <a:prstGeom prst="upArrow">
            <a:avLst>
              <a:gd name="adj1" fmla="val 50000"/>
              <a:gd name="adj2" fmla="val 3569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640637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4643438" y="1412875"/>
            <a:ext cx="360362" cy="863600"/>
          </a:xfrm>
          <a:prstGeom prst="upArrow">
            <a:avLst>
              <a:gd name="adj1" fmla="val 50000"/>
              <a:gd name="adj2" fmla="val 5991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2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64698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 animBg="1"/>
      <p:bldP spid="123919" grpId="0" animBg="1"/>
      <p:bldP spid="1239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PDFs </a:t>
            </a:r>
          </a:p>
        </p:txBody>
      </p:sp>
      <p:graphicFrame>
        <p:nvGraphicFramePr>
          <p:cNvPr id="993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11413" y="115888"/>
          <a:ext cx="6381750" cy="674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5888"/>
                        <a:ext cx="6381750" cy="674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411413" y="188913"/>
            <a:ext cx="6481762" cy="6477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5715000"/>
            <a:ext cx="8229600" cy="1143000"/>
          </a:xfrm>
        </p:spPr>
        <p:txBody>
          <a:bodyPr/>
          <a:lstStyle/>
          <a:p>
            <a:r>
              <a:rPr lang="en-US" altLang="en-US" sz="3200"/>
              <a:t>THE COVERAGE</a:t>
            </a:r>
            <a:br>
              <a:rPr lang="en-US" altLang="en-US" sz="3200"/>
            </a:br>
            <a:endParaRPr lang="en-US" altLang="en-US" sz="32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0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</a:t>
            </a:r>
            <a:r>
              <a:rPr lang="en-US" altLang="en-US" dirty="0" smtClean="0"/>
              <a:t>collections</a:t>
            </a:r>
            <a:endParaRPr lang="en-US" alt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97" y="2688701"/>
            <a:ext cx="2161846" cy="16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39" y="2780928"/>
            <a:ext cx="2299103" cy="15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www.crossed-flag-pins.com/animated-flag-gif/images/Flag_Egyp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24" y="764704"/>
            <a:ext cx="189113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15816" cy="159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376264" cy="16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15560"/>
            <a:ext cx="204322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61" y="476672"/>
            <a:ext cx="42061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79" y="3543826"/>
            <a:ext cx="4625120" cy="14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2014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4306">
            <a:off x="1175583" y="1673700"/>
            <a:ext cx="4426343" cy="29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367">
            <a:off x="3635896" y="3573016"/>
            <a:ext cx="49244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webinar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2" y="1484784"/>
            <a:ext cx="9162162" cy="31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5715000"/>
            <a:ext cx="8229600" cy="1143000"/>
          </a:xfrm>
        </p:spPr>
        <p:txBody>
          <a:bodyPr/>
          <a:lstStyle/>
          <a:p>
            <a:r>
              <a:rPr lang="en-US" altLang="en-US"/>
              <a:t>Survey</a:t>
            </a:r>
          </a:p>
        </p:txBody>
      </p:sp>
      <p:pic>
        <p:nvPicPr>
          <p:cNvPr id="102404" name="Picture 4" descr="questionn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9138"/>
            <a:ext cx="8229600" cy="2232025"/>
          </a:xfrm>
        </p:spPr>
        <p:txBody>
          <a:bodyPr/>
          <a:lstStyle/>
          <a:p>
            <a:r>
              <a:rPr lang="en-US" altLang="en-US"/>
              <a:t>New </a:t>
            </a:r>
            <a:br>
              <a:rPr lang="en-US" altLang="en-US"/>
            </a:br>
            <a:r>
              <a:rPr lang="en-US" altLang="en-US"/>
              <a:t>interfaces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17463"/>
            <a:ext cx="6875462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340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6165"/>
            <a:ext cx="62796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QHBhUUBxQWFhIWGBwYFxcXGBkWHxoZIBcYHB0cGBwcHSggHBwpGxcZIjEhJikrMS4uFx8zODMsQygtLisBCgoKDg0OGxAQGywmHyQsLS8tLC8tNCwuLCwsLCwsLSwsNSwsLC4vLS0sLSwsLCwsLCwsLCwsLiwsLCwsLCwsLP/AABEIAOEA4QMBEQACEQEDEQH/xAAcAAEAAgMBAQEAAAAAAAAAAAAABQYEBwgDAgH/xABLEAABAwIDBAYECwYCCQUAAAABAAIDBBEFBiESMUFRBxMiYXGBFCMykRUWQkNSYnKCkqGxJDM0c6LBJWMINURTsrPCw9EmNlSj8f/EABsBAQABBQEAAAAAAAAAAAAAAAAEAgMFBgcB/8QAOxEAAgECAgYJAgUCBgMAAAAAAAECAwQRMQUGEiFRcSJBYYGRobHB0RMyFEJS4fAjMyQlQ2KisnKCkv/aAAwDAQACEQMRAD8A3igCAIAgCAIAgCA/HO2W3doAgKxWZ8pIpzHhxfVSjeylYZrfaePVt+84KxXuaNBbVWSS7WeqLeRhuxvE8Q/gqaClb9KokMz7c+ris0Hu2ysHcaz2dPdTxlyWC8/guqjJ5nk/CK2sH+I4lML8KeOKADwJa9/9SxFXWys3/Tppc236YFxUF1s+fifDIP2yWrl/mVdQfyDwFj56x38sppckvdMq+jA+DkPD3H1lMxx5vL3n3ucVYenL9/6r8vg9+nHgPiFhwPYpYwebdpp94IXi03fr/VY+nHgffxNp4x+yvqYv5dXUN/LrLK/DWLSEfz480vg8+jA/W4JVUg/wzE6kd07YqgeB2mB9vvX71Opa13C/uQi+WK+fQpdBdR6jFMVw/wDfRUtW0f7tzqV58n7bCfvNWWt9abWe6pFx815b/ItuhLqMmDP1NHIG422WjeTYekM2WE90rSYv6gs7b3tvcLGlNPln4ZltxazLTDM2oiDoHBzSLhzSCCOYI0KlFJ9oAgCAIAgCAIAgCAIAgCAIAgCA+ZJBFGXSkBoFySbADmTwCAp1TnV2JSFmTYfSCDY1DyY6dp1GjrXmII3MFtd6xt9pa2s1/Ulv/St7/bvwK4wcsjEdlh2KO2s2VD6o7+qHqoG63Fomnt25vLvJade6y3NbdS6C8X4/C7yRGilmT9LTMo4AykY1jBoGsaGgeAGgWvTqTqS2ptt8XvLqWB6qk9CAIAgCAIAgCA+ZIxKwiUAg6EEXB8QvVJxeKBXn5SZRyF+WZX0Uh1tDYxOP14D6sjwDT3rO2esV3Q3Te2u3Pxz8cS1KjFnvFm6fBDbN8I6r/wCXThz4+Os0er4tLa9ptzvC3Cw03a3eEU8JcH7dT9ewjypyiXCjq2V1M2Sie18bhdrmEOBHcRoVmC2eyAIAgCAIAgCAIAgCAIAgIPMuZ4cvtY2baknk0hgjG1JIe4cGi2rjYCyt1asKUHObwSzZ6ljkVt2Cz5kkEmcXAx3uyijJ6putwZjoZniw39kG9gtI0nrLOpjTtdy/V1vlw9eRJhRS3yLJGwRRgRgBoFgALADkAtVcnJ4vMvn0vAEAQBAEAQBAEAQBAEAQBAVybLr8LqnT5QeKeVx2nwkEwTH67B7DtPbZY87rY9G6xVrfCFbpR/5L55PxRZnRTyJrLebGYtVGnrmGnrWC74Hm9x9OJ26Rmh1G62oC3u2uqVzTVSk8U/5h2MiuLTwZY1IPAgCAIAgCAIAgCAICrZmzO6mrPRMvtEta4XN/YgafnJiPyYNXKHfX1Gzp/UqvkutvgiqMXJ4IxsAwBuEl0k73TVUms1RJ7TzyHBjBwYNAAPFc30lpStfTxnuiso9S+X2+hMhBRJhY0rCAIAgCAIAgCAIAgCAIAgCAIAgI3HcDixymDaq4c07UcrDsvifwdG4atO7uNtbqZZX1azqbdJ811PmUyipLBnjgGY5aCvbR5rI612kFSBssqPquG6Obm3ceHJdH0bpSjfU8Y7pLNda+V2+5DnBxZclkygIAgCAIAgCAICrZtzDJT1DaPALOrZRe5F2wR7jLJ+jW8T+cK+vqdnRdSp3Lrb4IqjFyeCPPAMEjwOj2YCXPcdqWV5u+WQ73vPEk+5cyvr6reVXUqPkupLgibGKisESahlQQBAEAQBAEAQBAEAQBAEAQBAEAQBAYeL4XFjOHuhxBodG7hxB4Fp3hwOoIV63ualvUVSm8Gv54HjSawZhZYxuXDcRFBmN5c8g+i1B+fYN7X/5zRv8ApDXx6ZovSdO+pbS3SWa4fs+rwIU4OLLmsoUBAEAQBAEBBZwzD8XsMBhZ1tRK7q6eEb5JDuvyaN7ncAPBW6tWFKDnN4JZs9Sx3ETlnA/gimc6rf1tVM7rKiY73v5Dkxo0a3QADcuX6U0lO+rbb+1fauC+X1/sTYQ2UTKxpWEAQBAEAQBAEAQBAEAQBAEAQBAEAQBAEBG5gwaPHsNMVVcG4cx7TZ0cg1a9hGocD/44qVZXlS0rKrT6s1xXB/ztKZRUlgz0yTj78QZJTY12a6ms2XgJWn2J4/quA1HA3FhoupWd3TuqMatN7n5cU+1EKUXF4MtClFIQBAEB8TStghc6chrWgucToAALkk8rIDX+XdrMeLuxKtBDCDHRMN+xBfWQg7nyEXv9HZF1omsuk/qT/Cwe5fd2vh3evIlUYYdJlpWqF8IAgCAIAgCAj5Mcp48UFPJPGKg7oy4bXPdztrZSFZ13S+soPY44binaWOBIKOVBAEAQBAR8+OU9PibaeeeNs7vZjLgHG+7TmeA4qRGzrzpOtGDcV14binaWOBIKOVBAEAQBAEAQBAVzNtFJC+OuwYXqqW52Rp10J/eQutvuBdu+zgLb1ntAaS/C1/pzfQl5Pqfs+zkWqsNpYlxwfE48ZwuOegdtRStDmnuPA8iDoRwIK6QQzMQBAEBR+kGoOK1kOGUht1/raog6tpWEXGhBBkfZgPIOWN0rfKztpVOvJc3l4Z9xXCO08CcjjEUYbGAGgWAGgAG4BcslJyeLzJx9LwBAEAQBAEBgY/iQwfBJp3i/VRufbmQNB5mw81ItLd3FeFJfmaRTJ4LE5QqK6SorzNK9xlc7bL72O1e9wRuN11+FGEKappdFLDDs4EHHrOo8lYz8YMrQTv8Aaeyz+HbaS12nAbTSfAhcm0nafhbudFZJ7uT3ryJsJbUUybUErCAIDExevbheFSzTezExzz37LSbfkr1tRderGlHOTS8TxvBYnJ1fiEmIYk+epcTK9xeXfWJvpytw5WC7BSoQpUlSiuilhh2EBvHedOZBxs5gylBNL+8Ldl/22ktJ87bX3lyrS9orW8nSWWOK5Pf5ZE2nLajiWBY4rCAIAgCAIAgCArmV5fi3m6SifpT1W1UUvJsg/fxDXvEgAAABcukav3/4q22ZPpQ3Pl1Pw3c0Q6sdll9WeLQQHzI8RsJkNgBck8AgNf5KviklRiFRfaq3+qBv2aZl2xCx3XF3m2/aXPdZr361yqKyh6vPw3LxJdGOCxLQtbLwQBAEAQBAEBRumio6jIMoHy3xt/rDv+lZ/VmG1pCL4Jvyw9y1WfROcl00iG/egapM2UJGP+bncB4FjHfqXLnWtlNRvIyXXFeTa+CVQfRNkrWC8EAQFM6X6g0/R/UbBsXbDfIyNv8AkCPNZvVymp6Rp49WL8n7lqr9hzYuokQ3v0BVPWZZmYT7E9x3BzG/3aVz7W6nhdQlxj6N/JJoZM2etUL4QBAEAQBAEAQFdzzQvqMF63Dv4mleKiHfq5mpabbw5m023G4WX0HefhruLf2y6L78n3PDuLdWO1EuGD4izF8KinpPYlY17fAi9j3jd5Lp5CMxAVHpQrHRZY6ikNpayRlKw2vbrD2z4CMP18FZuK0aNKVSWUU34HqWLwM6jpm0dIyOnFmMaGNHJrQAB7guRVKkqk3OWbeL5snpYHsqD0IAgCAIAgCA1506C+SBbhMz9HrZNVX/AI7/ANX7Fmv9pz4ukEU3p/o/j/09Ufzv+21aBrc/8RT/APH3ZJoZM2ktSL4QBAUPpsbfIb7cJI7/AIrf3WwasP8AzBcn6Fqt9pzqumEQ3b/o+NIwyqPDrGD3Nd/5C0PW9/1aS7H6okUOs2ytPJAQBAEAQBAEAQBAQXRq/wCD5KygdupptuIWtaCa8jAOdndYPILq2i7r8TaQqPPDfzW5/JBnHCWBd1kCgomYH/CXSXTRa7FJTvqDy6yR3VMB7w1rz5rXdZq/07PYX5ml3Le/RF6isZFhXOyWEAQBAEAQBAEBT+luiNbkGo6sXLNmTya9pd/TtLNavVlT0hTx68V4p4eeBbqrGLOaV1IhnQ3QfR+jZHDz87K9/utH/wBsrm2tNXbv9n9MUvf3JVFdE2AtcLwQBAVXpSojX5Cqms3tYJPJjmvP9LSsvoGsqWkKTfW8PFNerLdVYxZzGuqkM6A6CaI0+TnPf87M5w+yA1n/ABNcuc611lO9UF+WK8Xi/RolUF0TYy1kvBAEAQBAEAQBAEBW5X/BnSZSyC+zVwyUz+Qcz10ZPfbbA8Vu+qdfGnUovqaa79z9F4kaut6Zflt5HNf5ed6bnDFJ73HXR07e4RRN2gPvSErRtbKuNWnT4JvxeHsSaC3NlmWpEgIAgCAIAgCAIDyq6ZtZSvjqBdj2lrhzaRYj3FV06kqc1OOaeK5o8axOcKzo2rYcy+jQRPcwu7M1j1exfRznbhYb27+AB0v06np+zlbfXlJJ4b49ePBL0eRDdOWOB0Rg+HNwjCooKb2ImBg77C1z3nf5rmlzXlXqyqyzk2yYlgsDMVk9CAID4miE8JbKLtcCCDxBFiPcvYycZKSzQOb8W6Nq2lzKaejhe9jnermsdjYvo57wLNIG8HiNL3F+n2+n7Sdt9ac0mlvj148Euvs8+shOnJPA6Dy/hLcDwWKnpvZiYG33XO9zvEuJPmub3lzK5ryrSzk8fhdy3EuKwWBIKOVBAEAQBAEAQBAEBVukF3otBT1F7ejVcEhP1TII3DwIkK2HVmrsXuz+pNeG/wBizWXRNhropENedHjQ/Cp5R89WVMh7/XOb+jB7lzjWWo5XzXBJe/uTKK6JaVgC6EAQBAEAQBAEAQBAEAQBAEAQBAEAQBAEAQBAEAQBAEBW+kenFVkWrDuERf5ss8fm1ZPQ1TYvqTXHDx3e5RUXRZ5/HXvHvXUSCeXRQdrIVOTvd1jj4maQrmmsL/zGp3f9UTaX2ItqwxcCAIAgCAIAgCAIAgCAIAgCAIAgCAIAgCAIAgCAIAgCAiM4M6zKVWDxp5f+W5TNHPC8pP8A3x9UUz+1nMvw7JzPvXXdhEA6D6J9MgUw4jrAfETSBcv1hX+Y1O7/AKom0vsRblhi4EAQBAEAQBAEAQBAEAQBAEAQBAEAQBAEAQBAEAQBAEBE5vdsZUqy7hTy/wDLcpmjljd0l/vj6opn9rOWvg2TkuvbSIB0l0dDqsCkjHzVVUx+6d5/6lzLWSGzfyfFJ+WHsTKP2lpWCLoQHnUy9RTuda+y0mw42F7KqEdqSjxZ4QORc0tzdgxnjZ1ZEjmFm1tWtYjWw3tcCshpXRzsKypN47k8cv5vKYT2liWJY0rCAIAgCAIAgCAIAgCAIAgCAIAgCAICDzpmEZXy8+oczbLS0Bm1s7Rc4C17G2lzu4Kfoyxd7cKjjhjjvzwwRROWysSRwmt+EsKimDS0Sxtk2TvG00Ose/VRrij9GrKnjjstrHk8CpPFYmWrJ6EBXukKbqMj1hdxhe38Q2f7rI6IhtX1Jf7k/DeUVPtZCfEf6oXUyCSuVmCizNikA0tVCfymiY6/va73LRtbKbVenU4xw8Hj7kqg9zRZ1qhfCAEXGqA050RVfwHnKsw+a4Bc7qwfpRucNPFhv4MW66xUvxNlRvI8Fjykl6Pd3kak8JOJuNaUSQgCAIAgCAIAgCAIAgCAIAgCAIAgCA1D06Yga2rpaCk1e9wkI+s4mOP9X/ktz1VoKnCrdzySw7lvfsR67xwibapoRTUzWR+y1oaPACw/RadObnJyebeJfR6Kk9CAqvSQwVWBxU7tfSamnht4ytcfyYSs9q1Tc75S/Sm/LD3LVZ9E2HsjkukEMomLN+DelCNx0ZWUrmW5ywv2t/8ALkP4VrOtFDbtFUX5X5Pd64F6g8JYFiXPyWEAQGi+laJ+VukOGuovnNmQcAXss17fAt2b/bK3/QEoXujp2s+rFdz3p9zxw5EWr0Z4o3ThOIMxbDY5qM3jkaHN8+B7xuI5haNcUJ0KsqU84vAkp4rEy1ZPQgCAIAgCAIAgCAIAgCAIAgCAIDyq6ltHSukqSGsY0ucTwaBcn3BV06cqk1CKxbeC5s8bwNFZIc7O/Sq6qqB2IyZrH5LW2bE3lcHZPfsuW/6UUdG6JVvHN9Hm3vk/XxRFh054m+lz0lhAEBWq9vwl0i0MLfZgZLVyDy6qPw7T3HyW6ap0N1Ss+yK9X7Eau8kX9bkRym9KMBiwOOrgBL6KZk9hvMd9iVvh1b3H7qi3lurihOk/zJrv6vMqi8HiS0UgljDozdpAII4g7iuSSi4tp5onn0vAEBTulbLvxhym/qBeaH1sdt5sDtNHi2+nMNWb0BffhLtbT6Mtz78n3PyxLdWO1EofQjm/0Wo9BxB3YebwE8HnezwdvHff6S2DWjRe3H8XTW9fdy493X2ci1Rnh0WbtWiEkIAgCAIAgCAIAgCAIAgCAIAgCA0/035vDY/QMPdqbOnI4De2Pz0cfu8yt01X0Xi/xdRdkfd+y7yPWn+VFh6GMu/A2V+tqG2lqSHm+8Ri/VjzBLvv9yxust9+IuvpxfRhu7+v47iqjHCOPEv610vBAEBBdH7PhLGa6td7L5RTQ/y4bgub3Olc/wDCuo6Ftfw9nCLzaxfN7/JYIg1JYyLusqUHlV07aylfHUjaY9pa4Hi0ixB8igKHkOZ1PRSUVYfXUMnUG9rui3wvsNwdHa32Sub6xWf0LtzWU9/f1+e/vJlGWMcCzrAl0IAgOduljKhyzmDrqAEU8ztthbcdXJvc243a9pu7TQeyulav6SV5b/SqffFYPtXU/Z/uQ6sNlmzOi7PYzNQCHEXAVcY14da0fLHf9IefGw1bT2hnZ1PqU1/Tf/F8OXDw536VTa3PMvq14uhAEAQBAEAQBAEAQBAEAQBAUzpIzyzKWH7MBDquQerZv2Ru6x/1RwHEjuJGb0Loed9U2pbqazfHsXbx4LuLVSpsrtNP9HWWX5yzOXV13RMd1tQ867RJJ2Sebje/dtLddM6Qho+12ae6TWEVw7e5eeBHpx2mdJNGy2zdy5e3iTT9QBAQWdMWdhGAPNHrUSEQwN0BdNIdlgF+IvteDSslomz/ABd1Gm8s3yXzl3lFSWzHEsmWcHbl/AIaan9mJgbfdd29zvNxJ811QgkmgCAomd2fF/H4cRZpC61NWcgxzvVSnW3YebE77P7lh9N2H4u2aiulHevjvXngXKctmRYVzEmhAEBG5hwWLMOEPgxAXY8bxva7g5vIgqTZ3dS0rRrU815rg+ZTKKksGc047hFTknMWy8lkjDtxSt02m30c39CPELqVpdUNI220linuafV2P+dpDacWbn6OukmPMbWwYpaOrAsODZe9nJ3NvuvqBo+mdAVLRurS30/OPPs7fHtkU6u1ueZsFa4XggCAIAgCAIAgCAIAgCApHSD0hxZVgMdLsyVZGjL3DL7nSW3c9nee7es9ofQdW+kpz6NPjx7F85LyLVSoo7lmaKo6WqzpmLZaTLUSm7nO3AcXOIFmsA5DkANwW/1Klto62xfRhHJL0XFv92RUnJnSmU8uxZXwVsFFw1e+1i95Grj7tBwAAXL9IX1S9rurPuXBcP51k2EVFYImFCKggCArWEs+M2eXSb6XD7sbyfVub2zv16th2ddznroOrdh9Ch9aS6U/KPV458sCJWli8C/rZSyEAQGPiNEzEqB8Va3ajkaWObzaRYoCj5SqX4fUyYdizrz0wvE4nWamJtHJ4j2HciN+q53rFo38PW+tBdCXlLrXfmu/gS6U8VgWZa6XggCAg83ZXhzXhZixAWI1jkHtMdzHdzHH3ET9HaRq2NX6lPvXU1/Mn1FE4KSwZzhmrLE+VMT6vEG6b45B7LwOLTz3XG8X8F06w0hRvqW3TfNda5/PWRJRcXgy65J6XJcNa2LMYdNENBKNZG/av7Y/PvKwWlNWKdbGpbdGXD8r5cPTkXIVmtzNzYLjcGO0nWYTK2RnHZOo7nNOrT3EBaPc2le2nsVotP8AmXU+4kKSeRIKOVBAEAQBAEAQBAYeK4rDg9IZMTkbGwcXG3kBvJ7hqr1vbVbiexSi2+w8bSzNO516X31QdFlcGNm4zuHbP2G/JHedddzVuujNV4wwqXe9/pWXfx5ZcyPOtjuia9wHAqjNOKdXhzS+Rxu97jo251dI4/8A6eFytku7yhZUtuo8Eslx7Ev4lyLMYuTwR0bkjJ8OUcN2KXtSusZJSLFx5Dk0cB+q5npTSlW/q7Ut0VlHh+/FkyEFFFjWMKwgCAgc3Ys+hpWQ4TZ1bUu6qnaeBt2pHaHsMb2ibcBzWW0No53twk/sjvl7Lv8ATFlupPZRZctYKzL2CR09Lchg1cd73k3c93eXEnzXT0klgiESa9AQBAEBWc7ZffitOybByGVtOS+Fx3PFu1DJ9R407iAVHuranc0nSqLc/wCYrtR7GTTxR4ZdxtmPYaJacFpBLJI3aOikbo6N43hwP9jxXLL6yqWdZ0qnc+K4r+dhOjJSWKJNRCoIAgMLGMJhxqgdFikYkjdwPA82neD3jVX7a5q21RVKUsGv53o8aTWDNH506Jp8JcZMB2p4N+x84weA9sd7de7it90ZrNRr4QuOhLj+V/Hfu7SLOi1ka/oq2XCqvboXvikbpdpLSOYNvDctiq0adeGzUSlF8d6LSeGRsTAemaqogG4xGyob9Ierf5kAtP4R4rW7vVS2qb6MnB8M18+ZejWazL5hXS3h1cB6S98DuUjCR+Jm0LeNlr1xqxfUvtSkux/OBdVaLLRRZlo6/wDg6qB55CVl/de6xNXR91S++nJdzK1OL6yTbIHjsEHwKiuLWaKg54b7RA8SiTeQI6tzFSUH8bUwMPJ0rAfIXuVJpWFzV+ynJ8kylyiusrGK9LGHUAPUyPmcOETD/wATtlvuJWVt9Wr+r90VFdr9liyh1ooomO9NFTVNLcFiZANe249a7uIBAaD3EOWwWmqdCG+vJy7FuXz5otSrN5GucTxSbFqnrMTlfI/m9xdbuHIdw0WzULelQjsUoqK7EWW28y65M6K6nHSJMUvT0+/tD1jxf5LT7IP0ncwQCsHpPWO3tcYUunPsyXN+y8UXYUnLM3pgOBQZeoBFhMYYzeeJcebjvcfFc/u7ytd1PqVpYvyXYuBJjFRWCJJRioIAgMTFsSjwfDnzYg4NjjF3E/kBzJNgBxJCvW9CpXqKlTWLZ42ksWYeScIknqn4hjjS2omaGwxH/Z4N4Z/Mdo5/fYaWK6jo2whZ0FTjn1vi+Px2EGcnJ4lxU8pCAIAgCAICmZpwWXDMRNfl1he8gCqp2/PsG5zP85o3fSGnK+L0royF9S2Xuksnw/Z9fiVwm4szcIxSLGcPbNhzg6N4uD+oI4EHQjguZ3FvUt6jp1Fg0TU01ijMVk9CAIAgK5mbJFHmUE4hEBJ/vWdh/mdzvvArJ2OmLuz3U5dH9L3r9u7AolTjLM1dj3QtUUzicDlZM3Xsv9W/uAOrT4ktW2WmtlCe6vFxfFb18+pYlQfUUTFssVmDk/CVNKwDe7ZJb+MXb+a2C30ja3H9qon2Y7/DMtOLWaIhTSkA7J7K8PT9cdo9pEsAfi9BKYVl2qxgj4Mp5ZAflNYdnzceyPeolxfW1v8A3aiXfv8ADM9UW8kXrAuhiqqyDjEjIG8Wj1r/AA07I8do+C1+71rtqe6jFyfHJfPki7GjJ5mz8s5AostuDqSLblHzsvbcDzb8lu/5IC1S+03d3nRnLCP6VuXf1vvZejTjEtKxJcCAIAgPKqqWUdM59U4NY0FznONgAN5JVVOnKpJQgsW8keN4EBgNA7OFeysxNpbRRnapIXCxldwqJRy+g0/a5X6PoXREbKG1PfN5vh2L34kSpU2uRflnS0EAQBAEAQBAEBS8dy7LhWIPrMqtBc87VRS32Wz83x8GTd+53HXU4rSmiqV9Twluksnw+V2eBXCbizJwPGosdo+soCdCWvY4bL43jQskadWuB4e665xeWVa0qfTqrB+T7V/OZMjJSWKJFRSoIAgCAIAgI+twOmrz+3U8Mn242O/UKRSvLil/bqSXJtFLinmiLlyFh0vtUcPk3Z/Sylx01fxyqy9fU8+nHgIsg4dF7NHF5gu/Uley01fvOrL0H048CSosApaA/sVNAw82xsafeAolW9uav31JPm2eqKWSJJRioIAgCAIAgMTFcTiwigdNiTxHEwXLj+gG8k8ANSrtC3qV6ip0li2eNpLFkPh2CyZvqGz5iY6OiaQ6GkcLOkI3SVI5cRF+LkuiaI0LCyjty3zfXw7F89ZEqVHLkX1Z0tBAEAQBAEAQBAEAQFZzFlMV9X6Tg0no1aLesaLtlA+RUM+W22l/abpY6WUW7s6N1T+nVWK812rgVRk4vFEXQZjMVaKbMkfo1UdGgm8U1uMEm519OwbOF7WK0HSega9pjOHShx61zXut3IlQqqRYFgS6EAQBAEAQBAEAQBAEAQBAEBB4xmRtHVdRhzHVNYRdsEe8d8r/AGYmajtO8gVltHaGuL14pYQ/U/bj6cWi3OoomRguUnS1zarNb2zVDTeKJo9TT/y2n23/AOY7Xda1l0Cw0bQsobNNb+t9b/nDIiSm5ZluWQKQgCAIAgCAIAgCAIAgCAw8VwuHGKJ0WKRtkidva8XHiOR5EahAVOXL1bl7XLsnpVOP9mqH2e0a6QznfwAbJoAPaWA0hq9bXOModCXFZPmvjDvLsKriftBmuCoquprdumqf9zUDqnH7BPZkGm9pK0690Ld2u+UcY8VvXf1rvRIjUjInViS4EAQBAEAQBAEAQBAQ2LZnp8Ln6t7jJOfZghaZZXeDG6jxdYd6yFnoq6u3/Tju4vcv37sSiU4xzPCPDMQzH/GuNBTH5EbmvqHjXe8XZDwPZ2nd4W4aP1aoUcJ1unLh+Vd3X37uwjyrN5FowPAqfAKTq8JjDGk3cdS57vpPce053eSVsqSSwRZJJegIAgCAIAgCAIAgCAIAgCAIAgMTE8MhxalMeJxMljPyXtDh467j3oCsuyMcP/8AbFXNTgbon/tMI7g2Q7bR9l43bljbrRFpc76kFjxW5+WffiVxqSWR4OkxTDj+2UsNS36dNL1brczFNYX7g8rAXGqcc6NTukvdfBdVfijydnGKmH+Kw1VPbf1tNLb8cYcy3fdYirq3fwyipcmvfAuKtFnvT5xoKj91WU+vAysafcSCsfPRd5DOlLwb9CrbjxJCPFYJReKaIjue0/3Ud21ZZwfgyrFH0/E4Yx25Yx4vaP7rxW9V5QfgxiiPqM3UNN++rKcHl1rCfcDdSIaNvJ5Upf8AyzzbjxMZudKeoH+FtqKg/wCRTzPH49kMt33sp1LV2/nnDDm1+78ih1oo9BV4liH+raFsII0fVzNH/wBcO27yLmrLW+qbzrVO6K938FDr8EZDcnT4gb5irpXt4w0w9GjPc5wJlcPvhZ610HZW+9QxfGW/9vItSqyZYMFwKmwGn2MHhjibx2GgE97jvce8krLlskUAQBAEAQBAEAQBAEAQBAEAQBAEAQBAEAQBAa76Q/3bvArwHNuLf6xf4q8skeHhT/xDfEfqvQdC9G/7tngrB6bXG5eg/U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338"/>
            <a:ext cx="63367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8279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71.33% : interface is good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2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61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Slides and recording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97425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100" b="1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sz="31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3845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563938" y="2636838"/>
            <a:ext cx="5762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7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64516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81038"/>
            <a:ext cx="256381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7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mrwallpaper.com/wallpapers/snowflake-sunshine-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33" y="5119845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SEASON’S GREETINGS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WITH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ALL GOOD WISHES FOR THE NEXT YEAR </a:t>
            </a:r>
            <a:endParaRPr lang="en-US" sz="2800" b="1" dirty="0">
              <a:solidFill>
                <a:srgbClr val="0070C0"/>
              </a:solidFill>
              <a:latin typeface="Chaparral Pro Light" pitchFamily="18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0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search: before</a:t>
            </a:r>
          </a:p>
        </p:txBody>
      </p:sp>
      <p:graphicFrame>
        <p:nvGraphicFramePr>
          <p:cNvPr id="819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1412875"/>
          <a:ext cx="74168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0120635" imgH="7034921" progId="">
                  <p:embed/>
                </p:oleObj>
              </mc:Choice>
              <mc:Fallback>
                <p:oleObj r:id="rId4" imgW="10120635" imgH="70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74168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7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search: after</a:t>
            </a:r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557338"/>
          <a:ext cx="7215188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10755556" imgH="6488889" progId="">
                  <p:embed/>
                </p:oleObj>
              </mc:Choice>
              <mc:Fallback>
                <p:oleObj r:id="rId4" imgW="10755556" imgH="64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7215188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596188" y="2781300"/>
            <a:ext cx="504825" cy="287338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1917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search: before</a:t>
            </a:r>
          </a:p>
        </p:txBody>
      </p:sp>
      <p:graphicFrame>
        <p:nvGraphicFramePr>
          <p:cNvPr id="5530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1700213"/>
          <a:ext cx="803433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9231746" imgH="4380952" progId="">
                  <p:embed/>
                </p:oleObj>
              </mc:Choice>
              <mc:Fallback>
                <p:oleObj r:id="rId3" imgW="9231746" imgH="4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803433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9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Advanced search: after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22064"/>
              </p:ext>
            </p:extLst>
          </p:nvPr>
        </p:nvGraphicFramePr>
        <p:xfrm>
          <a:off x="391218" y="1058069"/>
          <a:ext cx="8207375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361905" imgH="4711111" progId="">
                  <p:embed/>
                </p:oleObj>
              </mc:Choice>
              <mc:Fallback>
                <p:oleObj r:id="rId3" imgW="10361905" imgH="47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8" y="1058069"/>
                        <a:ext cx="8207375" cy="373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172449" y="2492896"/>
            <a:ext cx="360363" cy="288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53379"/>
            <a:ext cx="6496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result 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Before</a:t>
            </a:r>
          </a:p>
        </p:txBody>
      </p:sp>
      <p:graphicFrame>
        <p:nvGraphicFramePr>
          <p:cNvPr id="6656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78075" y="0"/>
          <a:ext cx="67659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222222" imgH="10361905" progId="">
                  <p:embed/>
                </p:oleObj>
              </mc:Choice>
              <mc:Fallback>
                <p:oleObj r:id="rId3" imgW="10222222" imgH="103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0"/>
                        <a:ext cx="67659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128</Words>
  <Application>Microsoft Office PowerPoint</Application>
  <PresentationFormat>On-screen Show (4:3)</PresentationFormat>
  <Paragraphs>66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template_english</vt:lpstr>
      <vt:lpstr>PowerPoint Presentation</vt:lpstr>
      <vt:lpstr>Agenda</vt:lpstr>
      <vt:lpstr>New  interfaces</vt:lpstr>
      <vt:lpstr>Simple search: before</vt:lpstr>
      <vt:lpstr>Simple search: after</vt:lpstr>
      <vt:lpstr>Advanced search: before</vt:lpstr>
      <vt:lpstr>Advanced search: after</vt:lpstr>
      <vt:lpstr>Search result list</vt:lpstr>
      <vt:lpstr>Before</vt:lpstr>
      <vt:lpstr>After</vt:lpstr>
      <vt:lpstr>Options</vt:lpstr>
      <vt:lpstr>View: simple</vt:lpstr>
      <vt:lpstr>View: simple + image</vt:lpstr>
      <vt:lpstr>View: all + image</vt:lpstr>
      <vt:lpstr>View: image</vt:lpstr>
      <vt:lpstr>More customization options</vt:lpstr>
      <vt:lpstr>PATENTSCOPE account</vt:lpstr>
      <vt:lpstr>Signing up</vt:lpstr>
      <vt:lpstr>Once logged-in</vt:lpstr>
      <vt:lpstr>Improved navigation</vt:lpstr>
      <vt:lpstr>Improved navigation</vt:lpstr>
      <vt:lpstr>Documents tab</vt:lpstr>
      <vt:lpstr>PDFs </vt:lpstr>
      <vt:lpstr>THE COVERAGE </vt:lpstr>
      <vt:lpstr>New collections</vt:lpstr>
      <vt:lpstr>PowerPoint Presentation</vt:lpstr>
      <vt:lpstr>2014</vt:lpstr>
      <vt:lpstr>Monthly webinar</vt:lpstr>
      <vt:lpstr>Survey</vt:lpstr>
      <vt:lpstr>Survey</vt:lpstr>
      <vt:lpstr>PowerPoint Presentation</vt:lpstr>
      <vt:lpstr>PowerPoint Presentation</vt:lpstr>
      <vt:lpstr>Slides and recording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MOSCATELLI Amina</dc:creator>
  <cp:lastModifiedBy>AMMANN Sandrine</cp:lastModifiedBy>
  <cp:revision>9</cp:revision>
  <dcterms:created xsi:type="dcterms:W3CDTF">2010-05-03T08:02:35Z</dcterms:created>
  <dcterms:modified xsi:type="dcterms:W3CDTF">2013-12-18T08:43:34Z</dcterms:modified>
</cp:coreProperties>
</file>