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</p:sldMasterIdLst>
  <p:notesMasterIdLst>
    <p:notesMasterId r:id="rId42"/>
  </p:notesMasterIdLst>
  <p:handoutMasterIdLst>
    <p:handoutMasterId r:id="rId43"/>
  </p:handoutMasterIdLst>
  <p:sldIdLst>
    <p:sldId id="1394" r:id="rId9"/>
    <p:sldId id="1395" r:id="rId10"/>
    <p:sldId id="1396" r:id="rId11"/>
    <p:sldId id="1397" r:id="rId12"/>
    <p:sldId id="1398" r:id="rId13"/>
    <p:sldId id="1399" r:id="rId14"/>
    <p:sldId id="1400" r:id="rId15"/>
    <p:sldId id="1401" r:id="rId16"/>
    <p:sldId id="1402" r:id="rId17"/>
    <p:sldId id="1403" r:id="rId18"/>
    <p:sldId id="1404" r:id="rId19"/>
    <p:sldId id="1405" r:id="rId20"/>
    <p:sldId id="1406" r:id="rId21"/>
    <p:sldId id="1407" r:id="rId22"/>
    <p:sldId id="1408" r:id="rId23"/>
    <p:sldId id="1409" r:id="rId24"/>
    <p:sldId id="1410" r:id="rId25"/>
    <p:sldId id="1411" r:id="rId26"/>
    <p:sldId id="1412" r:id="rId27"/>
    <p:sldId id="1413" r:id="rId28"/>
    <p:sldId id="1414" r:id="rId29"/>
    <p:sldId id="1415" r:id="rId30"/>
    <p:sldId id="1416" r:id="rId31"/>
    <p:sldId id="1417" r:id="rId32"/>
    <p:sldId id="1418" r:id="rId33"/>
    <p:sldId id="1419" r:id="rId34"/>
    <p:sldId id="1420" r:id="rId35"/>
    <p:sldId id="1421" r:id="rId36"/>
    <p:sldId id="1422" r:id="rId37"/>
    <p:sldId id="1423" r:id="rId38"/>
    <p:sldId id="1424" r:id="rId39"/>
    <p:sldId id="1425" r:id="rId40"/>
    <p:sldId id="1426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ijing (Giulia) HE" initials="Y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3"/>
    <a:srgbClr val="B00000"/>
    <a:srgbClr val="FF9B9B"/>
    <a:srgbClr val="94E2EC"/>
    <a:srgbClr val="C0E399"/>
    <a:srgbClr val="EFB3B3"/>
    <a:srgbClr val="E68686"/>
    <a:srgbClr val="F9F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41885" autoAdjust="0"/>
  </p:normalViewPr>
  <p:slideViewPr>
    <p:cSldViewPr>
      <p:cViewPr varScale="1">
        <p:scale>
          <a:sx n="28" d="100"/>
          <a:sy n="28" d="100"/>
        </p:scale>
        <p:origin x="236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06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4524C-E156-49DD-8957-52F87030CE45}" type="doc">
      <dgm:prSet loTypeId="urn:microsoft.com/office/officeart/2005/8/layout/pyramid1" loCatId="pyramid" qsTypeId="urn:microsoft.com/office/officeart/2005/8/quickstyle/simple2" qsCatId="simple" csTypeId="urn:microsoft.com/office/officeart/2005/8/colors/accent6_2" csCatId="accent6" phldr="1"/>
      <dgm:spPr/>
    </dgm:pt>
    <dgm:pt modelId="{EFB22150-8F63-4A59-BB68-BBC88ED7663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Appellations of Origin</a:t>
          </a:r>
          <a:endParaRPr lang="en-US" sz="3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50D23DC-8273-440D-A5B7-D340C1893CDF}" type="parTrans" cxnId="{0E89200A-8704-4A4A-852A-E64DCA6F68B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0EC5D8B-1B3B-4D0B-ACCE-33DD17FA57E1}" type="sibTrans" cxnId="{0E89200A-8704-4A4A-852A-E64DCA6F68B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FC7C5F2-9B38-4EC0-AD69-56976E3A381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Geographical Indications</a:t>
          </a:r>
          <a:endParaRPr lang="en-US" sz="3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2B958DC-3852-48E5-93CD-5BFFE2B7C592}" type="parTrans" cxnId="{0D4D2D5C-EDCC-480A-9B32-C6CDEC7CA0F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FA0084-9F76-482B-A8A6-BBC2451084DA}" type="sibTrans" cxnId="{0D4D2D5C-EDCC-480A-9B32-C6CDEC7CA0F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7C03E37-6C3F-4152-BFD3-CF485E9A1064}">
      <dgm:prSet phldrT="[Text]" custT="1"/>
      <dgm:spPr>
        <a:solidFill>
          <a:srgbClr val="F9F983"/>
        </a:solidFill>
      </dgm:spPr>
      <dgm:t>
        <a:bodyPr/>
        <a:lstStyle/>
        <a:p>
          <a:r>
            <a:rPr lang="en-US" sz="32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Indications of Source</a:t>
          </a:r>
          <a:endParaRPr lang="en-US" sz="3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1EC800-5324-4612-BE77-E466F89E9D57}" type="parTrans" cxnId="{2F79535A-4A32-4B5E-BFAB-D1158D2D4CA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553BF9E-2BAA-42FA-8582-E7C1B3886984}" type="sibTrans" cxnId="{2F79535A-4A32-4B5E-BFAB-D1158D2D4CA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607E04D-635E-438C-80BB-1B7CC2E839C1}" type="pres">
      <dgm:prSet presAssocID="{15F4524C-E156-49DD-8957-52F87030CE45}" presName="Name0" presStyleCnt="0">
        <dgm:presLayoutVars>
          <dgm:dir/>
          <dgm:animLvl val="lvl"/>
          <dgm:resizeHandles val="exact"/>
        </dgm:presLayoutVars>
      </dgm:prSet>
      <dgm:spPr/>
    </dgm:pt>
    <dgm:pt modelId="{C4CE97DE-1411-4EB9-9D9D-543C601A924D}" type="pres">
      <dgm:prSet presAssocID="{EFB22150-8F63-4A59-BB68-BBC88ED76634}" presName="Name8" presStyleCnt="0"/>
      <dgm:spPr/>
    </dgm:pt>
    <dgm:pt modelId="{C0A68FDF-E39B-4C5E-981B-B929AE5B2553}" type="pres">
      <dgm:prSet presAssocID="{EFB22150-8F63-4A59-BB68-BBC88ED7663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608BF-FA85-4412-948B-94F7664F1FBA}" type="pres">
      <dgm:prSet presAssocID="{EFB22150-8F63-4A59-BB68-BBC88ED766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060D9-81C0-49DD-9C1C-ACB66591AF95}" type="pres">
      <dgm:prSet presAssocID="{8FC7C5F2-9B38-4EC0-AD69-56976E3A3811}" presName="Name8" presStyleCnt="0"/>
      <dgm:spPr/>
    </dgm:pt>
    <dgm:pt modelId="{89213434-AD53-45EA-8844-8B76DF8A9870}" type="pres">
      <dgm:prSet presAssocID="{8FC7C5F2-9B38-4EC0-AD69-56976E3A381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89700-C8BC-4510-BD56-D1C6C202913E}" type="pres">
      <dgm:prSet presAssocID="{8FC7C5F2-9B38-4EC0-AD69-56976E3A38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D42B4-89F2-49A5-A61F-9EB4BA2B0F33}" type="pres">
      <dgm:prSet presAssocID="{A7C03E37-6C3F-4152-BFD3-CF485E9A1064}" presName="Name8" presStyleCnt="0"/>
      <dgm:spPr/>
    </dgm:pt>
    <dgm:pt modelId="{85858EB2-B45B-4177-A49B-4172480CAF45}" type="pres">
      <dgm:prSet presAssocID="{A7C03E37-6C3F-4152-BFD3-CF485E9A106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E92F3-462F-462F-AFD3-546CBA8AFB48}" type="pres">
      <dgm:prSet presAssocID="{A7C03E37-6C3F-4152-BFD3-CF485E9A10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3D4822-30F2-4D87-A34F-6BCA8C803223}" type="presOf" srcId="{8FC7C5F2-9B38-4EC0-AD69-56976E3A3811}" destId="{89213434-AD53-45EA-8844-8B76DF8A9870}" srcOrd="0" destOrd="0" presId="urn:microsoft.com/office/officeart/2005/8/layout/pyramid1"/>
    <dgm:cxn modelId="{1E18CEBD-6D82-438D-9D85-B185828F933B}" type="presOf" srcId="{15F4524C-E156-49DD-8957-52F87030CE45}" destId="{2607E04D-635E-438C-80BB-1B7CC2E839C1}" srcOrd="0" destOrd="0" presId="urn:microsoft.com/office/officeart/2005/8/layout/pyramid1"/>
    <dgm:cxn modelId="{AB5B2CD6-5442-47EC-A76D-B1780BBF03BF}" type="presOf" srcId="{A7C03E37-6C3F-4152-BFD3-CF485E9A1064}" destId="{FF2E92F3-462F-462F-AFD3-546CBA8AFB48}" srcOrd="1" destOrd="0" presId="urn:microsoft.com/office/officeart/2005/8/layout/pyramid1"/>
    <dgm:cxn modelId="{68892FC1-76C4-47CB-BC00-5B75219EFB1A}" type="presOf" srcId="{EFB22150-8F63-4A59-BB68-BBC88ED76634}" destId="{DA9608BF-FA85-4412-948B-94F7664F1FBA}" srcOrd="1" destOrd="0" presId="urn:microsoft.com/office/officeart/2005/8/layout/pyramid1"/>
    <dgm:cxn modelId="{2F79535A-4A32-4B5E-BFAB-D1158D2D4CA9}" srcId="{15F4524C-E156-49DD-8957-52F87030CE45}" destId="{A7C03E37-6C3F-4152-BFD3-CF485E9A1064}" srcOrd="2" destOrd="0" parTransId="{7C1EC800-5324-4612-BE77-E466F89E9D57}" sibTransId="{0553BF9E-2BAA-42FA-8582-E7C1B3886984}"/>
    <dgm:cxn modelId="{DBA618DE-C0F3-422F-8918-A5788CEB741A}" type="presOf" srcId="{EFB22150-8F63-4A59-BB68-BBC88ED76634}" destId="{C0A68FDF-E39B-4C5E-981B-B929AE5B2553}" srcOrd="0" destOrd="0" presId="urn:microsoft.com/office/officeart/2005/8/layout/pyramid1"/>
    <dgm:cxn modelId="{5A33CC8B-8627-4846-A449-47DEF57F2F17}" type="presOf" srcId="{A7C03E37-6C3F-4152-BFD3-CF485E9A1064}" destId="{85858EB2-B45B-4177-A49B-4172480CAF45}" srcOrd="0" destOrd="0" presId="urn:microsoft.com/office/officeart/2005/8/layout/pyramid1"/>
    <dgm:cxn modelId="{0D4D2D5C-EDCC-480A-9B32-C6CDEC7CA0F3}" srcId="{15F4524C-E156-49DD-8957-52F87030CE45}" destId="{8FC7C5F2-9B38-4EC0-AD69-56976E3A3811}" srcOrd="1" destOrd="0" parTransId="{52B958DC-3852-48E5-93CD-5BFFE2B7C592}" sibTransId="{6DFA0084-9F76-482B-A8A6-BBC2451084DA}"/>
    <dgm:cxn modelId="{907F58AA-C4A4-4129-B39E-354756826DFF}" type="presOf" srcId="{8FC7C5F2-9B38-4EC0-AD69-56976E3A3811}" destId="{BE189700-C8BC-4510-BD56-D1C6C202913E}" srcOrd="1" destOrd="0" presId="urn:microsoft.com/office/officeart/2005/8/layout/pyramid1"/>
    <dgm:cxn modelId="{0E89200A-8704-4A4A-852A-E64DCA6F68B9}" srcId="{15F4524C-E156-49DD-8957-52F87030CE45}" destId="{EFB22150-8F63-4A59-BB68-BBC88ED76634}" srcOrd="0" destOrd="0" parTransId="{D50D23DC-8273-440D-A5B7-D340C1893CDF}" sibTransId="{60EC5D8B-1B3B-4D0B-ACCE-33DD17FA57E1}"/>
    <dgm:cxn modelId="{BD14CDD5-5C9C-4CCE-ADAE-08C8F49C20C7}" type="presParOf" srcId="{2607E04D-635E-438C-80BB-1B7CC2E839C1}" destId="{C4CE97DE-1411-4EB9-9D9D-543C601A924D}" srcOrd="0" destOrd="0" presId="urn:microsoft.com/office/officeart/2005/8/layout/pyramid1"/>
    <dgm:cxn modelId="{7DF40526-E995-48A0-BA8A-E1AF494DD52A}" type="presParOf" srcId="{C4CE97DE-1411-4EB9-9D9D-543C601A924D}" destId="{C0A68FDF-E39B-4C5E-981B-B929AE5B2553}" srcOrd="0" destOrd="0" presId="urn:microsoft.com/office/officeart/2005/8/layout/pyramid1"/>
    <dgm:cxn modelId="{F805D49D-4B8C-42D6-81E8-16478E62E2A3}" type="presParOf" srcId="{C4CE97DE-1411-4EB9-9D9D-543C601A924D}" destId="{DA9608BF-FA85-4412-948B-94F7664F1FBA}" srcOrd="1" destOrd="0" presId="urn:microsoft.com/office/officeart/2005/8/layout/pyramid1"/>
    <dgm:cxn modelId="{20A53751-D746-46F7-8B7C-A6B2CF693A48}" type="presParOf" srcId="{2607E04D-635E-438C-80BB-1B7CC2E839C1}" destId="{ECD060D9-81C0-49DD-9C1C-ACB66591AF95}" srcOrd="1" destOrd="0" presId="urn:microsoft.com/office/officeart/2005/8/layout/pyramid1"/>
    <dgm:cxn modelId="{39FE12D6-FA5C-4DEB-A2FE-6DE865630E23}" type="presParOf" srcId="{ECD060D9-81C0-49DD-9C1C-ACB66591AF95}" destId="{89213434-AD53-45EA-8844-8B76DF8A9870}" srcOrd="0" destOrd="0" presId="urn:microsoft.com/office/officeart/2005/8/layout/pyramid1"/>
    <dgm:cxn modelId="{0DDBC6A4-DEA5-4BA2-8FAC-B3785BF070BE}" type="presParOf" srcId="{ECD060D9-81C0-49DD-9C1C-ACB66591AF95}" destId="{BE189700-C8BC-4510-BD56-D1C6C202913E}" srcOrd="1" destOrd="0" presId="urn:microsoft.com/office/officeart/2005/8/layout/pyramid1"/>
    <dgm:cxn modelId="{25FE6647-131F-4974-B8FB-E8B0524E55A9}" type="presParOf" srcId="{2607E04D-635E-438C-80BB-1B7CC2E839C1}" destId="{C04D42B4-89F2-49A5-A61F-9EB4BA2B0F33}" srcOrd="2" destOrd="0" presId="urn:microsoft.com/office/officeart/2005/8/layout/pyramid1"/>
    <dgm:cxn modelId="{F5A1C255-A86D-438F-9BD4-F4D08AE0AACA}" type="presParOf" srcId="{C04D42B4-89F2-49A5-A61F-9EB4BA2B0F33}" destId="{85858EB2-B45B-4177-A49B-4172480CAF45}" srcOrd="0" destOrd="0" presId="urn:microsoft.com/office/officeart/2005/8/layout/pyramid1"/>
    <dgm:cxn modelId="{C228534B-F16F-4FA7-93DE-673C7B3F9C88}" type="presParOf" srcId="{C04D42B4-89F2-49A5-A61F-9EB4BA2B0F33}" destId="{FF2E92F3-462F-462F-AFD3-546CBA8AFB48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68FDF-E39B-4C5E-981B-B929AE5B2553}">
      <dsp:nvSpPr>
        <dsp:cNvPr id="0" name=""/>
        <dsp:cNvSpPr/>
      </dsp:nvSpPr>
      <dsp:spPr>
        <a:xfrm>
          <a:off x="2743200" y="0"/>
          <a:ext cx="2743199" cy="1450975"/>
        </a:xfrm>
        <a:prstGeom prst="trapezoid">
          <a:avLst>
            <a:gd name="adj" fmla="val 9453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Appellations of Origin</a:t>
          </a:r>
          <a:endParaRPr lang="en-US" sz="3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743200" y="0"/>
        <a:ext cx="2743199" cy="1450975"/>
      </dsp:txXfrm>
    </dsp:sp>
    <dsp:sp modelId="{89213434-AD53-45EA-8844-8B76DF8A9870}">
      <dsp:nvSpPr>
        <dsp:cNvPr id="0" name=""/>
        <dsp:cNvSpPr/>
      </dsp:nvSpPr>
      <dsp:spPr>
        <a:xfrm>
          <a:off x="1371600" y="1450975"/>
          <a:ext cx="5486399" cy="1450975"/>
        </a:xfrm>
        <a:prstGeom prst="trapezoid">
          <a:avLst>
            <a:gd name="adj" fmla="val 9453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Geographical Indications</a:t>
          </a:r>
          <a:endParaRPr lang="en-US" sz="3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331720" y="1450975"/>
        <a:ext cx="3566160" cy="1450975"/>
      </dsp:txXfrm>
    </dsp:sp>
    <dsp:sp modelId="{85858EB2-B45B-4177-A49B-4172480CAF45}">
      <dsp:nvSpPr>
        <dsp:cNvPr id="0" name=""/>
        <dsp:cNvSpPr/>
      </dsp:nvSpPr>
      <dsp:spPr>
        <a:xfrm>
          <a:off x="0" y="2901950"/>
          <a:ext cx="8229599" cy="1450975"/>
        </a:xfrm>
        <a:prstGeom prst="trapezoid">
          <a:avLst>
            <a:gd name="adj" fmla="val 94530"/>
          </a:avLst>
        </a:prstGeom>
        <a:solidFill>
          <a:srgbClr val="F9F98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Indications of Source</a:t>
          </a:r>
          <a:endParaRPr lang="en-US" sz="3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40179" y="2901950"/>
        <a:ext cx="5349240" cy="1450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8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7561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80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84FE9B-D5D4-4B76-87EA-A08EA8B20C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4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02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13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1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46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1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93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00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17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8193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7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8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0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81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0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0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84FE9B-D5D4-4B76-87EA-A08EA8B20C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08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8310-E963-461C-9186-F0ECE7318C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90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5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5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28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8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2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0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 smtClean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863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3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 marL="7429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  <a:defRPr sz="200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1B95-79A4-4FB2-929E-3A52E94A817D}" type="datetime1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CE94-029D-43E1-9BE2-0CB7653D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905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4751B-2224-495F-8D41-E888AD5FD0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5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7A62-0697-4B91-92E2-5ACFCF618D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0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9D97-8A6F-4BCD-92B1-9F06750A8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4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EB8F6-FE9E-4F9A-91C2-10C78BEC0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25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788C-AC23-4086-852B-F89BDBBA1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69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6EFA1-A3CC-4340-91CC-FBB4FFEB2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9C68-D702-4A53-AA70-87064B6C80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9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562-394F-4158-B224-8C68C9D87F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28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8A8F-2F70-4976-94BC-80C08DD0DF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53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8008-5769-4106-B4B8-62574D1C48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10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9E728-F93D-4DB6-A147-0B1607198A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37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155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3A961-76B0-4D38-84DA-87869CC489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44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EB24F-BCFF-4FEF-A54F-B7CA78F5E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98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6CAB-BBCD-45FF-AE47-124D9FC47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52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0A81-39DF-468C-A945-7F34B8EB3E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3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B56C6-A505-46E6-9966-998D13E9D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13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5553-850F-45A4-8B80-C10F572B57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07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188F-12DF-4EB3-9B51-5B5E28CA7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69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9B055-A0DE-4204-B9E3-1A7E8C594D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62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29830-0473-48EB-A70F-35D2F48892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68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4990-4B1D-4042-9CD3-950ACC39A6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65B8C-B541-4893-A37A-03C9B6981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08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304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43135-3A9E-42C0-9501-266E429DA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24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C558-5BED-4797-9990-D1216E8C8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7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556AF-21D8-411C-8B7E-2A16EFB153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9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2CD5-4B9A-4CF2-8304-22784B7DA8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57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4125-9350-4E3D-8578-84482C790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38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34BC7-3A99-4EF6-9E2A-97279F99A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35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B077-8C07-4BF4-B77A-3B5D7ED8D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35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BE04-29CE-4DC7-9B58-E60D52D78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93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30B5-E328-42C2-A597-BE02A3C49B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89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2C3D-9221-4126-BBD8-D9680A1828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85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7212-D945-4042-B84C-E8574AF36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75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720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43135-3A9E-42C0-9501-266E429DA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81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C558-5BED-4797-9990-D1216E8C8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93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556AF-21D8-411C-8B7E-2A16EFB153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59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2CD5-4B9A-4CF2-8304-22784B7DA8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37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4125-9350-4E3D-8578-84482C790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88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34BC7-3A99-4EF6-9E2A-97279F99A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393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B077-8C07-4BF4-B77A-3B5D7ED8D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30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BE04-29CE-4DC7-9B58-E60D52D78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79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30B5-E328-42C2-A597-BE02A3C49B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96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2C3D-9221-4126-BBD8-D9680A1828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7212-D945-4042-B84C-E8574AF36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0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2288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43135-3A9E-42C0-9501-266E429DA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719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C558-5BED-4797-9990-D1216E8C8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124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556AF-21D8-411C-8B7E-2A16EFB153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425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2CD5-4B9A-4CF2-8304-22784B7DA8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250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4125-9350-4E3D-8578-84482C790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23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34BC7-3A99-4EF6-9E2A-97279F99A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48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B077-8C07-4BF4-B77A-3B5D7ED8D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082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BE04-29CE-4DC7-9B58-E60D52D78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30B5-E328-42C2-A597-BE02A3C49B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023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2C3D-9221-4126-BBD8-D9680A1828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91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7212-D945-4042-B84C-E8574AF36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81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52656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43135-3A9E-42C0-9501-266E429DA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401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C558-5BED-4797-9990-D1216E8C8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75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556AF-21D8-411C-8B7E-2A16EFB153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19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2CD5-4B9A-4CF2-8304-22784B7DA8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528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4125-9350-4E3D-8578-84482C790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152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34BC7-3A99-4EF6-9E2A-97279F99A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0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B077-8C07-4BF4-B77A-3B5D7ED8D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09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BE04-29CE-4DC7-9B58-E60D52D78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496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30B5-E328-42C2-A597-BE02A3C49B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437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2C3D-9221-4126-BBD8-D9680A1828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670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7212-D945-4042-B84C-E8574AF36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677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991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6DEE7-D520-4316-83CF-4F47077DA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21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15E8E-3CC4-4D36-B03F-3EDD4F364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262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A1697-FAB1-47E7-B292-D3060F442F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152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1C782-DD5B-49B3-BB09-318B8B41E7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41D6-D2FB-4DE1-9990-89F5D5B54C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824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DF488-0790-4FAB-9581-50F62DE5FB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320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D50C-D638-4056-9F35-6885EA6170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712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44C24-B4CA-4D99-96D5-3F2E8A5743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267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B0B5-D683-4596-810A-6DD82B7864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72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8A639-8F43-4BE2-B56C-B744547BD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19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B0F8D-F7B6-4E07-9690-BE16C9B78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0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763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8CE61CC4-8376-4579-8315-F033D3DD2F6B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6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CFC7F948-1C0A-4283-9513-FE8DF6F9F74C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9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AA976F27-44B1-4F7C-87D6-69397153C515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AA976F27-44B1-4F7C-87D6-69397153C515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AA976F27-44B1-4F7C-87D6-69397153C515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6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AA976F27-44B1-4F7C-87D6-69397153C515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5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F86F2B38-9F4C-4589-BB5D-E40288AC78E5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4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lisbon/en/form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s://www3.wipo.int/newsletters/en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lisbon/en/index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ipo.int/ipdl/en/search/lisbon/search-struct.js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56122" y="2514600"/>
            <a:ext cx="8458200" cy="1940751"/>
          </a:xfrm>
          <a:noFill/>
        </p:spPr>
        <p:txBody>
          <a:bodyPr/>
          <a:lstStyle/>
          <a:p>
            <a:r>
              <a:rPr lang="en-US" sz="3600" b="1" dirty="0">
                <a:solidFill>
                  <a:srgbClr val="00408C"/>
                </a:solidFill>
                <a:ea typeface="ヒラギノ角ゴ Pro W3" pitchFamily="1" charset="-128"/>
              </a:rPr>
              <a:t>Why and How to use the new Lisbon System (Geneva Act) to Protect your GI abroad?</a:t>
            </a:r>
            <a:endParaRPr lang="en-US" sz="3600" b="1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7543800" y="5791200"/>
            <a:ext cx="14462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Geneva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March 9, 2021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762000" y="4455351"/>
            <a:ext cx="289479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Matteo Gragnani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Legal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24000"/>
            <a:ext cx="3657600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Lisbon Webinar Series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77000" y="4455351"/>
            <a:ext cx="289479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Michele Evangelista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Associate Legal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5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9475"/>
            <a:ext cx="9144000" cy="843149"/>
          </a:xfrm>
        </p:spPr>
        <p:txBody>
          <a:bodyPr/>
          <a:lstStyle/>
          <a:p>
            <a:r>
              <a:rPr lang="en-US" b="1" dirty="0" smtClean="0"/>
              <a:t>       </a:t>
            </a:r>
            <a:r>
              <a:rPr lang="en-US" b="1" dirty="0" smtClean="0">
                <a:solidFill>
                  <a:schemeClr val="accent2"/>
                </a:solidFill>
              </a:rPr>
              <a:t>Protection</a:t>
            </a:r>
            <a:r>
              <a:rPr lang="en-US" sz="3200" b="1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(Art. 11)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991600" cy="53340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b="1" dirty="0" smtClean="0"/>
              <a:t>Same kind goods </a:t>
            </a:r>
            <a:r>
              <a:rPr lang="en-US" sz="2400" dirty="0" smtClean="0">
                <a:solidFill>
                  <a:srgbClr val="0070C0"/>
                </a:solidFill>
              </a:rPr>
              <a:t>not originating in the area of origin</a:t>
            </a:r>
            <a:r>
              <a:rPr lang="en-US" sz="2400" dirty="0" smtClean="0"/>
              <a:t> 		or </a:t>
            </a:r>
            <a:r>
              <a:rPr lang="en-US" sz="2400" dirty="0" smtClean="0">
                <a:solidFill>
                  <a:srgbClr val="0070C0"/>
                </a:solidFill>
              </a:rPr>
              <a:t>not complying </a:t>
            </a:r>
            <a:r>
              <a:rPr lang="en-US" sz="2400" dirty="0" smtClean="0"/>
              <a:t>with other AO/GI requirements </a:t>
            </a:r>
            <a:endParaRPr lang="en-US" sz="2400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300" b="1" dirty="0" smtClean="0"/>
              <a:t>Different kind goods </a:t>
            </a:r>
            <a:r>
              <a:rPr lang="en-US" sz="2300" b="1" dirty="0"/>
              <a:t>or </a:t>
            </a:r>
            <a:r>
              <a:rPr lang="en-US" sz="2300" b="1" dirty="0" smtClean="0"/>
              <a:t>services</a:t>
            </a:r>
            <a:r>
              <a:rPr lang="en-US" sz="2300" dirty="0"/>
              <a:t> </a:t>
            </a:r>
            <a:r>
              <a:rPr lang="en-US" sz="2300" dirty="0" smtClean="0">
                <a:solidFill>
                  <a:srgbClr val="0070C0"/>
                </a:solidFill>
              </a:rPr>
              <a:t>suggesting </a:t>
            </a:r>
            <a:r>
              <a:rPr lang="en-US" sz="2300" dirty="0">
                <a:solidFill>
                  <a:srgbClr val="0070C0"/>
                </a:solidFill>
              </a:rPr>
              <a:t>connection with </a:t>
            </a:r>
            <a:r>
              <a:rPr lang="en-US" sz="2300" dirty="0" smtClean="0">
                <a:solidFill>
                  <a:srgbClr val="0070C0"/>
                </a:solidFill>
              </a:rPr>
              <a:t>AO/GI beneficiaries and likely </a:t>
            </a:r>
            <a:r>
              <a:rPr lang="en-US" sz="2300" dirty="0">
                <a:solidFill>
                  <a:srgbClr val="0070C0"/>
                </a:solidFill>
              </a:rPr>
              <a:t>to damage their </a:t>
            </a:r>
            <a:r>
              <a:rPr lang="en-US" sz="2300" dirty="0" smtClean="0">
                <a:solidFill>
                  <a:srgbClr val="0070C0"/>
                </a:solidFill>
              </a:rPr>
              <a:t>interests </a:t>
            </a:r>
            <a:r>
              <a:rPr lang="en-US" sz="2300" dirty="0" smtClean="0"/>
              <a:t>or        </a:t>
            </a:r>
            <a:r>
              <a:rPr lang="en-US" sz="2300" dirty="0" smtClean="0">
                <a:solidFill>
                  <a:srgbClr val="0070C0"/>
                </a:solidFill>
              </a:rPr>
              <a:t>Impairing</a:t>
            </a:r>
            <a:r>
              <a:rPr lang="en-US" sz="2300" dirty="0">
                <a:solidFill>
                  <a:srgbClr val="0070C0"/>
                </a:solidFill>
              </a:rPr>
              <a:t>,</a:t>
            </a:r>
            <a:r>
              <a:rPr lang="en-US" sz="2300" dirty="0" smtClean="0">
                <a:solidFill>
                  <a:srgbClr val="0070C0"/>
                </a:solidFill>
              </a:rPr>
              <a:t> diluting </a:t>
            </a:r>
            <a:r>
              <a:rPr lang="en-US" sz="2300" dirty="0" smtClean="0"/>
              <a:t>or taking </a:t>
            </a:r>
            <a:r>
              <a:rPr lang="en-US" sz="2300" dirty="0">
                <a:solidFill>
                  <a:srgbClr val="0070C0"/>
                </a:solidFill>
              </a:rPr>
              <a:t>unfair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300" dirty="0">
                <a:solidFill>
                  <a:srgbClr val="0070C0"/>
                </a:solidFill>
              </a:rPr>
              <a:t>advantage</a:t>
            </a:r>
            <a:r>
              <a:rPr lang="en-US" sz="2300" dirty="0"/>
              <a:t> </a:t>
            </a:r>
            <a:r>
              <a:rPr lang="en-US" sz="2300" dirty="0" smtClean="0"/>
              <a:t>of the AO/GI </a:t>
            </a:r>
            <a:r>
              <a:rPr lang="en-US" sz="2300" dirty="0"/>
              <a:t>reputation </a:t>
            </a:r>
            <a:endParaRPr lang="en-US" sz="2300" dirty="0" smtClean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300" b="1" dirty="0"/>
              <a:t>Against any </a:t>
            </a:r>
            <a:r>
              <a:rPr lang="en-US" sz="2300" b="1" dirty="0" smtClean="0"/>
              <a:t>AO/GI imitation</a:t>
            </a:r>
            <a:r>
              <a:rPr lang="en-US" sz="2300" dirty="0" smtClean="0"/>
              <a:t>, </a:t>
            </a:r>
            <a:r>
              <a:rPr lang="en-US" sz="2300" dirty="0" smtClean="0">
                <a:solidFill>
                  <a:srgbClr val="0070C0"/>
                </a:solidFill>
              </a:rPr>
              <a:t>even </a:t>
            </a:r>
            <a:r>
              <a:rPr lang="en-US" sz="2300" dirty="0">
                <a:solidFill>
                  <a:srgbClr val="0070C0"/>
                </a:solidFill>
              </a:rPr>
              <a:t>if </a:t>
            </a:r>
            <a:r>
              <a:rPr lang="en-US" sz="2300" dirty="0" smtClean="0">
                <a:solidFill>
                  <a:srgbClr val="0070C0"/>
                </a:solidFill>
              </a:rPr>
              <a:t>true </a:t>
            </a:r>
            <a:r>
              <a:rPr lang="en-US" sz="2300" dirty="0">
                <a:solidFill>
                  <a:srgbClr val="0070C0"/>
                </a:solidFill>
              </a:rPr>
              <a:t>origin </a:t>
            </a:r>
            <a:r>
              <a:rPr lang="en-US" sz="2300" dirty="0" smtClean="0">
                <a:solidFill>
                  <a:srgbClr val="0070C0"/>
                </a:solidFill>
              </a:rPr>
              <a:t>is indicated</a:t>
            </a:r>
            <a:r>
              <a:rPr lang="en-US" sz="2300" dirty="0" smtClean="0"/>
              <a:t> or </a:t>
            </a:r>
            <a:r>
              <a:rPr lang="en-US" sz="2300" dirty="0"/>
              <a:t>AO/GI </a:t>
            </a:r>
            <a:r>
              <a:rPr lang="en-US" sz="2300" dirty="0" smtClean="0"/>
              <a:t>is </a:t>
            </a:r>
            <a:r>
              <a:rPr lang="en-US" sz="2300" dirty="0" smtClean="0">
                <a:solidFill>
                  <a:srgbClr val="0070C0"/>
                </a:solidFill>
              </a:rPr>
              <a:t>translated</a:t>
            </a:r>
            <a:r>
              <a:rPr lang="en-US" sz="2300" dirty="0" smtClean="0"/>
              <a:t>, or used with </a:t>
            </a:r>
            <a:r>
              <a:rPr lang="en-US" sz="2300" dirty="0" smtClean="0">
                <a:solidFill>
                  <a:srgbClr val="0070C0"/>
                </a:solidFill>
              </a:rPr>
              <a:t>delocalizers</a:t>
            </a:r>
            <a:r>
              <a:rPr lang="en-US" sz="2300" dirty="0" smtClean="0"/>
              <a:t> (ex Greek style)</a:t>
            </a:r>
            <a:endParaRPr lang="en-US" sz="2300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300" b="1" dirty="0"/>
              <a:t>Any other </a:t>
            </a:r>
            <a:r>
              <a:rPr lang="en-US" sz="2300" b="1" dirty="0" smtClean="0"/>
              <a:t>misleading practice </a:t>
            </a:r>
            <a:r>
              <a:rPr lang="en-US" sz="2300" dirty="0" smtClean="0"/>
              <a:t>as </a:t>
            </a:r>
            <a:r>
              <a:rPr lang="en-US" sz="2300" dirty="0" smtClean="0">
                <a:solidFill>
                  <a:srgbClr val="0070C0"/>
                </a:solidFill>
              </a:rPr>
              <a:t>to the </a:t>
            </a:r>
            <a:r>
              <a:rPr lang="en-US" sz="2300" dirty="0">
                <a:solidFill>
                  <a:srgbClr val="0070C0"/>
                </a:solidFill>
              </a:rPr>
              <a:t>true origin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0070C0"/>
                </a:solidFill>
              </a:rPr>
              <a:t>provenance or nature </a:t>
            </a:r>
            <a:r>
              <a:rPr lang="en-US" sz="2300" dirty="0"/>
              <a:t>of the </a:t>
            </a:r>
            <a:r>
              <a:rPr lang="en-US" sz="2300" dirty="0" smtClean="0"/>
              <a:t>goods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1092218" cy="6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16" y="420794"/>
            <a:ext cx="7735186" cy="42145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Generics in the Geneva Act</a:t>
            </a:r>
            <a:endParaRPr lang="en-US" sz="21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42246"/>
            <a:ext cx="8305799" cy="49312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/>
              <a:t>Protection against </a:t>
            </a:r>
            <a:r>
              <a:rPr lang="en-US" sz="2800" b="1" dirty="0">
                <a:solidFill>
                  <a:srgbClr val="0070C0"/>
                </a:solidFill>
              </a:rPr>
              <a:t>becoming </a:t>
            </a:r>
            <a:r>
              <a:rPr lang="en-US" sz="2800" b="1" dirty="0" smtClean="0">
                <a:solidFill>
                  <a:srgbClr val="0070C0"/>
                </a:solidFill>
              </a:rPr>
              <a:t>generic </a:t>
            </a:r>
            <a:r>
              <a:rPr lang="en-US" b="1" dirty="0" smtClean="0">
                <a:solidFill>
                  <a:srgbClr val="C00000"/>
                </a:solidFill>
              </a:rPr>
              <a:t>(Art. 12)</a:t>
            </a:r>
          </a:p>
          <a:p>
            <a:pPr marL="0" indent="0">
              <a:lnSpc>
                <a:spcPts val="36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CH" sz="2800" b="1" dirty="0">
              <a:solidFill>
                <a:srgbClr val="0070C0"/>
              </a:solidFill>
            </a:endParaRP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/>
              <a:t>Exceptions </a:t>
            </a:r>
            <a:r>
              <a:rPr lang="en-US" dirty="0" smtClean="0">
                <a:solidFill>
                  <a:srgbClr val="C00000"/>
                </a:solidFill>
              </a:rPr>
              <a:t>(Agreed statements, Rule 5.5):</a:t>
            </a:r>
          </a:p>
          <a:p>
            <a:pPr marL="682229" lvl="2" indent="-4572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0070C0"/>
                </a:solidFill>
                <a:ea typeface="+mn-ea"/>
              </a:rPr>
              <a:t>Prior use as a generic </a:t>
            </a:r>
            <a:r>
              <a:rPr lang="en-US" sz="2600" dirty="0" smtClean="0"/>
              <a:t>in a Contracting Party </a:t>
            </a:r>
            <a:br>
              <a:rPr lang="en-US" sz="2600" dirty="0" smtClean="0"/>
            </a:br>
            <a:r>
              <a:rPr lang="en-US" sz="2600" dirty="0" smtClean="0"/>
              <a:t>is a possible </a:t>
            </a:r>
            <a:r>
              <a:rPr lang="en-US" sz="2600" b="1" dirty="0" smtClean="0"/>
              <a:t>ground for refusal</a:t>
            </a:r>
          </a:p>
          <a:p>
            <a:pPr marL="682229" lvl="2" indent="-457200">
              <a:lnSpc>
                <a:spcPts val="36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If the AO/GI contains a term </a:t>
            </a:r>
            <a:r>
              <a:rPr lang="en-US" sz="2600" b="1" dirty="0" smtClean="0">
                <a:solidFill>
                  <a:srgbClr val="0070C0"/>
                </a:solidFill>
              </a:rPr>
              <a:t>considered generic in the Contracting Party of Origin</a:t>
            </a:r>
            <a:r>
              <a:rPr lang="en-US" sz="2600" dirty="0" smtClean="0"/>
              <a:t>, other Members are </a:t>
            </a:r>
            <a:r>
              <a:rPr lang="en-US" sz="2600" b="1" dirty="0" smtClean="0"/>
              <a:t>not obliged to protect such term</a:t>
            </a:r>
            <a:r>
              <a:rPr lang="en-US" sz="2600" dirty="0" smtClean="0"/>
              <a:t> </a:t>
            </a:r>
          </a:p>
          <a:p>
            <a:pPr lvl="1">
              <a:lnSpc>
                <a:spcPts val="3600"/>
              </a:lnSpc>
              <a:spcAft>
                <a:spcPts val="600"/>
              </a:spcAft>
            </a:pPr>
            <a:endParaRPr lang="en-US" sz="1238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*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8" y="3886200"/>
            <a:ext cx="787908" cy="592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7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2386"/>
            <a:ext cx="7178040" cy="526313"/>
          </a:xfrm>
        </p:spPr>
        <p:txBody>
          <a:bodyPr/>
          <a:lstStyle/>
          <a:p>
            <a:r>
              <a:rPr lang="en-US" b="1" dirty="0" smtClean="0"/>
              <a:t>Safeguards </a:t>
            </a:r>
            <a:r>
              <a:rPr lang="en-US" sz="2800" b="1" dirty="0">
                <a:solidFill>
                  <a:srgbClr val="C00000"/>
                </a:solidFill>
                <a:ea typeface="+mn-ea"/>
              </a:rPr>
              <a:t>(Art. 13)</a:t>
            </a:r>
            <a:r>
              <a:rPr lang="en-US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07405" cy="3896831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450"/>
              </a:spcAft>
              <a:buNone/>
            </a:pPr>
            <a:r>
              <a:rPr lang="en-US" sz="2100" dirty="0" smtClean="0"/>
              <a:t> </a:t>
            </a:r>
            <a:endParaRPr lang="en-US" sz="2100" dirty="0"/>
          </a:p>
          <a:p>
            <a:pPr defTabSz="275035">
              <a:spcAft>
                <a:spcPts val="450"/>
              </a:spcAft>
              <a:buFont typeface="Wingdings" panose="05000000000000000000" pitchFamily="2" charset="2"/>
              <a:buChar char="Ø"/>
              <a:tabLst>
                <a:tab pos="334566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Prior </a:t>
            </a:r>
            <a:r>
              <a:rPr lang="en-US" sz="2800" b="1" dirty="0">
                <a:solidFill>
                  <a:srgbClr val="0070C0"/>
                </a:solidFill>
              </a:rPr>
              <a:t>g</a:t>
            </a:r>
            <a:r>
              <a:rPr lang="en-US" sz="2800" b="1" dirty="0" smtClean="0">
                <a:solidFill>
                  <a:srgbClr val="0070C0"/>
                </a:solidFill>
              </a:rPr>
              <a:t>ood faith trademarks</a:t>
            </a:r>
          </a:p>
          <a:p>
            <a:pPr indent="0" defTabSz="259556">
              <a:spcAft>
                <a:spcPts val="450"/>
              </a:spcAft>
              <a:buNone/>
            </a:pPr>
            <a:r>
              <a:rPr lang="en-US" dirty="0" smtClean="0"/>
              <a:t>(</a:t>
            </a:r>
            <a:r>
              <a:rPr lang="en-US" dirty="0"/>
              <a:t>applied for/ registered/ acquired through use in good faith)</a:t>
            </a:r>
          </a:p>
          <a:p>
            <a:pPr marL="342900" lvl="1" indent="0" defTabSz="259556">
              <a:spcAft>
                <a:spcPts val="450"/>
              </a:spcAft>
              <a:buNone/>
            </a:pPr>
            <a:r>
              <a:rPr lang="en-US" dirty="0">
                <a:solidFill>
                  <a:schemeClr val="accent4"/>
                </a:solidFill>
              </a:rPr>
              <a:t>(NB: possible coexistence with later AO/GI)</a:t>
            </a:r>
          </a:p>
          <a:p>
            <a:pPr defTabSz="259556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defTabSz="259556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dirty="0"/>
          </a:p>
          <a:p>
            <a:pPr defTabSz="259556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personal </a:t>
            </a:r>
            <a:r>
              <a:rPr lang="en-US" sz="2600" b="1" dirty="0" smtClean="0">
                <a:solidFill>
                  <a:srgbClr val="0070C0"/>
                </a:solidFill>
              </a:rPr>
              <a:t>names, plant </a:t>
            </a:r>
            <a:r>
              <a:rPr lang="en-US" sz="2600" b="1" dirty="0">
                <a:solidFill>
                  <a:srgbClr val="0070C0"/>
                </a:solidFill>
              </a:rPr>
              <a:t>variety or </a:t>
            </a:r>
            <a:r>
              <a:rPr lang="en-US" sz="2600" b="1" dirty="0" smtClean="0">
                <a:solidFill>
                  <a:srgbClr val="0070C0"/>
                </a:solidFill>
              </a:rPr>
              <a:t>									animal breed denominations</a:t>
            </a:r>
            <a:endParaRPr lang="en-US" altLang="en-US" sz="2600" b="1" dirty="0">
              <a:solidFill>
                <a:srgbClr val="0070C0"/>
              </a:solidFill>
            </a:endParaRPr>
          </a:p>
          <a:p>
            <a:pPr marL="382191" lvl="1" indent="0" defTabSz="259556">
              <a:spcAft>
                <a:spcPts val="0"/>
              </a:spcAft>
              <a:buNone/>
            </a:pPr>
            <a:r>
              <a:rPr lang="en-US" dirty="0"/>
              <a:t>(except if used in such a manner as to mislead the </a:t>
            </a:r>
            <a:r>
              <a:rPr lang="en-US" dirty="0" smtClean="0"/>
              <a:t>public)</a:t>
            </a:r>
          </a:p>
          <a:p>
            <a:pPr marL="382191" lvl="1" indent="0" defTabSz="259556">
              <a:spcAft>
                <a:spcPts val="0"/>
              </a:spcAft>
              <a:buNone/>
            </a:pPr>
            <a:endParaRPr lang="en-US" dirty="0" smtClean="0"/>
          </a:p>
          <a:p>
            <a:pPr marL="382191" lvl="1" indent="0" defTabSz="259556">
              <a:spcAft>
                <a:spcPts val="0"/>
              </a:spcAft>
              <a:buNone/>
            </a:pPr>
            <a:endParaRPr lang="en-US" dirty="0"/>
          </a:p>
          <a:p>
            <a:pPr marL="382191" lvl="1" indent="0" defTabSz="259556">
              <a:spcAft>
                <a:spcPts val="0"/>
              </a:spcAft>
              <a:buNone/>
            </a:pPr>
            <a:endParaRPr lang="en-US" dirty="0" smtClean="0"/>
          </a:p>
          <a:p>
            <a:pPr marL="382191" lvl="1" indent="0" defTabSz="259556">
              <a:spcAft>
                <a:spcPts val="0"/>
              </a:spcAft>
              <a:buNone/>
            </a:pPr>
            <a:endParaRPr lang="en-US" sz="7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5" y="406853"/>
            <a:ext cx="1091279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2667000"/>
          </a:xfrm>
        </p:spPr>
        <p:txBody>
          <a:bodyPr/>
          <a:lstStyle/>
          <a:p>
            <a:pPr algn="ctr"/>
            <a:r>
              <a:rPr lang="en-US" b="1" dirty="0" smtClean="0"/>
              <a:t>Registration Procedure with the Lisbon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83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triggers the application procedure? </a:t>
            </a:r>
            <a:r>
              <a:rPr lang="en-US" dirty="0" smtClean="0">
                <a:solidFill>
                  <a:srgbClr val="C00000"/>
                </a:solidFill>
              </a:rPr>
              <a:t>(Art</a:t>
            </a:r>
            <a:r>
              <a:rPr lang="en-US" dirty="0">
                <a:solidFill>
                  <a:srgbClr val="C00000"/>
                </a:solidFill>
              </a:rPr>
              <a:t>. 5(2</a:t>
            </a:r>
            <a:r>
              <a:rPr lang="en-US" dirty="0" smtClean="0">
                <a:solidFill>
                  <a:srgbClr val="C00000"/>
                </a:solidFill>
              </a:rPr>
              <a:t>))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Beneficiaries: </a:t>
            </a:r>
            <a:r>
              <a:rPr lang="en-US" dirty="0" smtClean="0"/>
              <a:t>those </a:t>
            </a:r>
            <a:r>
              <a:rPr lang="en-US" dirty="0"/>
              <a:t>having the right to use the </a:t>
            </a:r>
            <a:r>
              <a:rPr lang="en-US" dirty="0" smtClean="0"/>
              <a:t>AO/GI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Natural </a:t>
            </a:r>
            <a:r>
              <a:rPr lang="en-US" b="1" dirty="0">
                <a:solidFill>
                  <a:srgbClr val="0070C0"/>
                </a:solidFill>
              </a:rPr>
              <a:t>person or legal </a:t>
            </a:r>
            <a:r>
              <a:rPr lang="en-US" b="1" dirty="0" smtClean="0">
                <a:solidFill>
                  <a:srgbClr val="0070C0"/>
                </a:solidFill>
              </a:rPr>
              <a:t>entities</a:t>
            </a:r>
            <a:r>
              <a:rPr lang="en-US" dirty="0" smtClean="0"/>
              <a:t> </a:t>
            </a:r>
            <a:r>
              <a:rPr lang="en-US" dirty="0"/>
              <a:t>having legal standing to assert the rights of the </a:t>
            </a:r>
            <a:r>
              <a:rPr lang="en-US" dirty="0" smtClean="0"/>
              <a:t>beneficiaries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procedure </a:t>
            </a:r>
            <a:r>
              <a:rPr lang="en-US" dirty="0" smtClean="0">
                <a:solidFill>
                  <a:srgbClr val="C00000"/>
                </a:solidFill>
              </a:rPr>
              <a:t>(Art. 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8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Application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filed by the Competent Authority</a:t>
            </a:r>
          </a:p>
        </p:txBody>
      </p:sp>
      <p:pic>
        <p:nvPicPr>
          <p:cNvPr id="4" name="Picture 3" descr="Business Man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all Office Building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00" y="3505199"/>
            <a:ext cx="1980307" cy="297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WIPO Explains Its Role In Sustainable Development Goal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576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Arrow 7"/>
          <p:cNvSpPr/>
          <p:nvPr/>
        </p:nvSpPr>
        <p:spPr bwMode="auto">
          <a:xfrm>
            <a:off x="5143054" y="4762410"/>
            <a:ext cx="914400" cy="4572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209800" y="4800600"/>
            <a:ext cx="914400" cy="4572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procedure </a:t>
            </a:r>
            <a:r>
              <a:rPr lang="en-US" dirty="0" smtClean="0">
                <a:solidFill>
                  <a:srgbClr val="C00000"/>
                </a:solidFill>
              </a:rPr>
              <a:t>(Art. 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10461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Direct application </a:t>
            </a:r>
            <a:r>
              <a:rPr lang="en-US" dirty="0" smtClean="0"/>
              <a:t>by interested parties</a:t>
            </a:r>
          </a:p>
          <a:p>
            <a:pPr lvl="1"/>
            <a:r>
              <a:rPr lang="en-US" dirty="0" smtClean="0"/>
              <a:t>subject to a declaration by their Contracting Party</a:t>
            </a:r>
          </a:p>
        </p:txBody>
      </p:sp>
      <p:pic>
        <p:nvPicPr>
          <p:cNvPr id="4" name="Picture 3" descr="Business Man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all Office Building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00" y="3505199"/>
            <a:ext cx="1980307" cy="297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WIPO Explains Its Role In Sustainable Development Goal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576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 bwMode="auto">
          <a:xfrm>
            <a:off x="5061011" y="4762409"/>
            <a:ext cx="914400" cy="4572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209800" y="4800600"/>
            <a:ext cx="914400" cy="4572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Multiply 8"/>
          <p:cNvSpPr/>
          <p:nvPr/>
        </p:nvSpPr>
        <p:spPr bwMode="auto">
          <a:xfrm>
            <a:off x="2514600" y="3695700"/>
            <a:ext cx="3429000" cy="2667000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941 0.02801 C 0.10816 0.03426 0.13628 0.03773 0.16545 0.03773 C 0.19896 0.03773 0.22569 0.03426 0.24444 0.02801 L 0.33403 0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procedure </a:t>
            </a:r>
            <a:r>
              <a:rPr lang="en-US" dirty="0" smtClean="0">
                <a:solidFill>
                  <a:srgbClr val="C00000"/>
                </a:solidFill>
              </a:rPr>
              <a:t>(Art. 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6039"/>
            <a:ext cx="8229600" cy="5889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Joint Application </a:t>
            </a:r>
            <a:r>
              <a:rPr lang="en-US" dirty="0" smtClean="0"/>
              <a:t>for trans-border AOs/GIs</a:t>
            </a:r>
          </a:p>
        </p:txBody>
      </p:sp>
      <p:pic>
        <p:nvPicPr>
          <p:cNvPr id="5" name="Picture 4" descr="Tall Office Building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42" y="3329072"/>
            <a:ext cx="1558324" cy="23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WIPO Explains Its Role In Sustainable Development Goal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73110"/>
            <a:ext cx="2398442" cy="179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 bwMode="auto">
          <a:xfrm>
            <a:off x="5337457" y="4044610"/>
            <a:ext cx="914400" cy="4572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-1200000">
            <a:off x="1947009" y="4805037"/>
            <a:ext cx="1383902" cy="4572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 descr="Business Man ·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14600"/>
            <a:ext cx="1396293" cy="139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Business Man ·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92029"/>
            <a:ext cx="1396293" cy="139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 bwMode="auto">
          <a:xfrm rot="1680000">
            <a:off x="1933790" y="3326702"/>
            <a:ext cx="1436651" cy="4572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form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64" y="1406093"/>
            <a:ext cx="8229600" cy="588961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https://www.wipo.int/lisbon/en/forms/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23845"/>
            <a:ext cx="3924482" cy="45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procedure: mandatory requirements </a:t>
            </a:r>
            <a:r>
              <a:rPr lang="en-US" dirty="0" smtClean="0">
                <a:solidFill>
                  <a:srgbClr val="C00000"/>
                </a:solidFill>
              </a:rPr>
              <a:t>(Rule 5(2))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8"/>
            <a:ext cx="8229600" cy="485616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ontracting party </a:t>
            </a:r>
            <a:r>
              <a:rPr lang="en-US" dirty="0" smtClean="0"/>
              <a:t>of origin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Competent Authority </a:t>
            </a:r>
            <a:r>
              <a:rPr lang="en-US" dirty="0" smtClean="0"/>
              <a:t>or applicants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Beneficiaries</a:t>
            </a:r>
            <a:r>
              <a:rPr lang="en-US" dirty="0" smtClean="0"/>
              <a:t> or their representatives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AO/GI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good</a:t>
            </a:r>
            <a:r>
              <a:rPr lang="en-US" dirty="0" smtClean="0"/>
              <a:t> to which the AO/GI applies</a:t>
            </a:r>
          </a:p>
          <a:p>
            <a:r>
              <a:rPr lang="en-US" dirty="0" smtClean="0"/>
              <a:t>The geographical </a:t>
            </a:r>
            <a:r>
              <a:rPr lang="en-US" b="1" dirty="0" smtClean="0">
                <a:solidFill>
                  <a:srgbClr val="0070C0"/>
                </a:solidFill>
              </a:rPr>
              <a:t>area of origin </a:t>
            </a:r>
            <a:r>
              <a:rPr lang="en-US" dirty="0" smtClean="0"/>
              <a:t>of the good</a:t>
            </a:r>
          </a:p>
          <a:p>
            <a:r>
              <a:rPr lang="en-US" dirty="0" smtClean="0"/>
              <a:t>Details of the registration, or legislative or administrative provision, or judicial decision, by virtue of which the AO/GI is protected in the Country of Origin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Registration fee</a:t>
            </a:r>
          </a:p>
        </p:txBody>
      </p:sp>
    </p:spTree>
    <p:extLst>
      <p:ext uri="{BB962C8B-B14F-4D97-AF65-F5344CB8AC3E}">
        <p14:creationId xmlns:p14="http://schemas.microsoft.com/office/powerpoint/2010/main" val="23679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8382000" cy="6523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" y="1379389"/>
            <a:ext cx="7962900" cy="5105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905000"/>
            <a:ext cx="6024255" cy="4054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133600"/>
            <a:ext cx="818253" cy="4664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1500" y="1016990"/>
            <a:ext cx="1257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515" y="988363"/>
            <a:ext cx="125588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procedure: declaration-based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Further information on the connection </a:t>
            </a:r>
            <a:r>
              <a:rPr lang="en-US" dirty="0" smtClean="0"/>
              <a:t>between the characteristics of the AO/GI and its geographical origin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ule 5(3))</a:t>
            </a:r>
          </a:p>
          <a:p>
            <a:r>
              <a:rPr lang="en-US" dirty="0" smtClean="0"/>
              <a:t>Signature and/or </a:t>
            </a:r>
            <a:r>
              <a:rPr lang="en-US" b="1" dirty="0" smtClean="0">
                <a:solidFill>
                  <a:srgbClr val="0070C0"/>
                </a:solidFill>
              </a:rPr>
              <a:t>intention to use </a:t>
            </a:r>
            <a:r>
              <a:rPr lang="en-US" dirty="0" smtClean="0">
                <a:solidFill>
                  <a:srgbClr val="C00000"/>
                </a:solidFill>
              </a:rPr>
              <a:t>(Rule 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dirty="0" smtClean="0">
                <a:solidFill>
                  <a:srgbClr val="C00000"/>
                </a:solidFill>
              </a:rPr>
              <a:t>(4))</a:t>
            </a:r>
          </a:p>
          <a:p>
            <a:r>
              <a:rPr lang="en-US" dirty="0" smtClean="0"/>
              <a:t>Payment of an </a:t>
            </a:r>
            <a:r>
              <a:rPr lang="en-US" b="1" dirty="0" smtClean="0">
                <a:solidFill>
                  <a:srgbClr val="0070C0"/>
                </a:solidFill>
              </a:rPr>
              <a:t>individual fee </a:t>
            </a:r>
            <a:r>
              <a:rPr lang="en-US" dirty="0" smtClean="0">
                <a:solidFill>
                  <a:srgbClr val="C00000"/>
                </a:solidFill>
              </a:rPr>
              <a:t>(Art. 7(4))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Non-compliance with DBR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150" b="1" dirty="0" smtClean="0">
                <a:solidFill>
                  <a:srgbClr val="0070C0"/>
                </a:solidFill>
              </a:rPr>
              <a:t>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protection renounced</a:t>
            </a:r>
          </a:p>
        </p:txBody>
      </p:sp>
    </p:spTree>
    <p:extLst>
      <p:ext uri="{BB962C8B-B14F-4D97-AF65-F5344CB8AC3E}">
        <p14:creationId xmlns:p14="http://schemas.microsoft.com/office/powerpoint/2010/main" val="1158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/>
          <a:lstStyle/>
          <a:p>
            <a:r>
              <a:rPr lang="en-US" dirty="0" smtClean="0"/>
              <a:t>Application procedure: registration </a:t>
            </a:r>
            <a:r>
              <a:rPr lang="en-US" dirty="0" smtClean="0">
                <a:solidFill>
                  <a:srgbClr val="C00000"/>
                </a:solidFill>
              </a:rPr>
              <a:t>(Art. 6)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Formal Examination:</a:t>
            </a:r>
          </a:p>
          <a:p>
            <a:pPr lvl="1"/>
            <a:r>
              <a:rPr lang="en-US" dirty="0" smtClean="0"/>
              <a:t>Mandatory requirements</a:t>
            </a:r>
          </a:p>
          <a:p>
            <a:pPr lvl="1"/>
            <a:r>
              <a:rPr lang="en-US" dirty="0" smtClean="0"/>
              <a:t>Payment of fees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Date International registration</a:t>
            </a:r>
            <a:r>
              <a:rPr lang="en-US" dirty="0" smtClean="0"/>
              <a:t>: when </a:t>
            </a:r>
            <a:r>
              <a:rPr lang="en-US" dirty="0"/>
              <a:t>application i</a:t>
            </a:r>
            <a:r>
              <a:rPr lang="en-US" dirty="0" smtClean="0"/>
              <a:t>s received by the International Bureau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Irregular Applications:</a:t>
            </a:r>
          </a:p>
          <a:p>
            <a:pPr lvl="1"/>
            <a:r>
              <a:rPr lang="en-US" dirty="0" smtClean="0"/>
              <a:t>Chance to </a:t>
            </a:r>
            <a:r>
              <a:rPr lang="en-US" b="1" dirty="0" smtClean="0">
                <a:solidFill>
                  <a:srgbClr val="0070C0"/>
                </a:solidFill>
              </a:rPr>
              <a:t>remedy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Three months</a:t>
            </a:r>
            <a:r>
              <a:rPr lang="en-US" dirty="0" smtClean="0"/>
              <a:t> limit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procedure: registration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155" y="1417638"/>
            <a:ext cx="8229600" cy="17065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Records </a:t>
            </a:r>
            <a:r>
              <a:rPr lang="en-US" dirty="0" smtClean="0"/>
              <a:t>the AO/GI in the Lisbon Registry </a:t>
            </a:r>
          </a:p>
          <a:p>
            <a:r>
              <a:rPr lang="en-US" b="1" dirty="0">
                <a:solidFill>
                  <a:srgbClr val="0070C0"/>
                </a:solidFill>
              </a:rPr>
              <a:t>Issues</a:t>
            </a:r>
            <a:r>
              <a:rPr lang="en-US" dirty="0"/>
              <a:t> Certificate of Registration, and </a:t>
            </a:r>
            <a:endParaRPr lang="en-US" dirty="0" smtClean="0"/>
          </a:p>
          <a:p>
            <a:r>
              <a:rPr lang="en-US" b="1" dirty="0">
                <a:solidFill>
                  <a:srgbClr val="0070C0"/>
                </a:solidFill>
              </a:rPr>
              <a:t>N</a:t>
            </a:r>
            <a:r>
              <a:rPr lang="en-US" b="1" dirty="0" smtClean="0">
                <a:solidFill>
                  <a:srgbClr val="0070C0"/>
                </a:solidFill>
              </a:rPr>
              <a:t>otifies</a:t>
            </a:r>
            <a:r>
              <a:rPr lang="en-US" dirty="0" smtClean="0"/>
              <a:t> </a:t>
            </a:r>
            <a:r>
              <a:rPr lang="en-US" dirty="0"/>
              <a:t>the AO/GI to </a:t>
            </a:r>
            <a:r>
              <a:rPr lang="en-US" dirty="0" smtClean="0"/>
              <a:t>Contracting </a:t>
            </a:r>
            <a:r>
              <a:rPr lang="en-US" dirty="0"/>
              <a:t>Parties </a:t>
            </a:r>
            <a:r>
              <a:rPr lang="en-US" dirty="0" smtClean="0">
                <a:solidFill>
                  <a:srgbClr val="C00000"/>
                </a:solidFill>
              </a:rPr>
              <a:t>(Rule 7)</a:t>
            </a:r>
          </a:p>
        </p:txBody>
      </p:sp>
      <p:pic>
        <p:nvPicPr>
          <p:cNvPr id="4" name="Picture 3" descr="Federal Courts Rubber Stamp Federal Spy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1" y="4038600"/>
            <a:ext cx="2291329" cy="2184400"/>
          </a:xfrm>
          <a:prstGeom prst="rect">
            <a:avLst/>
          </a:prstGeom>
        </p:spPr>
      </p:pic>
      <p:pic>
        <p:nvPicPr>
          <p:cNvPr id="7" name="Picture 6" descr="Business Man · Free image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20" y="40386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File:Paper-notes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14800"/>
            <a:ext cx="914400" cy="914400"/>
          </a:xfrm>
          <a:prstGeom prst="rect">
            <a:avLst/>
          </a:prstGeom>
        </p:spPr>
      </p:pic>
      <p:pic>
        <p:nvPicPr>
          <p:cNvPr id="17" name="Picture 16" descr="Money Financial Email · Free image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62" y="3810000"/>
            <a:ext cx="2294573" cy="2514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6719" b="16711"/>
          <a:stretch/>
        </p:blipFill>
        <p:spPr>
          <a:xfrm>
            <a:off x="6176262" y="2986263"/>
            <a:ext cx="1357838" cy="12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/>
          <a:lstStyle/>
          <a:p>
            <a:r>
              <a:rPr lang="en-US" dirty="0" smtClean="0"/>
              <a:t>Application procedure: registration </a:t>
            </a:r>
            <a:r>
              <a:rPr lang="en-US" dirty="0">
                <a:solidFill>
                  <a:srgbClr val="C00000"/>
                </a:solidFill>
              </a:rPr>
              <a:t>(Art. 6(5))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Protection</a:t>
            </a:r>
            <a:r>
              <a:rPr lang="en-US" dirty="0" smtClean="0"/>
              <a:t> in each Contracting Party is granted if: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grant of protection </a:t>
            </a:r>
            <a:r>
              <a:rPr lang="en-US" dirty="0" smtClean="0"/>
              <a:t>is notified</a:t>
            </a:r>
          </a:p>
          <a:p>
            <a:pPr lvl="1"/>
            <a:r>
              <a:rPr lang="en-US" dirty="0"/>
              <a:t>no refusal is </a:t>
            </a:r>
            <a:r>
              <a:rPr lang="en-US" dirty="0" smtClean="0"/>
              <a:t>notified (</a:t>
            </a:r>
            <a:r>
              <a:rPr lang="en-US" b="1" dirty="0" smtClean="0">
                <a:solidFill>
                  <a:srgbClr val="0070C0"/>
                </a:solidFill>
              </a:rPr>
              <a:t>silence procedure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From the date of the international registration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or different date as indicated in a </a:t>
            </a:r>
            <a:r>
              <a:rPr lang="en-US" b="1" dirty="0" smtClean="0">
                <a:solidFill>
                  <a:srgbClr val="0070C0"/>
                </a:solidFill>
              </a:rPr>
              <a:t>declaration</a:t>
            </a:r>
            <a:r>
              <a:rPr lang="en-US" dirty="0" smtClean="0"/>
              <a:t>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7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procedure: refusal </a:t>
            </a:r>
            <a:r>
              <a:rPr lang="en-US" dirty="0" smtClean="0">
                <a:solidFill>
                  <a:srgbClr val="C00000"/>
                </a:solidFill>
              </a:rPr>
              <a:t>(art. 15)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745" y="1519239"/>
            <a:ext cx="8229600" cy="1245996"/>
          </a:xfrm>
        </p:spPr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Time </a:t>
            </a:r>
            <a:r>
              <a:rPr lang="en-150" dirty="0" smtClean="0"/>
              <a:t>→</a:t>
            </a:r>
            <a:r>
              <a:rPr lang="en-US" dirty="0" smtClean="0"/>
              <a:t> within 12 months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Content</a:t>
            </a:r>
            <a:r>
              <a:rPr lang="en-US" dirty="0" smtClean="0"/>
              <a:t> </a:t>
            </a:r>
            <a:r>
              <a:rPr lang="en-150" dirty="0" smtClean="0"/>
              <a:t>→</a:t>
            </a:r>
            <a:r>
              <a:rPr lang="en-US" dirty="0" smtClean="0"/>
              <a:t> explain the grounds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WOMEN TAKING A STAND: January 20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" y="273752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Why? 를 알고 작업하자. 제발. - The Tracks of mulder21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60" y="2900086"/>
            <a:ext cx="2825750" cy="180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ikkii's Diatrib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54" y="2983864"/>
            <a:ext cx="1719682" cy="1672517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491836" y="4777377"/>
            <a:ext cx="8229600" cy="186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Notification</a:t>
            </a:r>
            <a:r>
              <a:rPr lang="en-US" dirty="0"/>
              <a:t> </a:t>
            </a:r>
            <a:r>
              <a:rPr lang="en-US" i="1" dirty="0"/>
              <a:t>ex officio </a:t>
            </a:r>
            <a:r>
              <a:rPr lang="en-US" dirty="0"/>
              <a:t>or at the request of an interested </a:t>
            </a:r>
            <a:r>
              <a:rPr lang="en-US" dirty="0" smtClean="0"/>
              <a:t>party</a:t>
            </a:r>
          </a:p>
          <a:p>
            <a:r>
              <a:rPr lang="en-US" b="1" dirty="0">
                <a:solidFill>
                  <a:srgbClr val="0070C0"/>
                </a:solidFill>
              </a:rPr>
              <a:t>Total or partial</a:t>
            </a:r>
          </a:p>
          <a:p>
            <a:r>
              <a:rPr lang="en-US" dirty="0"/>
              <a:t>Judicial or administrative </a:t>
            </a:r>
            <a:r>
              <a:rPr lang="en-US" b="1" dirty="0">
                <a:solidFill>
                  <a:srgbClr val="0070C0"/>
                </a:solidFill>
              </a:rPr>
              <a:t>remedies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Plus 14"/>
          <p:cNvSpPr/>
          <p:nvPr/>
        </p:nvSpPr>
        <p:spPr bwMode="auto">
          <a:xfrm>
            <a:off x="2203116" y="3194726"/>
            <a:ext cx="986444" cy="1143000"/>
          </a:xfrm>
          <a:prstGeom prst="mathPlus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Equal 15"/>
          <p:cNvSpPr/>
          <p:nvPr/>
        </p:nvSpPr>
        <p:spPr bwMode="auto">
          <a:xfrm>
            <a:off x="6237560" y="3347126"/>
            <a:ext cx="764194" cy="838200"/>
          </a:xfrm>
          <a:prstGeom prst="mathEqual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your application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ithdrawal of Refusal </a:t>
            </a:r>
            <a:r>
              <a:rPr lang="en-US" dirty="0" smtClean="0">
                <a:solidFill>
                  <a:srgbClr val="C00000"/>
                </a:solidFill>
              </a:rPr>
              <a:t>(Art. 16)</a:t>
            </a:r>
          </a:p>
          <a:p>
            <a:r>
              <a:rPr lang="en-US" dirty="0" smtClean="0"/>
              <a:t>Invalidation </a:t>
            </a:r>
            <a:r>
              <a:rPr lang="en-US" dirty="0" smtClean="0">
                <a:solidFill>
                  <a:srgbClr val="C00000"/>
                </a:solidFill>
              </a:rPr>
              <a:t>(Art. 19)</a:t>
            </a:r>
          </a:p>
          <a:p>
            <a:r>
              <a:rPr lang="en-US" dirty="0" smtClean="0"/>
              <a:t>Modification </a:t>
            </a:r>
            <a:r>
              <a:rPr lang="en-US" dirty="0" smtClean="0">
                <a:solidFill>
                  <a:srgbClr val="C00000"/>
                </a:solidFill>
              </a:rPr>
              <a:t>(Rule 15)</a:t>
            </a:r>
          </a:p>
          <a:p>
            <a:r>
              <a:rPr lang="en-US" dirty="0" smtClean="0"/>
              <a:t>Renunciation </a:t>
            </a:r>
            <a:r>
              <a:rPr lang="en-US" dirty="0" smtClean="0">
                <a:solidFill>
                  <a:srgbClr val="C00000"/>
                </a:solidFill>
              </a:rPr>
              <a:t>(Rule 16)</a:t>
            </a:r>
          </a:p>
          <a:p>
            <a:r>
              <a:rPr lang="en-US" dirty="0" smtClean="0"/>
              <a:t>Cancellation </a:t>
            </a:r>
            <a:r>
              <a:rPr lang="en-US" dirty="0" smtClean="0">
                <a:solidFill>
                  <a:srgbClr val="C00000"/>
                </a:solidFill>
              </a:rPr>
              <a:t>(Rule 17)</a:t>
            </a:r>
          </a:p>
        </p:txBody>
      </p:sp>
    </p:spTree>
    <p:extLst>
      <p:ext uri="{BB962C8B-B14F-4D97-AF65-F5344CB8AC3E}">
        <p14:creationId xmlns:p14="http://schemas.microsoft.com/office/powerpoint/2010/main" val="30708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Lisbon System works (1)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090160" y="1417638"/>
            <a:ext cx="1881051" cy="11430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Competent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Authority of CPO</a:t>
            </a: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</a:b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or direct application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110549" y="4846320"/>
            <a:ext cx="1881051" cy="11430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Competent Authority of Contracting Party</a:t>
            </a:r>
            <a:b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(CP)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090160" y="4846320"/>
            <a:ext cx="1881051" cy="11430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Competent Authority of Contracting Party</a:t>
            </a:r>
            <a:b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(CP)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87189" y="4846320"/>
            <a:ext cx="1881051" cy="11430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Competent Authority of Contracting Party</a:t>
            </a: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</a:b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(CP)</a:t>
            </a: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090160" y="3253740"/>
            <a:ext cx="1881051" cy="9144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WIPO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110549" y="1417638"/>
            <a:ext cx="1881051" cy="1143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Notify International Application based on the title of protection in the CPO</a:t>
            </a:r>
          </a:p>
        </p:txBody>
      </p:sp>
      <p:sp>
        <p:nvSpPr>
          <p:cNvPr id="13" name="Down Arrow 12"/>
          <p:cNvSpPr/>
          <p:nvPr/>
        </p:nvSpPr>
        <p:spPr bwMode="auto">
          <a:xfrm>
            <a:off x="5853031" y="2689860"/>
            <a:ext cx="278674" cy="381000"/>
          </a:xfrm>
          <a:prstGeom prst="down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19380000">
            <a:off x="6971211" y="4272141"/>
            <a:ext cx="278674" cy="381000"/>
          </a:xfrm>
          <a:prstGeom prst="down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853031" y="4282440"/>
            <a:ext cx="278674" cy="381000"/>
          </a:xfrm>
          <a:prstGeom prst="down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066800" y="4602480"/>
            <a:ext cx="1881051" cy="1600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Protection of the International Registration determined by substantive examination under domestic law, </a:t>
            </a:r>
            <a:b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within 12 months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66800" y="1417638"/>
            <a:ext cx="1881051" cy="1143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Title of Protection in the Contracting Party of Origin (CPO)</a:t>
            </a:r>
            <a:b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06731" y="3002280"/>
            <a:ext cx="3309257" cy="1447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Formal examination; 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Registers </a:t>
            </a:r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AO/GI in the International Register and publishes in the Bulletin/Lisbon Express Database. </a:t>
            </a:r>
            <a:b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Issues a Certificate of Registration to the 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CPO and </a:t>
            </a:r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notifies the Registration to the other CPs</a:t>
            </a:r>
          </a:p>
        </p:txBody>
      </p:sp>
      <p:sp>
        <p:nvSpPr>
          <p:cNvPr id="19" name="Down Arrow 18"/>
          <p:cNvSpPr/>
          <p:nvPr/>
        </p:nvSpPr>
        <p:spPr bwMode="auto">
          <a:xfrm rot="1800000">
            <a:off x="4874187" y="4282440"/>
            <a:ext cx="278674" cy="381000"/>
          </a:xfrm>
          <a:prstGeom prst="down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078480" y="1417638"/>
            <a:ext cx="1881051" cy="11430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Beneficiaries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 or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Users</a:t>
            </a:r>
          </a:p>
        </p:txBody>
      </p:sp>
      <p:sp>
        <p:nvSpPr>
          <p:cNvPr id="21" name="Down Arrow 20"/>
          <p:cNvSpPr/>
          <p:nvPr/>
        </p:nvSpPr>
        <p:spPr bwMode="auto">
          <a:xfrm rot="16200000">
            <a:off x="4888062" y="1893344"/>
            <a:ext cx="289242" cy="191589"/>
          </a:xfrm>
          <a:prstGeom prst="down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236" y="3464900"/>
            <a:ext cx="920931" cy="49207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Stage 2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868" y="1717879"/>
            <a:ext cx="920931" cy="49207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Stage 1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236" y="5156540"/>
            <a:ext cx="920931" cy="49207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Stage 3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-1920000">
            <a:off x="4893345" y="2592534"/>
            <a:ext cx="278674" cy="552033"/>
          </a:xfrm>
          <a:prstGeom prst="down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Lisbon System works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312620" y="1417638"/>
            <a:ext cx="1800225" cy="300399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Aft>
                <a:spcPct val="0"/>
              </a:spcAft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Protection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of the International Registration determined by substantive examination under domestic law, </a:t>
            </a:r>
            <a:br>
              <a:rPr lang="en-US" sz="1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800" b="1" u="sng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within 12 </a:t>
            </a:r>
            <a:r>
              <a:rPr lang="en-US" sz="1800" b="1" u="sng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months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62749" y="1458307"/>
            <a:ext cx="1298602" cy="893862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Competent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Authority of Contracting Party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(CP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)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864894" y="1458307"/>
            <a:ext cx="1309092" cy="893862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Competent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Authority of Contracting Party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(CP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)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463308" y="1458307"/>
            <a:ext cx="1309092" cy="893862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Competent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Authority of Contracting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Party (CP)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252258" y="2723827"/>
            <a:ext cx="1309093" cy="919401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Refusal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of Protection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200" b="1" i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total/partial)</a:t>
            </a:r>
            <a:r>
              <a:rPr lang="en-US" sz="1200" b="1" i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1200" b="1" i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endParaRPr lang="en-US" sz="1200" b="1" i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262748" y="4334829"/>
            <a:ext cx="1298601" cy="1328023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Withdrawal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 of Refusal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200" b="1" i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en-US" sz="1200" b="1" i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total/partial)       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or                     Grant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of Protection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64894" y="2723827"/>
            <a:ext cx="1309092" cy="919401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Notification of Grant of Protection </a:t>
            </a:r>
            <a:r>
              <a:rPr lang="en-US" sz="1200" b="1" i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(optional)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61757" y="2672749"/>
            <a:ext cx="1310643" cy="1021556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“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Silence Procedure”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(= Protection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64894" y="3605160"/>
            <a:ext cx="1309092" cy="715089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Transitional Period (2-15 years)</a:t>
            </a:r>
            <a:endParaRPr lang="en-US" sz="1200" b="1" i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1757" y="4743451"/>
            <a:ext cx="1310643" cy="919401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Invalidation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________________</a:t>
            </a:r>
            <a:b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Renunciation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93469" y="4743451"/>
            <a:ext cx="1251942" cy="919401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Invalidation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_______________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Renunciation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61757" y="3605159"/>
            <a:ext cx="1310643" cy="715089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Transitional Period (2-15 years)</a:t>
            </a:r>
            <a:endParaRPr lang="en-US" sz="1200" b="1" i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3742378" y="2388991"/>
            <a:ext cx="304800" cy="312325"/>
          </a:xfrm>
          <a:prstGeom prst="downArrow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5353527" y="2388991"/>
            <a:ext cx="304800" cy="312325"/>
          </a:xfrm>
          <a:prstGeom prst="downArrow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6964677" y="2368679"/>
            <a:ext cx="304800" cy="312325"/>
          </a:xfrm>
          <a:prstGeom prst="downArrow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" name="Straight Connector 20"/>
          <p:cNvCxnSpPr>
            <a:stCxn id="9" idx="2"/>
            <a:endCxn id="10" idx="0"/>
          </p:cNvCxnSpPr>
          <p:nvPr/>
        </p:nvCxnSpPr>
        <p:spPr bwMode="auto">
          <a:xfrm>
            <a:off x="3906804" y="3643228"/>
            <a:ext cx="5244" cy="69160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2"/>
            <a:endCxn id="15" idx="0"/>
          </p:cNvCxnSpPr>
          <p:nvPr/>
        </p:nvCxnSpPr>
        <p:spPr bwMode="auto">
          <a:xfrm>
            <a:off x="5519440" y="4320249"/>
            <a:ext cx="0" cy="423202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2"/>
            <a:endCxn id="14" idx="0"/>
          </p:cNvCxnSpPr>
          <p:nvPr/>
        </p:nvCxnSpPr>
        <p:spPr bwMode="auto">
          <a:xfrm>
            <a:off x="7117079" y="4320248"/>
            <a:ext cx="0" cy="423203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7421" y="2672749"/>
            <a:ext cx="905785" cy="49207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no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Stage 3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5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1828800"/>
            <a:ext cx="5989320" cy="4343400"/>
          </a:xfrm>
        </p:spPr>
        <p:txBody>
          <a:bodyPr/>
          <a:lstStyle/>
          <a:p>
            <a:pPr marL="0" indent="0">
              <a:spcBef>
                <a:spcPts val="1350"/>
              </a:spcBef>
              <a:spcAft>
                <a:spcPts val="900"/>
              </a:spcAft>
              <a:buClr>
                <a:srgbClr val="0070C0"/>
              </a:buClr>
              <a:buNone/>
            </a:pPr>
            <a:r>
              <a:rPr lang="en-US" dirty="0">
                <a:solidFill>
                  <a:srgbClr val="0070C0"/>
                </a:solidFill>
              </a:rPr>
              <a:t>Extension to GIs = </a:t>
            </a:r>
            <a:r>
              <a:rPr lang="en-US" dirty="0">
                <a:solidFill>
                  <a:srgbClr val="C00000"/>
                </a:solidFill>
              </a:rPr>
              <a:t>+Accessible</a:t>
            </a:r>
          </a:p>
          <a:p>
            <a:pPr marL="0" indent="0">
              <a:spcBef>
                <a:spcPts val="1350"/>
              </a:spcBef>
              <a:spcAft>
                <a:spcPts val="900"/>
              </a:spcAft>
              <a:buClr>
                <a:srgbClr val="0070C0"/>
              </a:buClr>
              <a:buNone/>
            </a:pPr>
            <a:r>
              <a:rPr lang="en-US" dirty="0">
                <a:solidFill>
                  <a:srgbClr val="0070C0"/>
                </a:solidFill>
              </a:rPr>
              <a:t>Any </a:t>
            </a:r>
            <a:r>
              <a:rPr lang="en-US" dirty="0" smtClean="0">
                <a:solidFill>
                  <a:srgbClr val="0070C0"/>
                </a:solidFill>
              </a:rPr>
              <a:t>means </a:t>
            </a:r>
            <a:r>
              <a:rPr lang="en-US" dirty="0">
                <a:solidFill>
                  <a:srgbClr val="0070C0"/>
                </a:solidFill>
              </a:rPr>
              <a:t>of GI protection = </a:t>
            </a:r>
            <a:r>
              <a:rPr lang="en-US" dirty="0">
                <a:solidFill>
                  <a:srgbClr val="C00000"/>
                </a:solidFill>
              </a:rPr>
              <a:t>+Flexible</a:t>
            </a:r>
          </a:p>
          <a:p>
            <a:pPr marL="0" indent="0">
              <a:spcBef>
                <a:spcPts val="1350"/>
              </a:spcBef>
              <a:spcAft>
                <a:spcPts val="900"/>
              </a:spcAft>
              <a:buClr>
                <a:srgbClr val="0070C0"/>
              </a:buClr>
              <a:buNone/>
            </a:pPr>
            <a:r>
              <a:rPr lang="en-US" dirty="0">
                <a:solidFill>
                  <a:srgbClr val="0070C0"/>
                </a:solidFill>
              </a:rPr>
              <a:t>Accession of IGOs = </a:t>
            </a:r>
            <a:r>
              <a:rPr lang="en-US" dirty="0">
                <a:solidFill>
                  <a:srgbClr val="C00000"/>
                </a:solidFill>
              </a:rPr>
              <a:t>+Global</a:t>
            </a:r>
          </a:p>
          <a:p>
            <a:pPr marL="0" indent="0">
              <a:spcBef>
                <a:spcPts val="1350"/>
              </a:spcBef>
              <a:spcAft>
                <a:spcPts val="900"/>
              </a:spcAft>
              <a:buClr>
                <a:srgbClr val="0070C0"/>
              </a:buClr>
              <a:buNone/>
            </a:pPr>
            <a:r>
              <a:rPr lang="en-US" dirty="0">
                <a:solidFill>
                  <a:srgbClr val="0070C0"/>
                </a:solidFill>
              </a:rPr>
              <a:t>Protection =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+Effective</a:t>
            </a:r>
          </a:p>
          <a:p>
            <a:pPr marL="0" indent="0">
              <a:spcBef>
                <a:spcPts val="1350"/>
              </a:spcBef>
              <a:spcAft>
                <a:spcPts val="900"/>
              </a:spcAft>
              <a:buClr>
                <a:srgbClr val="0070C0"/>
              </a:buClr>
              <a:buNone/>
            </a:pPr>
            <a:r>
              <a:rPr lang="en-US" dirty="0">
                <a:solidFill>
                  <a:srgbClr val="0070C0"/>
                </a:solidFill>
              </a:rPr>
              <a:t>Individual Fees = </a:t>
            </a:r>
            <a:r>
              <a:rPr lang="en-US" dirty="0">
                <a:solidFill>
                  <a:srgbClr val="C00000"/>
                </a:solidFill>
              </a:rPr>
              <a:t>+Inclusive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spcBef>
                <a:spcPts val="1350"/>
              </a:spcBef>
              <a:spcAft>
                <a:spcPts val="900"/>
              </a:spcAft>
              <a:buClr>
                <a:srgbClr val="0070C0"/>
              </a:buClr>
              <a:buNone/>
            </a:pPr>
            <a:r>
              <a:rPr lang="en-US" dirty="0">
                <a:solidFill>
                  <a:srgbClr val="0070C0"/>
                </a:solidFill>
              </a:rPr>
              <a:t>Safeguards =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+Modern</a:t>
            </a:r>
          </a:p>
          <a:p>
            <a:pPr marL="0" indent="0">
              <a:spcAft>
                <a:spcPts val="675"/>
              </a:spcAft>
              <a:buClr>
                <a:srgbClr val="0070C0"/>
              </a:buClr>
              <a:buNone/>
            </a:pPr>
            <a:endParaRPr lang="en-US" sz="1950" b="1" dirty="0">
              <a:solidFill>
                <a:srgbClr val="C00000"/>
              </a:solidFill>
            </a:endParaRPr>
          </a:p>
          <a:p>
            <a:pPr marL="0" indent="0">
              <a:spcAft>
                <a:spcPts val="675"/>
              </a:spcAft>
              <a:buClr>
                <a:srgbClr val="0070C0"/>
              </a:buClr>
              <a:buNone/>
            </a:pPr>
            <a:endParaRPr lang="en-US" sz="195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4450" y="1085851"/>
            <a:ext cx="726948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550" b="1" dirty="0">
                <a:solidFill>
                  <a:srgbClr val="0070C0"/>
                </a:solidFill>
              </a:rPr>
              <a:t>With the Geneva Act, </a:t>
            </a:r>
            <a:r>
              <a:rPr lang="en-US" sz="2550" b="1" dirty="0">
                <a:solidFill>
                  <a:srgbClr val="C00000"/>
                </a:solidFill>
              </a:rPr>
              <a:t>Lisbon is</a:t>
            </a:r>
            <a:endParaRPr lang="en-US" sz="25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Lisbon System website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980"/>
            <a:ext cx="9144000" cy="40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16" y="888955"/>
            <a:ext cx="8656821" cy="5731585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3200" dirty="0">
                <a:solidFill>
                  <a:schemeClr val="accent2"/>
                </a:solidFill>
              </a:rPr>
              <a:t>Extension to Geographical </a:t>
            </a:r>
            <a:r>
              <a:rPr lang="en-US" sz="3200" dirty="0" smtClean="0">
                <a:solidFill>
                  <a:schemeClr val="accent2"/>
                </a:solidFill>
              </a:rPr>
              <a:t>Indications</a:t>
            </a:r>
            <a:endParaRPr lang="en-US" sz="3200" dirty="0">
              <a:solidFill>
                <a:schemeClr val="accent2"/>
              </a:solidFill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3200" dirty="0">
                <a:solidFill>
                  <a:schemeClr val="accent2"/>
                </a:solidFill>
              </a:rPr>
              <a:t>Accession of Intergovernmental </a:t>
            </a:r>
            <a:r>
              <a:rPr lang="en-US" sz="3200" dirty="0" smtClean="0">
                <a:solidFill>
                  <a:schemeClr val="accent2"/>
                </a:solidFill>
              </a:rPr>
              <a:t>Organizations (IGOs)</a:t>
            </a:r>
            <a:endParaRPr lang="en-US" sz="3200" dirty="0">
              <a:solidFill>
                <a:schemeClr val="accent2"/>
              </a:solidFill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Flexibility on domestic GI systems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70C0"/>
              </a:buClr>
              <a:buNone/>
            </a:pPr>
            <a:r>
              <a:rPr lang="it-IT" sz="3200" dirty="0" smtClean="0">
                <a:solidFill>
                  <a:schemeClr val="accent2"/>
                </a:solidFill>
              </a:rPr>
              <a:t>Protection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70C0"/>
              </a:buClr>
              <a:buNone/>
            </a:pPr>
            <a:r>
              <a:rPr lang="it-IT" sz="3200" dirty="0" smtClean="0">
                <a:solidFill>
                  <a:schemeClr val="accent2"/>
                </a:solidFill>
              </a:rPr>
              <a:t>Generics</a:t>
            </a:r>
            <a:endParaRPr lang="en-US" sz="3200" dirty="0">
              <a:solidFill>
                <a:schemeClr val="accent2"/>
              </a:solidFill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70C0"/>
              </a:buClr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Safeguards</a:t>
            </a:r>
            <a:endParaRPr lang="en-US" sz="3200" i="1" dirty="0">
              <a:solidFill>
                <a:schemeClr val="accent2"/>
              </a:solidFill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70C0"/>
              </a:buClr>
              <a:buNone/>
            </a:pP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2262"/>
            <a:ext cx="9144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5281" y="153675"/>
            <a:ext cx="86258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accent2"/>
                </a:solidFill>
              </a:rPr>
              <a:t>T</a:t>
            </a:r>
            <a:r>
              <a:rPr lang="en-US" sz="3400" b="1" dirty="0" smtClean="0">
                <a:solidFill>
                  <a:schemeClr val="accent2"/>
                </a:solidFill>
              </a:rPr>
              <a:t>he Geneva Act: What’s </a:t>
            </a:r>
            <a:r>
              <a:rPr lang="en-US" sz="3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3400" b="1" dirty="0" smtClean="0">
                <a:solidFill>
                  <a:schemeClr val="accent2"/>
                </a:solidFill>
              </a:rPr>
              <a:t>?</a:t>
            </a:r>
            <a:endParaRPr lang="en-US" sz="3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450" y="381000"/>
            <a:ext cx="8229600" cy="857250"/>
          </a:xfrm>
        </p:spPr>
        <p:txBody>
          <a:bodyPr/>
          <a:lstStyle/>
          <a:p>
            <a:r>
              <a:rPr lang="en-US" b="1" dirty="0"/>
              <a:t>WIPO IP </a:t>
            </a:r>
            <a:r>
              <a:rPr lang="en-US" b="1" dirty="0" smtClean="0"/>
              <a:t>PORTAL</a:t>
            </a:r>
            <a:endParaRPr lang="fr-CH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864208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64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Lisbon News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9" y="2701627"/>
            <a:ext cx="5769850" cy="3593042"/>
          </a:xfrm>
        </p:spPr>
      </p:pic>
      <p:sp>
        <p:nvSpPr>
          <p:cNvPr id="5" name="Rectangle 4"/>
          <p:cNvSpPr/>
          <p:nvPr/>
        </p:nvSpPr>
        <p:spPr>
          <a:xfrm>
            <a:off x="425067" y="18288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https://www3.wipo.int/newsletters/en/</a:t>
            </a:r>
            <a:endParaRPr lang="en-US" dirty="0"/>
          </a:p>
        </p:txBody>
      </p:sp>
      <p:pic>
        <p:nvPicPr>
          <p:cNvPr id="6" name="Picture 5" descr="New Text Overlay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67" y="2514600"/>
            <a:ext cx="2286000" cy="15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Lisbon Webinar Series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29" y="1365144"/>
            <a:ext cx="6631857" cy="434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8873" y="1905000"/>
            <a:ext cx="7772400" cy="3377763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Thank you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r-CH" sz="2800" b="1" kern="1200" dirty="0" smtClean="0">
                <a:latin typeface="Arial" charset="0"/>
                <a:ea typeface="+mn-ea"/>
                <a:cs typeface="Arial" charset="0"/>
              </a:rPr>
              <a:t>More </a:t>
            </a:r>
            <a:r>
              <a:rPr lang="fr-CH" sz="2800" b="1" kern="1200" dirty="0">
                <a:latin typeface="Arial" charset="0"/>
                <a:ea typeface="+mn-ea"/>
                <a:cs typeface="Arial" charset="0"/>
              </a:rPr>
              <a:t>info</a:t>
            </a:r>
            <a:r>
              <a:rPr lang="fr-CH" sz="1400" b="1" kern="1200" dirty="0">
                <a:latin typeface="Arial" charset="0"/>
                <a:ea typeface="+mn-ea"/>
                <a:cs typeface="Arial" charset="0"/>
              </a:rPr>
              <a:t/>
            </a:r>
            <a:br>
              <a:rPr lang="fr-CH" sz="1400" b="1" kern="1200" dirty="0">
                <a:latin typeface="Arial" charset="0"/>
                <a:ea typeface="+mn-ea"/>
                <a:cs typeface="Arial" charset="0"/>
              </a:rPr>
            </a:br>
            <a:r>
              <a:rPr lang="es-ES" sz="2400" u="sng" kern="12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  <a:hlinkClick r:id="rId3"/>
              </a:rPr>
              <a:t>www.wipo.int/lisbon/en/index.html</a:t>
            </a:r>
            <a:r>
              <a:rPr lang="es-ES" sz="2400" u="sng" kern="12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s-ES" sz="2400" u="sng" kern="12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Lisbon Express Database: </a:t>
            </a:r>
            <a:r>
              <a:rPr lang="pt-BR" sz="24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		</a:t>
            </a:r>
            <a:r>
              <a:rPr lang="en-US" sz="24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24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  <a:hlinkClick r:id="rId4"/>
              </a:rPr>
              <a:t>www.wipo.int/ipdl/en/search/lisbon/search-struct.jsp</a:t>
            </a:r>
            <a:r>
              <a:rPr lang="pt-BR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78873" y="5410200"/>
            <a:ext cx="4878387" cy="1092200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atteo.gragnani@wipo.int</a:t>
            </a:r>
          </a:p>
          <a:p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michele.evangelista@wipo.int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914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Questions?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29774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3399"/>
                </a:solidFill>
              </a:rPr>
              <a:t>Extension to GIs</a:t>
            </a:r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692276"/>
          <a:ext cx="8229600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C9F4CE94-029D-43E1-9BE2-0CB7653D8EB9}" type="slidenum">
              <a:rPr lang="en-US" smtClean="0"/>
              <a:t>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33400" y="4572000"/>
            <a:ext cx="8153400" cy="0"/>
          </a:xfrm>
          <a:prstGeom prst="line">
            <a:avLst/>
          </a:prstGeom>
          <a:noFill/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33400" y="3124200"/>
            <a:ext cx="8153400" cy="0"/>
          </a:xfrm>
          <a:prstGeom prst="line">
            <a:avLst/>
          </a:prstGeom>
          <a:noFill/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508180" y="2083053"/>
            <a:ext cx="1143000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Lisbon GE Act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08180" y="3388452"/>
            <a:ext cx="1136688" cy="825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TRIPS GE Act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0112" y="4724400"/>
            <a:ext cx="1136688" cy="825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/>
            <a:r>
              <a:rPr lang="en-US" sz="2000" dirty="0" smtClean="0"/>
              <a:t>Madrid IS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9100" y="2018081"/>
            <a:ext cx="1574500" cy="1028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/>
              <a:t>Quality &amp; Origin </a:t>
            </a:r>
            <a:r>
              <a:rPr lang="en-US" sz="2000" dirty="0">
                <a:solidFill>
                  <a:srgbClr val="C00000"/>
                </a:solidFill>
              </a:rPr>
              <a:t>+</a:t>
            </a:r>
            <a:r>
              <a:rPr lang="en-US" sz="2000" dirty="0"/>
              <a:t> Reputation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100" y="3404692"/>
            <a:ext cx="1446706" cy="8092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Quality </a:t>
            </a:r>
            <a:r>
              <a:rPr lang="en-US" sz="2000" dirty="0" smtClean="0">
                <a:solidFill>
                  <a:srgbClr val="C00000"/>
                </a:solidFill>
              </a:rPr>
              <a:t>/</a:t>
            </a:r>
            <a:r>
              <a:rPr lang="en-US" sz="2000" dirty="0" smtClean="0"/>
              <a:t> Reputation &amp; Origin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9101" y="4724399"/>
            <a:ext cx="1136688" cy="825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Origin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3" y="1806628"/>
            <a:ext cx="573074" cy="4670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136" y="329774"/>
            <a:ext cx="1219306" cy="6950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52400" y="4571999"/>
            <a:ext cx="8607832" cy="19825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83707" y="2689888"/>
            <a:ext cx="1422099" cy="313511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707" y="3751278"/>
            <a:ext cx="1432684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4809" y="-8860"/>
            <a:ext cx="8229600" cy="8683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ea typeface="ヒラギノ角ゴ Pro W3" pitchFamily="1" charset="-128"/>
                <a:cs typeface="Arial"/>
              </a:rPr>
              <a:t>Geneva Act: Definitions </a:t>
            </a:r>
            <a:r>
              <a:rPr lang="en-US" sz="2800" b="1" dirty="0" smtClean="0">
                <a:solidFill>
                  <a:srgbClr val="C00000"/>
                </a:solidFill>
                <a:ea typeface="ヒラギノ角ゴ Pro W3" pitchFamily="1" charset="-128"/>
                <a:cs typeface="Arial"/>
              </a:rPr>
              <a:t>(Art. 2)</a:t>
            </a:r>
            <a:endParaRPr lang="en-US" sz="3400" b="1" dirty="0" smtClean="0">
              <a:solidFill>
                <a:srgbClr val="C00000"/>
              </a:solidFill>
              <a:ea typeface="MS PGothic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14400"/>
            <a:ext cx="4392488" cy="54102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/>
              <a:t>AO </a:t>
            </a:r>
            <a:endParaRPr lang="en-US" sz="2000" i="1" dirty="0" smtClean="0"/>
          </a:p>
          <a:p>
            <a:pPr>
              <a:lnSpc>
                <a:spcPts val="3400"/>
              </a:lnSpc>
              <a:defRPr/>
            </a:pPr>
            <a:r>
              <a:rPr lang="en-US" sz="2200" dirty="0" smtClean="0"/>
              <a:t>Protected </a:t>
            </a:r>
            <a:r>
              <a:rPr lang="en-US" sz="2200" b="1" dirty="0" smtClean="0">
                <a:solidFill>
                  <a:srgbClr val="0070C0"/>
                </a:solidFill>
              </a:rPr>
              <a:t>denomination </a:t>
            </a:r>
          </a:p>
          <a:p>
            <a:pPr>
              <a:lnSpc>
                <a:spcPts val="3400"/>
              </a:lnSpc>
              <a:defRPr/>
            </a:pPr>
            <a:r>
              <a:rPr lang="en-US" sz="2200" dirty="0" smtClean="0"/>
              <a:t>Referring to a geographical area or</a:t>
            </a:r>
            <a:r>
              <a:rPr lang="en-US" sz="2200" b="1" dirty="0" smtClean="0">
                <a:solidFill>
                  <a:srgbClr val="0070C0"/>
                </a:solidFill>
              </a:rPr>
              <a:t> known as doing so</a:t>
            </a:r>
          </a:p>
          <a:p>
            <a:pPr>
              <a:lnSpc>
                <a:spcPts val="3400"/>
              </a:lnSpc>
              <a:defRPr/>
            </a:pPr>
            <a:r>
              <a:rPr lang="en-US" sz="2200" dirty="0" smtClean="0"/>
              <a:t>Designating a </a:t>
            </a:r>
            <a:r>
              <a:rPr lang="en-US" sz="2200" b="1" dirty="0" smtClean="0">
                <a:solidFill>
                  <a:srgbClr val="0070C0"/>
                </a:solidFill>
              </a:rPr>
              <a:t>good</a:t>
            </a:r>
            <a:r>
              <a:rPr lang="en-US" sz="2200" dirty="0" smtClean="0"/>
              <a:t> as originating therein</a:t>
            </a:r>
          </a:p>
          <a:p>
            <a:pPr>
              <a:lnSpc>
                <a:spcPts val="3400"/>
              </a:lnSpc>
              <a:defRPr/>
            </a:pPr>
            <a:r>
              <a:rPr lang="en-US" sz="2200" dirty="0" smtClean="0"/>
              <a:t>Quality or characteristics</a:t>
            </a:r>
          </a:p>
          <a:p>
            <a:pPr marL="0" indent="0">
              <a:lnSpc>
                <a:spcPts val="3400"/>
              </a:lnSpc>
              <a:buNone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+ </a:t>
            </a:r>
            <a:r>
              <a:rPr lang="en-US" sz="2200" b="1" dirty="0" smtClean="0">
                <a:solidFill>
                  <a:srgbClr val="C00000"/>
                </a:solidFill>
              </a:rPr>
              <a:t>Reputation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endParaRPr lang="en-US" sz="2200" dirty="0" smtClean="0"/>
          </a:p>
          <a:p>
            <a:pPr>
              <a:lnSpc>
                <a:spcPts val="3400"/>
              </a:lnSpc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Due to the geographical environment </a:t>
            </a:r>
            <a:r>
              <a:rPr lang="en-US" sz="2200" dirty="0" smtClean="0">
                <a:solidFill>
                  <a:schemeClr val="accent4"/>
                </a:solidFill>
              </a:rPr>
              <a:t>(</a:t>
            </a:r>
            <a:r>
              <a:rPr lang="en-US" sz="2200" i="1" dirty="0" smtClean="0">
                <a:solidFill>
                  <a:schemeClr val="accent4"/>
                </a:solidFill>
              </a:rPr>
              <a:t>natural factors </a:t>
            </a:r>
            <a:r>
              <a:rPr lang="en-US" sz="2200" i="1" u="sng" dirty="0" smtClean="0">
                <a:solidFill>
                  <a:schemeClr val="accent4"/>
                </a:solidFill>
              </a:rPr>
              <a:t>and</a:t>
            </a:r>
            <a:r>
              <a:rPr lang="en-US" sz="2200" i="1" dirty="0" smtClean="0">
                <a:solidFill>
                  <a:schemeClr val="accent4"/>
                </a:solidFill>
              </a:rPr>
              <a:t> human factors</a:t>
            </a:r>
            <a:r>
              <a:rPr lang="en-US" sz="2200" dirty="0" smtClean="0">
                <a:solidFill>
                  <a:schemeClr val="accent4"/>
                </a:solidFill>
              </a:rPr>
              <a:t>)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44975" cy="5334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/>
              <a:t>GI </a:t>
            </a:r>
            <a:endParaRPr lang="en-US" sz="2000" i="1" dirty="0" smtClean="0"/>
          </a:p>
          <a:p>
            <a:pPr>
              <a:lnSpc>
                <a:spcPts val="3400"/>
              </a:lnSpc>
              <a:defRPr/>
            </a:pPr>
            <a:r>
              <a:rPr lang="en-US" sz="2200" dirty="0" smtClean="0"/>
              <a:t>Protected </a:t>
            </a:r>
            <a:r>
              <a:rPr lang="en-US" sz="2200" b="1" dirty="0" smtClean="0">
                <a:solidFill>
                  <a:srgbClr val="0070C0"/>
                </a:solidFill>
              </a:rPr>
              <a:t>indication</a:t>
            </a:r>
          </a:p>
          <a:p>
            <a:pPr>
              <a:lnSpc>
                <a:spcPts val="34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Referring to a geographical area or </a:t>
            </a:r>
            <a:r>
              <a:rPr lang="en-US" sz="2200" b="1" dirty="0" smtClean="0">
                <a:solidFill>
                  <a:srgbClr val="0070C0"/>
                </a:solidFill>
              </a:rPr>
              <a:t>known as doing so</a:t>
            </a:r>
          </a:p>
          <a:p>
            <a:pPr>
              <a:lnSpc>
                <a:spcPts val="34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Identifying a good as originating therein</a:t>
            </a:r>
          </a:p>
          <a:p>
            <a:pPr>
              <a:lnSpc>
                <a:spcPts val="3400"/>
              </a:lnSpc>
              <a:spcAft>
                <a:spcPts val="600"/>
              </a:spcAft>
              <a:defRPr/>
            </a:pPr>
            <a:r>
              <a:rPr lang="en-US" sz="2200" dirty="0" smtClean="0"/>
              <a:t>Quality, </a:t>
            </a:r>
            <a:r>
              <a:rPr lang="en-US" sz="2200" b="1" dirty="0" smtClean="0">
                <a:solidFill>
                  <a:srgbClr val="C00000"/>
                </a:solidFill>
              </a:rPr>
              <a:t>reputation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or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other characteristics</a:t>
            </a:r>
          </a:p>
          <a:p>
            <a:pPr>
              <a:lnSpc>
                <a:spcPts val="3400"/>
              </a:lnSpc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Attributable to its geographical origin</a:t>
            </a:r>
            <a:endParaRPr lang="en-US" sz="2200" b="1" dirty="0">
              <a:solidFill>
                <a:srgbClr val="0070C0"/>
              </a:solidFill>
            </a:endParaRPr>
          </a:p>
        </p:txBody>
      </p:sp>
      <p:pic>
        <p:nvPicPr>
          <p:cNvPr id="14" name="Picture 13" descr="*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92" y="990600"/>
            <a:ext cx="819807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 bwMode="auto">
          <a:xfrm>
            <a:off x="6058300" y="3848100"/>
            <a:ext cx="1806005" cy="457200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066800" y="5486400"/>
            <a:ext cx="914400" cy="9144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9" y="4305300"/>
            <a:ext cx="1774905" cy="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64535" y="4838700"/>
            <a:ext cx="38862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838700"/>
            <a:ext cx="2895599" cy="117421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664535" y="1981200"/>
            <a:ext cx="3755065" cy="762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617" y="2011842"/>
            <a:ext cx="376765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77" y="123247"/>
            <a:ext cx="923719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7950" indent="-1377950"/>
            <a:r>
              <a:rPr lang="en-US" sz="2800" b="1" dirty="0" smtClean="0">
                <a:solidFill>
                  <a:srgbClr val="004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+mj-cs"/>
                <a:sym typeface="Wingdings" panose="05000000000000000000" pitchFamily="2" charset="2"/>
              </a:rPr>
              <a:t> </a:t>
            </a:r>
            <a:r>
              <a:rPr lang="en-US" sz="2900" b="1" dirty="0">
                <a:solidFill>
                  <a:srgbClr val="004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+mj-cs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  <a:ea typeface="MS PGothic" pitchFamily="34" charset="-128"/>
                <a:cs typeface="+mj-cs"/>
                <a:sym typeface="Wingdings" panose="05000000000000000000" pitchFamily="2" charset="2"/>
              </a:rPr>
              <a:t>Extension to GIs </a:t>
            </a:r>
            <a:r>
              <a:rPr lang="en-US" sz="2800" b="1" dirty="0" smtClean="0">
                <a:solidFill>
                  <a:srgbClr val="00408C"/>
                </a:solidFill>
                <a:latin typeface="+mj-lt"/>
                <a:ea typeface="MS PGothic" pitchFamily="34" charset="-128"/>
                <a:cs typeface="+mj-cs"/>
                <a:sym typeface="Wingdings" panose="05000000000000000000" pitchFamily="2" charset="2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MS PGothic" pitchFamily="34" charset="-128"/>
                <a:cs typeface="+mj-cs"/>
                <a:sym typeface="Wingdings" panose="05000000000000000000" pitchFamily="2" charset="2"/>
              </a:rPr>
              <a:t>more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MS PGothic" pitchFamily="34" charset="-128"/>
                <a:cs typeface="+mj-cs"/>
              </a:rPr>
              <a:t> products </a:t>
            </a:r>
            <a:r>
              <a:rPr lang="en-US" sz="2800" b="1" dirty="0" smtClean="0">
                <a:solidFill>
                  <a:srgbClr val="00408C"/>
                </a:solidFill>
                <a:latin typeface="+mj-lt"/>
                <a:ea typeface="MS PGothic" pitchFamily="34" charset="-128"/>
                <a:cs typeface="+mj-cs"/>
              </a:rPr>
              <a:t>can</a:t>
            </a:r>
            <a:r>
              <a:rPr lang="en-US" sz="2800" b="1" dirty="0" smtClean="0">
                <a:solidFill>
                  <a:srgbClr val="00408C"/>
                </a:solidFill>
                <a:ea typeface="MS PGothic" pitchFamily="34" charset="-128"/>
              </a:rPr>
              <a:t> benefit 				from the Lisbon </a:t>
            </a:r>
            <a:r>
              <a:rPr lang="en-US" sz="2800" b="1" dirty="0">
                <a:solidFill>
                  <a:srgbClr val="00408C"/>
                </a:solidFill>
                <a:ea typeface="MS PGothic" pitchFamily="34" charset="-128"/>
              </a:rPr>
              <a:t>System </a:t>
            </a:r>
            <a:endParaRPr lang="en-US" sz="2800" b="1" dirty="0">
              <a:solidFill>
                <a:srgbClr val="00408C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64364" y="6329206"/>
            <a:ext cx="2057400" cy="4616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333111" y="1063243"/>
            <a:ext cx="609600" cy="15256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" name="Picture 2" descr="D:\Users\grazioli\Desktop\Photos\106APPLE\IMG_6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9" y="3834355"/>
            <a:ext cx="1817658" cy="1487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65587" y="5420347"/>
            <a:ext cx="2478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dirty="0" smtClean="0"/>
              <a:t>Luangprabang </a:t>
            </a:r>
            <a:r>
              <a:rPr lang="fr-CH" sz="2000" dirty="0" err="1" smtClean="0"/>
              <a:t>Silk</a:t>
            </a:r>
            <a:r>
              <a:rPr lang="fr-CH" sz="2000" dirty="0" smtClean="0"/>
              <a:t> </a:t>
            </a:r>
            <a:r>
              <a:rPr lang="fr-CH" sz="2000" dirty="0"/>
              <a:t/>
            </a:r>
            <a:br>
              <a:rPr lang="fr-CH" sz="2000" dirty="0"/>
            </a:br>
            <a:r>
              <a:rPr lang="fr-CH" sz="2000" dirty="0"/>
              <a:t>(Lao PDR)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52" y="3821950"/>
            <a:ext cx="1978698" cy="1536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65249" y="5411423"/>
            <a:ext cx="2424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dirty="0" err="1" smtClean="0"/>
              <a:t>Chuao</a:t>
            </a:r>
            <a:r>
              <a:rPr lang="fr-CH" sz="2000" dirty="0" smtClean="0"/>
              <a:t> </a:t>
            </a:r>
            <a:r>
              <a:rPr lang="fr-CH" sz="2000" dirty="0" err="1" smtClean="0"/>
              <a:t>Cocoa</a:t>
            </a:r>
            <a:r>
              <a:rPr lang="fr-CH" sz="2000" dirty="0" smtClean="0"/>
              <a:t> Bean</a:t>
            </a:r>
            <a:br>
              <a:rPr lang="fr-CH" sz="2000" dirty="0" smtClean="0"/>
            </a:br>
            <a:r>
              <a:rPr lang="fr-CH" sz="2000" dirty="0" smtClean="0"/>
              <a:t>(Venezuela)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84398" y="5420347"/>
            <a:ext cx="2053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Baked </a:t>
            </a:r>
            <a:r>
              <a:rPr lang="en-US" sz="2000" dirty="0" err="1"/>
              <a:t>P</a:t>
            </a:r>
            <a:r>
              <a:rPr lang="en-US" sz="2000" dirty="0" err="1" smtClean="0"/>
              <a:t>ryaniks</a:t>
            </a:r>
            <a:r>
              <a:rPr lang="en-US" sz="2000" dirty="0" smtClean="0"/>
              <a:t> (Russian </a:t>
            </a:r>
            <a:r>
              <a:rPr lang="en-US" sz="2000" dirty="0"/>
              <a:t>Federation)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071" y="2791192"/>
            <a:ext cx="2348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dirty="0" smtClean="0"/>
              <a:t>Alor </a:t>
            </a:r>
            <a:r>
              <a:rPr lang="fr-CH" sz="2000" dirty="0" err="1" smtClean="0"/>
              <a:t>Islands</a:t>
            </a:r>
            <a:r>
              <a:rPr lang="fr-CH" sz="2000" dirty="0" smtClean="0"/>
              <a:t> </a:t>
            </a:r>
            <a:r>
              <a:rPr lang="fr-CH" sz="2000" dirty="0" err="1" smtClean="0"/>
              <a:t>Vanilla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>(</a:t>
            </a:r>
            <a:r>
              <a:rPr lang="fr-CH" sz="2000" dirty="0" err="1" smtClean="0"/>
              <a:t>Indonesia</a:t>
            </a:r>
            <a:r>
              <a:rPr lang="fr-CH" sz="2000" dirty="0" smtClean="0"/>
              <a:t>)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77" y="1214355"/>
            <a:ext cx="2031534" cy="14635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364" y="3821950"/>
            <a:ext cx="2186672" cy="158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4364" y="1214355"/>
            <a:ext cx="2198251" cy="14844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09300" y="2751302"/>
            <a:ext cx="2579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Jamdani S</a:t>
            </a:r>
            <a:r>
              <a:rPr lang="it-IT" sz="2000" dirty="0" smtClean="0"/>
              <a:t>aree (Bangladesh)</a:t>
            </a:r>
            <a:endParaRPr lang="it-IT" sz="2000" dirty="0"/>
          </a:p>
        </p:txBody>
      </p:sp>
      <p:sp>
        <p:nvSpPr>
          <p:cNvPr id="14" name="Rectangle 13"/>
          <p:cNvSpPr/>
          <p:nvPr/>
        </p:nvSpPr>
        <p:spPr>
          <a:xfrm>
            <a:off x="6519952" y="2787402"/>
            <a:ext cx="1862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Hojari Luban (Oman) </a:t>
            </a:r>
            <a:endParaRPr lang="it-IT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6931" y="1214355"/>
            <a:ext cx="2205190" cy="15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357"/>
            <a:ext cx="8610600" cy="334962"/>
          </a:xfrm>
        </p:spPr>
        <p:txBody>
          <a:bodyPr/>
          <a:lstStyle/>
          <a:p>
            <a:r>
              <a:rPr lang="en-US" b="1" dirty="0" smtClean="0"/>
              <a:t>The potential of GIs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0" y="838200"/>
            <a:ext cx="89916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55800 GI rights </a:t>
            </a:r>
            <a:r>
              <a:rPr lang="en-US" dirty="0"/>
              <a:t>were in force in 2019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5550931"/>
            <a:ext cx="434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8566 geographical indications </a:t>
            </a: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968"/>
            <a:ext cx="9144000" cy="3778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39840"/>
            <a:ext cx="1978343" cy="2502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181600"/>
            <a:ext cx="298464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2548" y="673179"/>
            <a:ext cx="9023408" cy="12192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2800" b="1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ifferent national means </a:t>
            </a:r>
            <a:r>
              <a:rPr lang="en-US" sz="2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800" b="1" dirty="0" smtClean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GI </a:t>
            </a:r>
            <a:r>
              <a:rPr lang="en-US" sz="28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protection </a:t>
            </a:r>
            <a:r>
              <a:rPr lang="en-US" sz="28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allowed (Art. 9 and 10)</a:t>
            </a:r>
            <a:r>
              <a:rPr lang="en-US" sz="28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548" y="1676400"/>
            <a:ext cx="8077200" cy="47498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altLang="en-US" b="1" i="1" dirty="0" smtClean="0"/>
              <a:t>Sui generis </a:t>
            </a:r>
            <a:r>
              <a:rPr lang="en-US" altLang="en-US" b="1" dirty="0" smtClean="0"/>
              <a:t>legislation</a:t>
            </a:r>
          </a:p>
          <a:p>
            <a:pPr>
              <a:spcAft>
                <a:spcPts val="300"/>
              </a:spcAft>
            </a:pPr>
            <a:endParaRPr lang="en-US" altLang="en-US" dirty="0" smtClean="0"/>
          </a:p>
          <a:p>
            <a:pPr marL="0" indent="0">
              <a:spcAft>
                <a:spcPts val="300"/>
              </a:spcAft>
              <a:buNone/>
            </a:pPr>
            <a:r>
              <a:rPr lang="fr-CH" altLang="en-US" dirty="0" smtClean="0"/>
              <a:t/>
            </a:r>
            <a:br>
              <a:rPr lang="fr-CH" altLang="en-US" dirty="0" smtClean="0"/>
            </a:br>
            <a:endParaRPr lang="en-US" altLang="en-US" b="1" dirty="0" smtClean="0"/>
          </a:p>
          <a:p>
            <a:pPr>
              <a:spcAft>
                <a:spcPts val="300"/>
              </a:spcAft>
            </a:pPr>
            <a:r>
              <a:rPr lang="en-US" altLang="en-US" b="1" dirty="0" smtClean="0"/>
              <a:t>Trademark system (collective/certification marks)</a:t>
            </a:r>
          </a:p>
          <a:p>
            <a:pPr>
              <a:spcAft>
                <a:spcPts val="300"/>
              </a:spcAft>
            </a:pPr>
            <a:endParaRPr lang="en-US" altLang="en-US" dirty="0" smtClean="0"/>
          </a:p>
          <a:p>
            <a:pPr marL="0" indent="0">
              <a:spcAft>
                <a:spcPts val="300"/>
              </a:spcAft>
              <a:buNone/>
            </a:pPr>
            <a:endParaRPr lang="en-US" altLang="en-US" i="1" dirty="0" smtClean="0"/>
          </a:p>
          <a:p>
            <a:pPr>
              <a:spcAft>
                <a:spcPts val="300"/>
              </a:spcAft>
            </a:pPr>
            <a:r>
              <a:rPr lang="en-US" altLang="en-US" b="1" dirty="0" smtClean="0"/>
              <a:t>Administrative systems </a:t>
            </a:r>
          </a:p>
          <a:p>
            <a:pPr>
              <a:spcAft>
                <a:spcPts val="300"/>
              </a:spcAft>
            </a:pPr>
            <a:endParaRPr lang="en-US" altLang="en-US" b="1" dirty="0" smtClean="0"/>
          </a:p>
          <a:p>
            <a:pPr>
              <a:spcAft>
                <a:spcPts val="300"/>
              </a:spcAft>
            </a:pPr>
            <a:r>
              <a:rPr lang="en-US" altLang="en-US" b="1" dirty="0" smtClean="0"/>
              <a:t>Unfair competition laws</a:t>
            </a:r>
          </a:p>
          <a:p>
            <a:endParaRPr lang="en-US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2162274"/>
            <a:ext cx="806608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56049"/>
            <a:ext cx="1121142" cy="93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49" y="3903191"/>
            <a:ext cx="1267050" cy="103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98066"/>
            <a:ext cx="1012199" cy="5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97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65" y="201234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sz="3200" b="1" dirty="0">
                <a:solidFill>
                  <a:schemeClr val="accent6"/>
                </a:solidFill>
              </a:rPr>
              <a:t>The Geneva Act opens Lisbon to </a:t>
            </a:r>
            <a:r>
              <a:rPr lang="en-US" sz="3200" b="1" dirty="0">
                <a:solidFill>
                  <a:srgbClr val="C00000"/>
                </a:solidFill>
              </a:rPr>
              <a:t>Intergovernmental Organizations</a:t>
            </a:r>
            <a:r>
              <a:rPr lang="en-US" sz="32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				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5334000"/>
            <a:ext cx="6477000" cy="792163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African Organization of Intellectual Property (OAPI)</a:t>
            </a:r>
          </a:p>
          <a:p>
            <a:pPr marL="457200" lvl="1" indent="0">
              <a:buNone/>
            </a:pPr>
            <a:r>
              <a:rPr lang="en-US" b="1" dirty="0" smtClean="0"/>
              <a:t>	17 Member States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222" r="18214" b="9323"/>
          <a:stretch/>
        </p:blipFill>
        <p:spPr bwMode="auto">
          <a:xfrm>
            <a:off x="1066800" y="5109030"/>
            <a:ext cx="1142424" cy="113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r="77563"/>
          <a:stretch/>
        </p:blipFill>
        <p:spPr bwMode="auto">
          <a:xfrm>
            <a:off x="3065394" y="1478019"/>
            <a:ext cx="148921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06401"/>
            <a:ext cx="779440" cy="587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167" y="3716964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b="1" kern="0" dirty="0">
                <a:solidFill>
                  <a:schemeClr val="accent2"/>
                </a:solidFill>
                <a:latin typeface="Arial"/>
                <a:cs typeface="Arial"/>
              </a:rPr>
              <a:t>African Organization of Intellectual Property (</a:t>
            </a:r>
            <a:r>
              <a:rPr lang="en-US" b="1" kern="0" dirty="0" smtClean="0">
                <a:solidFill>
                  <a:schemeClr val="accent2"/>
                </a:solidFill>
                <a:latin typeface="Arial"/>
                <a:cs typeface="Arial"/>
              </a:rPr>
              <a:t>OAPI) </a:t>
            </a:r>
          </a:p>
          <a:p>
            <a:pPr lvl="0">
              <a:spcBef>
                <a:spcPct val="20000"/>
              </a:spcBef>
            </a:pPr>
            <a:r>
              <a:rPr lang="en-US" b="1" kern="0" dirty="0" smtClean="0">
                <a:solidFill>
                  <a:schemeClr val="accent2"/>
                </a:solidFill>
                <a:latin typeface="Arial"/>
                <a:cs typeface="Arial"/>
              </a:rPr>
              <a:t>17 </a:t>
            </a:r>
            <a:r>
              <a:rPr lang="en-US" b="1" kern="0" dirty="0">
                <a:solidFill>
                  <a:schemeClr val="accent2"/>
                </a:solidFill>
                <a:latin typeface="Arial"/>
                <a:cs typeface="Arial"/>
              </a:rPr>
              <a:t>Member States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902" y="1682668"/>
            <a:ext cx="4572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b="1" kern="0" dirty="0">
                <a:solidFill>
                  <a:schemeClr val="accent2"/>
                </a:solidFill>
                <a:latin typeface="Arial"/>
                <a:cs typeface="Arial"/>
              </a:rPr>
              <a:t>European Union </a:t>
            </a:r>
          </a:p>
          <a:p>
            <a:pPr lvl="0">
              <a:spcBef>
                <a:spcPct val="20000"/>
              </a:spcBef>
            </a:pPr>
            <a:r>
              <a:rPr lang="en-US" b="1" kern="0" dirty="0" smtClean="0">
                <a:solidFill>
                  <a:schemeClr val="accent2"/>
                </a:solidFill>
                <a:latin typeface="Arial"/>
                <a:cs typeface="Arial"/>
              </a:rPr>
              <a:t>27 </a:t>
            </a:r>
            <a:r>
              <a:rPr lang="en-US" b="1" kern="0" dirty="0">
                <a:solidFill>
                  <a:schemeClr val="accent2"/>
                </a:solidFill>
                <a:latin typeface="Arial"/>
                <a:cs typeface="Arial"/>
              </a:rPr>
              <a:t>Member </a:t>
            </a:r>
            <a:r>
              <a:rPr lang="en-US" b="1" kern="0" dirty="0" smtClean="0">
                <a:solidFill>
                  <a:schemeClr val="accent2"/>
                </a:solidFill>
                <a:latin typeface="Arial"/>
                <a:cs typeface="Arial"/>
              </a:rPr>
              <a:t>States</a:t>
            </a:r>
          </a:p>
          <a:p>
            <a:pPr lvl="0">
              <a:spcBef>
                <a:spcPct val="20000"/>
              </a:spcBef>
            </a:pPr>
            <a:r>
              <a:rPr lang="en-US" b="1" kern="0" dirty="0" smtClean="0">
                <a:solidFill>
                  <a:schemeClr val="accent2"/>
                </a:solidFill>
                <a:latin typeface="Arial"/>
                <a:cs typeface="Arial"/>
              </a:rPr>
              <a:t>Acceded on 26/11/2019</a:t>
            </a:r>
            <a:endParaRPr lang="en-US" b="1" kern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1759945"/>
            <a:ext cx="41360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70C0"/>
                </a:solidFill>
              </a:rPr>
              <a:t>Accession </a:t>
            </a:r>
            <a:r>
              <a:rPr lang="en-US" b="1" dirty="0">
                <a:solidFill>
                  <a:srgbClr val="0070C0"/>
                </a:solidFill>
              </a:rPr>
              <a:t>Criteria </a:t>
            </a:r>
            <a:r>
              <a:rPr lang="en-US" b="1" dirty="0" smtClean="0">
                <a:solidFill>
                  <a:srgbClr val="C00000"/>
                </a:solidFill>
              </a:rPr>
              <a:t>(Art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r>
              <a:rPr lang="en-US" b="1" dirty="0" smtClean="0">
                <a:solidFill>
                  <a:srgbClr val="C00000"/>
                </a:solidFill>
              </a:rPr>
              <a:t>28) </a:t>
            </a:r>
          </a:p>
          <a:p>
            <a:pPr defTabSz="685800">
              <a:spcBef>
                <a:spcPct val="20000"/>
              </a:spcBef>
              <a:defRPr/>
            </a:pPr>
            <a:endParaRPr lang="en-US" altLang="it-IT" sz="1875" kern="0" dirty="0">
              <a:solidFill>
                <a:prstClr val="black"/>
              </a:solidFill>
            </a:endParaRPr>
          </a:p>
          <a:p>
            <a:pPr marL="257175" indent="-257175" defTabSz="685800">
              <a:spcBef>
                <a:spcPct val="20000"/>
              </a:spcBef>
              <a:buBlip>
                <a:blip r:embed="rId6"/>
              </a:buBlip>
              <a:defRPr/>
            </a:pPr>
            <a:r>
              <a:rPr lang="en-US" altLang="it-IT" sz="1875" kern="0" dirty="0" smtClean="0">
                <a:solidFill>
                  <a:prstClr val="black"/>
                </a:solidFill>
              </a:rPr>
              <a:t>At </a:t>
            </a:r>
            <a:r>
              <a:rPr lang="en-US" altLang="it-IT" sz="1875" kern="0" dirty="0">
                <a:solidFill>
                  <a:prstClr val="black"/>
                </a:solidFill>
              </a:rPr>
              <a:t>least 1</a:t>
            </a:r>
            <a:r>
              <a:rPr lang="en-US" altLang="it-IT" sz="1875" kern="0" dirty="0" smtClean="0">
                <a:solidFill>
                  <a:prstClr val="black"/>
                </a:solidFill>
              </a:rPr>
              <a:t> IGO Member </a:t>
            </a:r>
            <a:r>
              <a:rPr lang="en-US" altLang="it-IT" sz="1875" kern="0" dirty="0">
                <a:solidFill>
                  <a:prstClr val="black"/>
                </a:solidFill>
              </a:rPr>
              <a:t>must be a member of the </a:t>
            </a:r>
            <a:r>
              <a:rPr lang="en-US" altLang="it-IT" sz="1875" kern="0" dirty="0" smtClean="0">
                <a:solidFill>
                  <a:prstClr val="black"/>
                </a:solidFill>
              </a:rPr>
              <a:t>Paris Convention</a:t>
            </a:r>
            <a:endParaRPr lang="en-US" altLang="it-IT" sz="1875" kern="0" dirty="0">
              <a:solidFill>
                <a:prstClr val="black"/>
              </a:solidFill>
            </a:endParaRPr>
          </a:p>
          <a:p>
            <a:pPr defTabSz="685800">
              <a:spcBef>
                <a:spcPct val="20000"/>
              </a:spcBef>
              <a:defRPr/>
            </a:pPr>
            <a:endParaRPr lang="en-US" altLang="it-IT" sz="1875" kern="0" dirty="0">
              <a:solidFill>
                <a:prstClr val="black"/>
              </a:solidFill>
            </a:endParaRPr>
          </a:p>
          <a:p>
            <a:pPr marL="257175" indent="-257175" defTabSz="685800">
              <a:spcBef>
                <a:spcPct val="20000"/>
              </a:spcBef>
              <a:buBlip>
                <a:blip r:embed="rId6"/>
              </a:buBlip>
              <a:defRPr/>
            </a:pPr>
            <a:r>
              <a:rPr lang="en-US" altLang="it-IT" sz="1875" kern="0" dirty="0" smtClean="0">
                <a:solidFill>
                  <a:prstClr val="black"/>
                </a:solidFill>
              </a:rPr>
              <a:t>IGO grants regional </a:t>
            </a:r>
            <a:r>
              <a:rPr lang="en-US" altLang="it-IT" sz="1875" kern="0" dirty="0">
                <a:solidFill>
                  <a:prstClr val="black"/>
                </a:solidFill>
              </a:rPr>
              <a:t>titles of protection for GIs  </a:t>
            </a:r>
          </a:p>
          <a:p>
            <a:pPr marL="257175" indent="-257175" defTabSz="685800">
              <a:spcBef>
                <a:spcPct val="20000"/>
              </a:spcBef>
              <a:buBlip>
                <a:blip r:embed="rId6"/>
              </a:buBlip>
              <a:defRPr/>
            </a:pPr>
            <a:endParaRPr lang="en-US" altLang="it-IT" sz="1875" kern="0" dirty="0">
              <a:solidFill>
                <a:prstClr val="black"/>
              </a:solidFill>
            </a:endParaRPr>
          </a:p>
          <a:p>
            <a:pPr marL="257175" indent="-257175" defTabSz="685800">
              <a:spcBef>
                <a:spcPct val="20000"/>
              </a:spcBef>
              <a:buBlip>
                <a:blip r:embed="rId6"/>
              </a:buBlip>
              <a:defRPr/>
            </a:pPr>
            <a:r>
              <a:rPr lang="en-US" altLang="it-IT" sz="1875" kern="0" dirty="0">
                <a:solidFill>
                  <a:prstClr val="black"/>
                </a:solidFill>
              </a:rPr>
              <a:t>Declaration that the IGO </a:t>
            </a:r>
            <a:r>
              <a:rPr lang="en-US" altLang="it-IT" sz="1875" kern="0" dirty="0" smtClean="0">
                <a:solidFill>
                  <a:prstClr val="black"/>
                </a:solidFill>
              </a:rPr>
              <a:t>is authorized </a:t>
            </a:r>
            <a:r>
              <a:rPr lang="en-US" altLang="it-IT" sz="1875" kern="0" dirty="0">
                <a:solidFill>
                  <a:prstClr val="black"/>
                </a:solidFill>
              </a:rPr>
              <a:t>to become party to the Geneva Act</a:t>
            </a:r>
          </a:p>
        </p:txBody>
      </p:sp>
    </p:spTree>
    <p:extLst>
      <p:ext uri="{BB962C8B-B14F-4D97-AF65-F5344CB8AC3E}">
        <p14:creationId xmlns:p14="http://schemas.microsoft.com/office/powerpoint/2010/main" val="18721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Lisbon-GenevaAct_2015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sbon PowerPoint template EN">
  <a:themeElements>
    <a:clrScheme name="Lisbon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99CC00"/>
      </a:folHlink>
    </a:clrScheme>
    <a:fontScheme name="Lisbon PowerPoint template E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Lisbon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isbon PowerPoint template EN">
  <a:themeElements>
    <a:clrScheme name="Lisbon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99CC00"/>
      </a:folHlink>
    </a:clrScheme>
    <a:fontScheme name="Lisbon PowerPoint template E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Lisbon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isbon PowerPoint template EN">
  <a:themeElements>
    <a:clrScheme name="Lisbon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99CC00"/>
      </a:folHlink>
    </a:clrScheme>
    <a:fontScheme name="Lisbon PowerPoint template E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Lisbon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Lisbon PowerPoint template EN">
  <a:themeElements>
    <a:clrScheme name="Lisbon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99CC00"/>
      </a:folHlink>
    </a:clrScheme>
    <a:fontScheme name="Lisbon PowerPoint template E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Lisbon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Lisbon PowerPoint template EN">
  <a:themeElements>
    <a:clrScheme name="Lisbon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99CC00"/>
      </a:folHlink>
    </a:clrScheme>
    <a:fontScheme name="Lisbon PowerPoint template E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Lisbon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Lisbon PowerPoint template EN">
  <a:themeElements>
    <a:clrScheme name="Lisbon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99CC00"/>
      </a:folHlink>
    </a:clrScheme>
    <a:fontScheme name="Lisbon PowerPoint template E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Lisbon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Lisbon PowerPoint template EN">
  <a:themeElements>
    <a:clrScheme name="Lisbon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99CC00"/>
      </a:folHlink>
    </a:clrScheme>
    <a:fontScheme name="Lisbon PowerPoint template E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Lisbon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sbon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sbon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Lisbon-GenevaAct_2015</Template>
  <TotalTime>39749</TotalTime>
  <Words>1315</Words>
  <Application>Microsoft Office PowerPoint</Application>
  <PresentationFormat>On-screen Show (4:3)</PresentationFormat>
  <Paragraphs>237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MS PGothic</vt:lpstr>
      <vt:lpstr>Arial</vt:lpstr>
      <vt:lpstr>Arial Black</vt:lpstr>
      <vt:lpstr>Arial Narrow</vt:lpstr>
      <vt:lpstr>Calibri</vt:lpstr>
      <vt:lpstr>Microsoft Sans Serif</vt:lpstr>
      <vt:lpstr>Verdana</vt:lpstr>
      <vt:lpstr>Wingdings</vt:lpstr>
      <vt:lpstr>ヒラギノ角ゴ Pro W3</vt:lpstr>
      <vt:lpstr>Lisbon-GenevaAct_2015</vt:lpstr>
      <vt:lpstr>Lisbon PowerPoint template EN</vt:lpstr>
      <vt:lpstr>1_Lisbon PowerPoint template EN</vt:lpstr>
      <vt:lpstr>2_Lisbon PowerPoint template EN</vt:lpstr>
      <vt:lpstr>3_Lisbon PowerPoint template EN</vt:lpstr>
      <vt:lpstr>4_Lisbon PowerPoint template EN</vt:lpstr>
      <vt:lpstr>5_Lisbon PowerPoint template EN</vt:lpstr>
      <vt:lpstr>6_Lisbon PowerPoint template EN</vt:lpstr>
      <vt:lpstr>PowerPoint Presentation</vt:lpstr>
      <vt:lpstr>PowerPoint Presentation</vt:lpstr>
      <vt:lpstr>PowerPoint Presentation</vt:lpstr>
      <vt:lpstr>Extension to GIs</vt:lpstr>
      <vt:lpstr>Geneva Act: Definitions (Art. 2)</vt:lpstr>
      <vt:lpstr>PowerPoint Presentation</vt:lpstr>
      <vt:lpstr>The potential of GIs </vt:lpstr>
      <vt:lpstr>Different national means of GI protection allowed (Art. 9 and 10)  </vt:lpstr>
      <vt:lpstr>  The Geneva Act opens Lisbon to Intergovernmental Organizations      </vt:lpstr>
      <vt:lpstr>       Protection (Art. 11)</vt:lpstr>
      <vt:lpstr>Generics in the Geneva Act</vt:lpstr>
      <vt:lpstr>Safeguards (Art. 13) </vt:lpstr>
      <vt:lpstr>Registration Procedure with the Lisbon System</vt:lpstr>
      <vt:lpstr>Who triggers the application procedure? (Art. 5(2))</vt:lpstr>
      <vt:lpstr>Application procedure (Art. 5)</vt:lpstr>
      <vt:lpstr>Application procedure (Art. 5)</vt:lpstr>
      <vt:lpstr>Application procedure (Art. 5)</vt:lpstr>
      <vt:lpstr>Application form </vt:lpstr>
      <vt:lpstr>Application procedure: mandatory requirements (Rule 5(2))</vt:lpstr>
      <vt:lpstr>Application procedure: declaration-based requirements</vt:lpstr>
      <vt:lpstr>Application procedure: registration (Art. 6)</vt:lpstr>
      <vt:lpstr>Application procedure: registration</vt:lpstr>
      <vt:lpstr>Application procedure: registration (Art. 6(5))</vt:lpstr>
      <vt:lpstr>Application procedure: refusal (art. 15)</vt:lpstr>
      <vt:lpstr>Manage your application</vt:lpstr>
      <vt:lpstr>How the Lisbon System works (1)</vt:lpstr>
      <vt:lpstr>How the Lisbon System works (2)</vt:lpstr>
      <vt:lpstr>PowerPoint Presentation</vt:lpstr>
      <vt:lpstr>Lisbon System website</vt:lpstr>
      <vt:lpstr>WIPO IP PORTAL</vt:lpstr>
      <vt:lpstr>Lisbon News</vt:lpstr>
      <vt:lpstr>Lisbon Webinar Series</vt:lpstr>
      <vt:lpstr>Thank you!  More info www.wipo.int/lisbon/en/index.html Lisbon Express Database:    www.wipo.int/ipdl/en/search/lisbon/search-struct.jsp 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ROJAL Florence</dc:creator>
  <cp:keywords>FOR OFFICIAL USE ONLY</cp:keywords>
  <cp:lastModifiedBy>EVANGELISTA Michele</cp:lastModifiedBy>
  <cp:revision>1784</cp:revision>
  <cp:lastPrinted>2019-09-18T23:53:54Z</cp:lastPrinted>
  <dcterms:created xsi:type="dcterms:W3CDTF">2015-07-09T12:23:09Z</dcterms:created>
  <dcterms:modified xsi:type="dcterms:W3CDTF">2021-03-10T13:56:25Z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2645cfb9-4b55-4c59-8b60-4303f5f33619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Right</vt:lpwstr>
  </property>
  <property fmtid="{D5CDD505-2E9C-101B-9397-08002B2CF9AE}" pid="6" name="Language">
    <vt:lpwstr>English</vt:lpwstr>
  </property>
</Properties>
</file>