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6" r:id="rId27"/>
    <p:sldId id="284" r:id="rId28"/>
    <p:sldId id="285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>
      <p:cViewPr varScale="1">
        <p:scale>
          <a:sx n="131" d="100"/>
          <a:sy n="131" d="100"/>
        </p:scale>
        <p:origin x="906" y="12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4E2D2A46-31D4-42C3-9BFC-2819592256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50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CA84FE9B-D5D4-4B76-87EA-A08EA8B20C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2725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44B3A36-662B-4E53-B902-E6976A1277D8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93797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4BB19CF-8079-422E-992A-910D4360D8C4}" type="slidenum">
              <a:rPr lang="en-US" altLang="en-US" sz="1200"/>
              <a:pPr eaLnBrk="1" hangingPunct="1"/>
              <a:t>27</a:t>
            </a:fld>
            <a:endParaRPr lang="en-US" altLang="en-US" sz="120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88489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75B43FA-0534-4D49-AE2A-76D945E45E74}" type="slidenum">
              <a:rPr lang="en-US" altLang="en-US" sz="1200"/>
              <a:pPr eaLnBrk="1" hangingPunct="1"/>
              <a:t>28</a:t>
            </a:fld>
            <a:endParaRPr lang="en-US" altLang="en-US" sz="12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06031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8608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904961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3305F-35F4-4D38-853F-6972B7651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19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1C06C-5FA2-4438-B070-4F16D45DB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685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010400" y="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DCC91D2-399F-4A6F-91CC-7341AA97CD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22281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010400" y="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DCEE4AE-5CCC-4B1B-82DD-7500C7B960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0242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9EEDA-9492-4994-BB18-1005CD686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46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B5F7D-D5B1-4D98-B310-16D211F23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00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17826-A1A8-4B20-83BB-6B4226365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80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46D48-0F63-43E9-B47C-935DCDFAA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51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760F4-0BB2-41F5-A823-565642484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3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D60C8-7BA5-467F-BCD3-E871B6D03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63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813F8-B5E0-463F-B52D-A76CAE180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46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7A5B0-4E40-4836-BF8A-4DD351994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68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smtClean="0"/>
            </a:lvl1pPr>
          </a:lstStyle>
          <a:p>
            <a:pPr>
              <a:defRPr/>
            </a:pPr>
            <a:fld id="{7F3150A8-B334-48D8-BDDC-A2E01CBB8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2" r:id="rId12"/>
    <p:sldLayoutId id="2147483673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png"/><Relationship Id="rId5" Type="http://schemas.openxmlformats.org/officeDocument/2006/relationships/image" Target="../media/image21.wmf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7.png"/><Relationship Id="rId4" Type="http://schemas.openxmlformats.org/officeDocument/2006/relationships/image" Target="../media/image36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4183063"/>
            <a:ext cx="4937125" cy="1333500"/>
          </a:xfrm>
          <a:noFill/>
        </p:spPr>
        <p:txBody>
          <a:bodyPr/>
          <a:lstStyle/>
          <a:p>
            <a:pPr eaLnBrk="1" hangingPunct="1"/>
            <a:r>
              <a:rPr lang="en-US" sz="3000" b="1" dirty="0" smtClean="0">
                <a:solidFill>
                  <a:srgbClr val="00408C"/>
                </a:solidFill>
                <a:ea typeface="ヒラギノ角ゴ Pro W3" pitchFamily="1" charset="-128"/>
              </a:rPr>
              <a:t>How to read, save and share your results in the Global Brand Database</a:t>
            </a:r>
          </a:p>
          <a:p>
            <a:pPr eaLnBrk="1" hangingPunct="1"/>
            <a:endParaRPr lang="en-US" sz="2600" dirty="0" smtClean="0">
              <a:solidFill>
                <a:srgbClr val="00408C"/>
              </a:solidFill>
              <a:ea typeface="ヒラギノ角ゴ Pro W3" pitchFamily="1" charset="-128"/>
            </a:endParaRP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6249988" y="5253038"/>
            <a:ext cx="2147887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40000"/>
              </a:lnSpc>
            </a:pPr>
            <a:r>
              <a:rPr lang="fr-CH" sz="1300" dirty="0" err="1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Cyberworld</a:t>
            </a:r>
            <a:endParaRPr 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  <a:p>
            <a:pPr>
              <a:lnSpc>
                <a:spcPct val="40000"/>
              </a:lnSpc>
            </a:pPr>
            <a:r>
              <a:rPr lang="fr-CH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March</a:t>
            </a:r>
            <a:endParaRPr lang="fr-CH" sz="1300" dirty="0" smtClean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  <a:p>
            <a:pPr>
              <a:lnSpc>
                <a:spcPct val="40000"/>
              </a:lnSpc>
            </a:pPr>
            <a:r>
              <a:rPr lang="fr-CH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2019</a:t>
            </a:r>
            <a:endParaRPr 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914400" y="3810000"/>
            <a:ext cx="381000" cy="381000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1230313" y="5805488"/>
            <a:ext cx="69342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1800" dirty="0" smtClean="0">
                <a:solidFill>
                  <a:srgbClr val="00408C"/>
                </a:solidFill>
                <a:ea typeface="ヒラギノ角ゴ Pro W3" pitchFamily="1" charset="-128"/>
              </a:rPr>
              <a:t>Sandrine Ammann</a:t>
            </a:r>
            <a:endParaRPr lang="en-US" sz="1800" dirty="0">
              <a:solidFill>
                <a:srgbClr val="00408C"/>
              </a:solidFill>
              <a:ea typeface="ヒラギノ角ゴ Pro W3" pitchFamily="1" charset="-128"/>
            </a:endParaRPr>
          </a:p>
          <a:p>
            <a:pPr>
              <a:spcBef>
                <a:spcPct val="20000"/>
              </a:spcBef>
            </a:pPr>
            <a:r>
              <a:rPr lang="en-US" sz="1800" dirty="0" smtClean="0">
                <a:solidFill>
                  <a:srgbClr val="00408C"/>
                </a:solidFill>
                <a:ea typeface="ヒラギノ角ゴ Pro W3" pitchFamily="1" charset="-128"/>
              </a:rPr>
              <a:t>Marketing &amp; Communications Officer</a:t>
            </a:r>
            <a:endParaRPr lang="en-US" sz="1800" dirty="0">
              <a:solidFill>
                <a:srgbClr val="00408C"/>
              </a:solidFill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8253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Pager</a:t>
            </a:r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577966"/>
            <a:ext cx="8735107" cy="622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0" y="2577966"/>
            <a:ext cx="914400" cy="622434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114926" y="2577966"/>
            <a:ext cx="914400" cy="622434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581400" y="2577966"/>
            <a:ext cx="457200" cy="622434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412958"/>
            <a:ext cx="7248525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4038600" y="2577966"/>
            <a:ext cx="914400" cy="622434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953000" y="2577966"/>
            <a:ext cx="457200" cy="622434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78669"/>
            <a:ext cx="3048000" cy="2341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 bwMode="auto">
          <a:xfrm>
            <a:off x="7543799" y="2577966"/>
            <a:ext cx="1267507" cy="622434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914400" y="3352800"/>
            <a:ext cx="1676400" cy="304800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34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Record </a:t>
            </a:r>
            <a:r>
              <a:rPr lang="fr-CH" dirty="0" err="1" smtClean="0"/>
              <a:t>list</a:t>
            </a:r>
            <a:r>
              <a:rPr lang="fr-CH" dirty="0" smtClean="0"/>
              <a:t> – </a:t>
            </a:r>
            <a:r>
              <a:rPr lang="fr-CH" dirty="0" err="1" smtClean="0"/>
              <a:t>list</a:t>
            </a:r>
            <a:r>
              <a:rPr lang="fr-CH" dirty="0" smtClean="0"/>
              <a:t> format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11718"/>
            <a:ext cx="9019309" cy="276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209800"/>
            <a:ext cx="1854200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211704" y="1991996"/>
            <a:ext cx="8991600" cy="2286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53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0"/>
            <a:ext cx="9247848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70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9104399" cy="3429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7961399" y="1066800"/>
            <a:ext cx="1143000" cy="304800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648200"/>
            <a:ext cx="9104400" cy="183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25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Record </a:t>
            </a:r>
            <a:r>
              <a:rPr lang="fr-CH" dirty="0" err="1" smtClean="0"/>
              <a:t>list</a:t>
            </a:r>
            <a:r>
              <a:rPr lang="fr-CH" dirty="0" smtClean="0"/>
              <a:t> – </a:t>
            </a:r>
            <a:r>
              <a:rPr lang="fr-CH" dirty="0" err="1" smtClean="0"/>
              <a:t>grid</a:t>
            </a:r>
            <a:r>
              <a:rPr lang="fr-CH" dirty="0" smtClean="0"/>
              <a:t> format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1790700"/>
            <a:ext cx="75057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555" y="2141654"/>
            <a:ext cx="3848100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707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Report </a:t>
            </a:r>
            <a:r>
              <a:rPr lang="fr-CH" dirty="0" err="1" smtClean="0"/>
              <a:t>downloading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First 100 </a:t>
            </a:r>
            <a:r>
              <a:rPr lang="fr-CH" dirty="0" err="1" smtClean="0"/>
              <a:t>results</a:t>
            </a:r>
            <a:endParaRPr lang="fr-CH" dirty="0" smtClean="0"/>
          </a:p>
          <a:p>
            <a:r>
              <a:rPr lang="fr-CH" dirty="0" err="1" smtClean="0"/>
              <a:t>Selected</a:t>
            </a:r>
            <a:r>
              <a:rPr lang="fr-CH" dirty="0" smtClean="0"/>
              <a:t> 100 </a:t>
            </a:r>
            <a:r>
              <a:rPr lang="fr-CH" dirty="0" err="1" smtClean="0"/>
              <a:t>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48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Download</a:t>
            </a:r>
            <a:r>
              <a:rPr lang="fr-CH" dirty="0" smtClean="0"/>
              <a:t> reports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4" y="1752600"/>
            <a:ext cx="9018964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7010400" y="4267200"/>
            <a:ext cx="2084408" cy="3048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80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Checkboxes</a:t>
            </a:r>
            <a:r>
              <a:rPr lang="fr-CH" dirty="0" smtClean="0"/>
              <a:t> – </a:t>
            </a:r>
            <a:r>
              <a:rPr lang="fr-CH" dirty="0" err="1" smtClean="0"/>
              <a:t>list</a:t>
            </a:r>
            <a:r>
              <a:rPr lang="fr-CH" dirty="0" smtClean="0"/>
              <a:t> format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11718"/>
            <a:ext cx="9019309" cy="276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209800"/>
            <a:ext cx="1854200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 bwMode="auto">
          <a:xfrm rot="16200000">
            <a:off x="-934926" y="3266800"/>
            <a:ext cx="2362199" cy="2482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397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Checkboxes</a:t>
            </a:r>
            <a:r>
              <a:rPr lang="fr-CH" dirty="0" smtClean="0"/>
              <a:t> – </a:t>
            </a:r>
            <a:r>
              <a:rPr lang="fr-CH" dirty="0" err="1" smtClean="0"/>
              <a:t>grid</a:t>
            </a:r>
            <a:r>
              <a:rPr lang="fr-CH" dirty="0" smtClean="0"/>
              <a:t> format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1790700"/>
            <a:ext cx="75057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555" y="2141654"/>
            <a:ext cx="3848100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6116444" y="4453054"/>
            <a:ext cx="457200" cy="304800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272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658030"/>
            <a:ext cx="9144000" cy="4813479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6172200" y="152400"/>
          <a:ext cx="2908300" cy="189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Image" r:id="rId4" imgW="2907720" imgH="1891800" progId="Photoshop.Image.13">
                  <p:embed/>
                </p:oleObj>
              </mc:Choice>
              <mc:Fallback>
                <p:oleObj name="Image" r:id="rId4" imgW="2907720" imgH="1891800" progId="Photoshop.Image.13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72200" y="152400"/>
                        <a:ext cx="2908300" cy="189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5112" y="2505075"/>
            <a:ext cx="35337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09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AutoShape 2"/>
          <p:cNvSpPr>
            <a:spLocks noChangeArrowheads="1"/>
          </p:cNvSpPr>
          <p:nvPr/>
        </p:nvSpPr>
        <p:spPr bwMode="auto">
          <a:xfrm>
            <a:off x="250825" y="1773238"/>
            <a:ext cx="1368425" cy="503237"/>
          </a:xfrm>
          <a:prstGeom prst="rightArrow">
            <a:avLst>
              <a:gd name="adj1" fmla="val 50000"/>
              <a:gd name="adj2" fmla="val 67981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3971" name="AutoShape 3"/>
          <p:cNvSpPr>
            <a:spLocks noChangeArrowheads="1"/>
          </p:cNvSpPr>
          <p:nvPr/>
        </p:nvSpPr>
        <p:spPr bwMode="auto">
          <a:xfrm>
            <a:off x="1219200" y="2024856"/>
            <a:ext cx="1731962" cy="1277937"/>
          </a:xfrm>
          <a:prstGeom prst="rightArrow">
            <a:avLst>
              <a:gd name="adj1" fmla="val 50000"/>
              <a:gd name="adj2" fmla="val 33882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z="2800" dirty="0" smtClean="0"/>
              <a:t>Click the </a:t>
            </a:r>
            <a:r>
              <a:rPr lang="fr-CH" sz="2800" i="1" dirty="0" err="1" smtClean="0"/>
              <a:t>Raise</a:t>
            </a:r>
            <a:r>
              <a:rPr lang="fr-CH" sz="2800" i="1" dirty="0" smtClean="0"/>
              <a:t> hand</a:t>
            </a:r>
            <a:r>
              <a:rPr lang="fr-CH" sz="2800" dirty="0" smtClean="0"/>
              <a:t> </a:t>
            </a:r>
            <a:r>
              <a:rPr lang="fr-CH" sz="2800" dirty="0" err="1" smtClean="0"/>
              <a:t>button</a:t>
            </a:r>
            <a:r>
              <a:rPr lang="fr-CH" sz="2800" dirty="0" smtClean="0"/>
              <a:t> if </a:t>
            </a:r>
            <a:r>
              <a:rPr lang="fr-CH" sz="2800" dirty="0" err="1" smtClean="0"/>
              <a:t>you</a:t>
            </a:r>
            <a:r>
              <a:rPr lang="fr-CH" sz="2800" dirty="0" smtClean="0"/>
              <a:t> </a:t>
            </a:r>
            <a:r>
              <a:rPr lang="fr-CH" sz="2800" dirty="0" err="1" smtClean="0"/>
              <a:t>hear</a:t>
            </a:r>
            <a:r>
              <a:rPr lang="fr-CH" sz="2800" dirty="0" smtClean="0"/>
              <a:t> me </a:t>
            </a:r>
            <a:r>
              <a:rPr lang="fr-CH" sz="2800" dirty="0" err="1" smtClean="0"/>
              <a:t>otherwise</a:t>
            </a:r>
            <a:r>
              <a:rPr lang="fr-CH" sz="2800" dirty="0" smtClean="0"/>
              <a:t> </a:t>
            </a:r>
            <a:r>
              <a:rPr lang="fr-CH" sz="2800" dirty="0" err="1" smtClean="0"/>
              <a:t>send</a:t>
            </a:r>
            <a:r>
              <a:rPr lang="fr-CH" sz="2800" dirty="0" smtClean="0"/>
              <a:t> me a message </a:t>
            </a:r>
            <a:r>
              <a:rPr lang="fr-CH" sz="2800" dirty="0" err="1" smtClean="0"/>
              <a:t>please</a:t>
            </a:r>
            <a:r>
              <a:rPr lang="fr-CH" sz="2800" dirty="0" smtClean="0"/>
              <a:t>!</a:t>
            </a:r>
            <a:endParaRPr lang="en-US" sz="2800" dirty="0"/>
          </a:p>
        </p:txBody>
      </p:sp>
      <p:graphicFrame>
        <p:nvGraphicFramePr>
          <p:cNvPr id="83972" name="Object 4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2971800" y="1303952"/>
          <a:ext cx="3806825" cy="51809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r:id="rId3" imgW="3834921" imgH="5219048" progId="">
                  <p:embed/>
                </p:oleObj>
              </mc:Choice>
              <mc:Fallback>
                <p:oleObj r:id="rId3" imgW="3834921" imgH="5219048" progId="">
                  <p:embed/>
                  <p:pic>
                    <p:nvPicPr>
                      <p:cNvPr id="83972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1303952"/>
                        <a:ext cx="3806825" cy="51809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5820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990600"/>
            <a:ext cx="9138900" cy="2895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7620000" y="3505200"/>
            <a:ext cx="1595100" cy="3048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257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5" y="838200"/>
            <a:ext cx="8966326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720" y="802249"/>
            <a:ext cx="465428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371600"/>
            <a:ext cx="2382179" cy="1451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14600"/>
            <a:ext cx="27813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850" y="3357562"/>
            <a:ext cx="273367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644" y="3913187"/>
            <a:ext cx="8890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871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5" y="838200"/>
            <a:ext cx="8966326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720" y="802249"/>
            <a:ext cx="465428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356" y="1295400"/>
            <a:ext cx="2322844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2772937"/>
            <a:ext cx="26384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290" y="3505200"/>
            <a:ext cx="26670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644" y="3860800"/>
            <a:ext cx="8890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952875"/>
            <a:ext cx="27051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45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Sharing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err="1" smtClean="0"/>
              <a:t>Search</a:t>
            </a:r>
            <a:endParaRPr lang="fr-CH" dirty="0" smtClean="0"/>
          </a:p>
          <a:p>
            <a:r>
              <a:rPr lang="fr-CH" dirty="0" smtClean="0"/>
              <a:t>Records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530452"/>
            <a:ext cx="609600" cy="63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36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Share </a:t>
            </a:r>
            <a:r>
              <a:rPr lang="fr-CH" dirty="0" err="1" smtClean="0"/>
              <a:t>your</a:t>
            </a:r>
            <a:r>
              <a:rPr lang="fr-CH" dirty="0" smtClean="0"/>
              <a:t> </a:t>
            </a:r>
            <a:r>
              <a:rPr lang="fr-CH" dirty="0" err="1" smtClean="0"/>
              <a:t>search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1182688" y="2349500"/>
          <a:ext cx="6780212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Image" r:id="rId3" imgW="6780600" imgH="2158560" progId="Photoshop.Image.13">
                  <p:embed/>
                </p:oleObj>
              </mc:Choice>
              <mc:Fallback>
                <p:oleObj name="Image" r:id="rId3" imgW="6780600" imgH="2158560" progId="Photoshop.Image.1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82688" y="2349500"/>
                        <a:ext cx="6780212" cy="215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98" y="2349500"/>
            <a:ext cx="9114078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251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Share record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" y="1417638"/>
            <a:ext cx="8629650" cy="303560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 bwMode="auto">
          <a:xfrm>
            <a:off x="8534400" y="1600200"/>
            <a:ext cx="381000" cy="228600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217872"/>
            <a:ext cx="8915400" cy="424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66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3165"/>
            <a:ext cx="6800850" cy="70199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1143000" y="3352800"/>
            <a:ext cx="3733800" cy="5334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553200" y="3490874"/>
            <a:ext cx="1219200" cy="419100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31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fr-CH" altLang="en-US" sz="4400" b="1" smtClean="0"/>
          </a:p>
          <a:p>
            <a:pPr eaLnBrk="1" hangingPunct="1">
              <a:buFontTx/>
              <a:buNone/>
            </a:pPr>
            <a:r>
              <a:rPr lang="fr-CH" altLang="en-US" sz="4400" b="1" smtClean="0"/>
              <a:t>	</a:t>
            </a:r>
            <a:endParaRPr lang="en-US" altLang="en-US" sz="4400" b="1" smtClean="0"/>
          </a:p>
        </p:txBody>
      </p:sp>
      <p:pic>
        <p:nvPicPr>
          <p:cNvPr id="4" name="Picture 2" descr="D:\Users\Ammann\AppData\Local\Temp\gxnyoltxcr8-jonathan-simco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32" y="-896913"/>
            <a:ext cx="9308432" cy="821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83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3692525" y="3200400"/>
            <a:ext cx="1760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o-RO" altLang="en-US"/>
              <a:t>mulțumesc</a:t>
            </a:r>
            <a:r>
              <a:rPr lang="en-US" altLang="en-US"/>
              <a:t> </a:t>
            </a:r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3692525" y="3200400"/>
            <a:ext cx="1760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o-RO" altLang="en-US"/>
              <a:t>mulțumesc</a:t>
            </a:r>
            <a:r>
              <a:rPr lang="en-US" altLang="en-US"/>
              <a:t> </a:t>
            </a:r>
          </a:p>
        </p:txBody>
      </p:sp>
      <p:pic>
        <p:nvPicPr>
          <p:cNvPr id="6" name="Picture 9" descr="D:\Users\Ammann\AppData\Local\Temp\pz-th3jzic8-daria-nepriakhin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15" y="685800"/>
            <a:ext cx="9144000" cy="515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4191000"/>
            <a:ext cx="35589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4000" b="1" dirty="0" smtClean="0">
                <a:solidFill>
                  <a:srgbClr val="FFCC66"/>
                </a:solidFill>
              </a:rPr>
              <a:t>gbd@wipo.int</a:t>
            </a:r>
            <a:endParaRPr lang="en-US" sz="4000" b="1" dirty="0">
              <a:solidFill>
                <a:srgbClr val="FFCC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84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Users\Ammann\AppData\Local\Temp\ammyqql0tdi-fredrick-kearney-j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014857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66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2275" y="476250"/>
            <a:ext cx="5441950" cy="5865813"/>
          </a:xfrm>
        </p:spPr>
      </p:pic>
      <p:sp>
        <p:nvSpPr>
          <p:cNvPr id="84995" name="AutoShape 3"/>
          <p:cNvSpPr>
            <a:spLocks noChangeArrowheads="1"/>
          </p:cNvSpPr>
          <p:nvPr/>
        </p:nvSpPr>
        <p:spPr bwMode="auto">
          <a:xfrm>
            <a:off x="250825" y="1773238"/>
            <a:ext cx="1368425" cy="503237"/>
          </a:xfrm>
          <a:prstGeom prst="rightArrow">
            <a:avLst>
              <a:gd name="adj1" fmla="val 50000"/>
              <a:gd name="adj2" fmla="val 67981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01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Questions/concerns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505075"/>
            <a:ext cx="8229600" cy="4352925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5400" b="1" dirty="0" smtClean="0">
                <a:solidFill>
                  <a:srgbClr val="0033CC"/>
                </a:solidFill>
              </a:rPr>
              <a:t>gbd@wipo.int</a:t>
            </a:r>
            <a:endParaRPr lang="en-US" altLang="en-US" sz="54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62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News</a:t>
            </a:r>
          </a:p>
          <a:p>
            <a:r>
              <a:rPr lang="fr-CH" dirty="0" smtClean="0"/>
              <a:t>All about </a:t>
            </a:r>
            <a:r>
              <a:rPr lang="fr-CH" dirty="0" err="1" smtClean="0"/>
              <a:t>your</a:t>
            </a:r>
            <a:r>
              <a:rPr lang="fr-CH" dirty="0" smtClean="0"/>
              <a:t> </a:t>
            </a:r>
            <a:r>
              <a:rPr lang="fr-CH" dirty="0" err="1" smtClean="0"/>
              <a:t>results</a:t>
            </a:r>
            <a:endParaRPr lang="fr-CH" dirty="0" smtClean="0"/>
          </a:p>
          <a:p>
            <a:r>
              <a:rPr lang="fr-CH" dirty="0" err="1" smtClean="0"/>
              <a:t>Webinars</a:t>
            </a:r>
            <a:endParaRPr lang="fr-CH" dirty="0" smtClean="0"/>
          </a:p>
          <a:p>
            <a:endParaRPr lang="fr-CH" dirty="0"/>
          </a:p>
          <a:p>
            <a:r>
              <a:rPr lang="fr-CH" dirty="0" smtClean="0"/>
              <a:t>Q&amp;A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07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138834" cy="318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Concept image similarity search soon available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61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Search</a:t>
            </a:r>
            <a:r>
              <a:rPr lang="fr-CH" dirty="0" smtClean="0"/>
              <a:t> </a:t>
            </a:r>
            <a:r>
              <a:rPr lang="fr-CH" dirty="0" err="1" smtClean="0"/>
              <a:t>results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37212"/>
            <a:ext cx="8999293" cy="51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0" y="5029200"/>
            <a:ext cx="9294672" cy="1446550"/>
          </a:xfrm>
          <a:prstGeom prst="rect">
            <a:avLst/>
          </a:prstGeom>
          <a:solidFill>
            <a:srgbClr val="007E39">
              <a:alpha val="2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53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" y="1905000"/>
            <a:ext cx="9206753" cy="297180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27878" y="1219200"/>
            <a:ext cx="911612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0" y="1219200"/>
            <a:ext cx="9144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-10222" y="1714500"/>
            <a:ext cx="9144000" cy="3810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-18585" y="2131741"/>
            <a:ext cx="9253216" cy="2733907"/>
          </a:xfrm>
          <a:prstGeom prst="rect">
            <a:avLst/>
          </a:prstGeom>
          <a:noFill/>
          <a:ln w="635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14093"/>
            <a:ext cx="8229600" cy="1143000"/>
          </a:xfrm>
        </p:spPr>
        <p:txBody>
          <a:bodyPr/>
          <a:lstStyle/>
          <a:p>
            <a:r>
              <a:rPr lang="fr-CH" dirty="0" err="1" smtClean="0"/>
              <a:t>Result</a:t>
            </a:r>
            <a:r>
              <a:rPr lang="fr-CH" dirty="0" smtClean="0"/>
              <a:t> area: pager &amp; </a:t>
            </a:r>
            <a:r>
              <a:rPr lang="fr-CH" dirty="0" err="1" smtClean="0"/>
              <a:t>list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95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english">
  <a:themeElements>
    <a:clrScheme name="template_englis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_englis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plate_englis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template_english-7</Template>
  <TotalTime>215</TotalTime>
  <Words>106</Words>
  <Application>Microsoft Office PowerPoint</Application>
  <PresentationFormat>On-screen Show (4:3)</PresentationFormat>
  <Paragraphs>40</Paragraphs>
  <Slides>28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ヒラギノ角ゴ Pro W3</vt:lpstr>
      <vt:lpstr>Arial</vt:lpstr>
      <vt:lpstr>Arial Black</vt:lpstr>
      <vt:lpstr>template_english</vt:lpstr>
      <vt:lpstr>Image</vt:lpstr>
      <vt:lpstr>PowerPoint Presentation</vt:lpstr>
      <vt:lpstr>Click the Raise hand button if you hear me otherwise send me a message please!</vt:lpstr>
      <vt:lpstr>PowerPoint Presentation</vt:lpstr>
      <vt:lpstr>PowerPoint Presentation</vt:lpstr>
      <vt:lpstr>Questions/concerns</vt:lpstr>
      <vt:lpstr>Agenda</vt:lpstr>
      <vt:lpstr>PowerPoint Presentation</vt:lpstr>
      <vt:lpstr>Search results</vt:lpstr>
      <vt:lpstr>Result area: pager &amp; list</vt:lpstr>
      <vt:lpstr>Pager</vt:lpstr>
      <vt:lpstr>Record list – list format</vt:lpstr>
      <vt:lpstr>PowerPoint Presentation</vt:lpstr>
      <vt:lpstr>PowerPoint Presentation</vt:lpstr>
      <vt:lpstr>Record list – grid format</vt:lpstr>
      <vt:lpstr>Report downloading</vt:lpstr>
      <vt:lpstr>Download reports</vt:lpstr>
      <vt:lpstr>Checkboxes – list format</vt:lpstr>
      <vt:lpstr>Checkboxes – grid format</vt:lpstr>
      <vt:lpstr>PowerPoint Presentation</vt:lpstr>
      <vt:lpstr>PowerPoint Presentation</vt:lpstr>
      <vt:lpstr>PowerPoint Presentation</vt:lpstr>
      <vt:lpstr>PowerPoint Presentation</vt:lpstr>
      <vt:lpstr>Sharing</vt:lpstr>
      <vt:lpstr>Share your search</vt:lpstr>
      <vt:lpstr>Share record</vt:lpstr>
      <vt:lpstr>PowerPoint Presentation</vt:lpstr>
      <vt:lpstr>PowerPoint Presentation</vt:lpstr>
      <vt:lpstr>PowerPoint Presentation</vt:lpstr>
    </vt:vector>
  </TitlesOfParts>
  <Company>World Intellectual Property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AMMANN Sandrine</dc:creator>
  <cp:lastModifiedBy>AMMANN Sandrine</cp:lastModifiedBy>
  <cp:revision>3</cp:revision>
  <dcterms:created xsi:type="dcterms:W3CDTF">2019-03-12T12:10:12Z</dcterms:created>
  <dcterms:modified xsi:type="dcterms:W3CDTF">2019-03-12T15:45:40Z</dcterms:modified>
</cp:coreProperties>
</file>