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59" r:id="rId3"/>
    <p:sldId id="260" r:id="rId4"/>
    <p:sldId id="261" r:id="rId5"/>
    <p:sldId id="262" r:id="rId6"/>
    <p:sldId id="314" r:id="rId7"/>
    <p:sldId id="315" r:id="rId8"/>
    <p:sldId id="265" r:id="rId9"/>
    <p:sldId id="264" r:id="rId10"/>
    <p:sldId id="266" r:id="rId11"/>
    <p:sldId id="317" r:id="rId12"/>
    <p:sldId id="319" r:id="rId13"/>
    <p:sldId id="320" r:id="rId14"/>
    <p:sldId id="321" r:id="rId15"/>
    <p:sldId id="322" r:id="rId16"/>
    <p:sldId id="323" r:id="rId17"/>
    <p:sldId id="308" r:id="rId18"/>
    <p:sldId id="309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10" r:id="rId28"/>
    <p:sldId id="286" r:id="rId29"/>
    <p:sldId id="287" r:id="rId30"/>
    <p:sldId id="288" r:id="rId31"/>
    <p:sldId id="289" r:id="rId32"/>
    <p:sldId id="290" r:id="rId33"/>
    <p:sldId id="311" r:id="rId34"/>
    <p:sldId id="312" r:id="rId35"/>
    <p:sldId id="293" r:id="rId36"/>
    <p:sldId id="326" r:id="rId37"/>
    <p:sldId id="269" r:id="rId38"/>
    <p:sldId id="324" r:id="rId39"/>
    <p:sldId id="313" r:id="rId40"/>
    <p:sldId id="296" r:id="rId41"/>
    <p:sldId id="325" r:id="rId42"/>
    <p:sldId id="297" r:id="rId43"/>
    <p:sldId id="301" r:id="rId44"/>
    <p:sldId id="316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28" d="100"/>
          <a:sy n="128" d="100"/>
        </p:scale>
        <p:origin x="3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9576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778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353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8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2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427399560729508019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69921755144430157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48370447634838681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Database: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An introduction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</a:t>
            </a: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y </a:t>
            </a: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8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91411" cy="3276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914400" y="1752600"/>
            <a:ext cx="533400" cy="18468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1968518"/>
            <a:ext cx="3657600" cy="19176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" y="1447800"/>
            <a:ext cx="9130050" cy="3276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-4997" y="2743200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254" y="3084162"/>
            <a:ext cx="9111746" cy="17926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-4997" y="3004088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35268" y="1799741"/>
            <a:ext cx="3938501" cy="128442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4633342" y="1445862"/>
            <a:ext cx="4510658" cy="12753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573079"/>
            <a:ext cx="1828800" cy="179521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85181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2514600"/>
            <a:ext cx="1143000" cy="228600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0" y="2819400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" y="457200"/>
            <a:ext cx="9096686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7314" y="1981200"/>
            <a:ext cx="1857686" cy="533400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" y="788476"/>
            <a:ext cx="8936664" cy="2057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 flipH="1">
            <a:off x="4191000" y="2514600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flipH="1">
            <a:off x="8686800" y="2514600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flipH="1">
            <a:off x="5410200" y="2362200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9" y="586284"/>
            <a:ext cx="9158991" cy="35518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61615" y="2669498"/>
            <a:ext cx="1857686" cy="533400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1676400"/>
            <a:ext cx="35528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262062"/>
            <a:ext cx="87534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77287" cy="358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16832" y="1295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88643" y="1295400"/>
            <a:ext cx="4624373" cy="144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878" y="3179197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2697026"/>
            <a:ext cx="9067799" cy="646331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3600" dirty="0"/>
              <a:t>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57737" y="749878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77287" cy="358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3" y="2140268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53" y="3848735"/>
            <a:ext cx="1752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Click the </a:t>
            </a:r>
            <a:r>
              <a:rPr lang="fr-CH" sz="2800" i="1" dirty="0" err="1" smtClean="0"/>
              <a:t>Raise</a:t>
            </a:r>
            <a:r>
              <a:rPr lang="fr-CH" sz="2800" i="1" dirty="0" smtClean="0"/>
              <a:t> hand</a:t>
            </a:r>
            <a:r>
              <a:rPr lang="fr-CH" sz="2800" dirty="0" smtClean="0"/>
              <a:t> </a:t>
            </a:r>
            <a:r>
              <a:rPr lang="fr-CH" sz="2800" dirty="0" err="1" smtClean="0"/>
              <a:t>button</a:t>
            </a:r>
            <a:r>
              <a:rPr lang="fr-CH" sz="2800" dirty="0" smtClean="0"/>
              <a:t> if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hear</a:t>
            </a:r>
            <a:r>
              <a:rPr lang="fr-CH" sz="2800" dirty="0" smtClean="0"/>
              <a:t> me </a:t>
            </a:r>
            <a:r>
              <a:rPr lang="fr-CH" sz="2800" dirty="0" err="1" smtClean="0"/>
              <a:t>otherwise</a:t>
            </a:r>
            <a:r>
              <a:rPr lang="fr-CH" sz="2800" dirty="0" smtClean="0"/>
              <a:t> </a:t>
            </a:r>
            <a:r>
              <a:rPr lang="fr-CH" sz="2800" dirty="0" err="1" smtClean="0"/>
              <a:t>send</a:t>
            </a:r>
            <a:r>
              <a:rPr lang="fr-CH" sz="2800" dirty="0" smtClean="0"/>
              <a:t> me a message </a:t>
            </a:r>
            <a:r>
              <a:rPr lang="fr-CH" sz="2800" dirty="0" err="1" smtClean="0"/>
              <a:t>please</a:t>
            </a:r>
            <a:r>
              <a:rPr lang="fr-CH" sz="2800" dirty="0" smtClean="0"/>
              <a:t>!</a:t>
            </a:r>
            <a:endParaRPr lang="en-US" sz="2800" dirty="0"/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0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24"/>
            <a:ext cx="9144000" cy="5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25146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5" y="757084"/>
            <a:ext cx="9161576" cy="38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291" y="2768466"/>
            <a:ext cx="3645309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3213" y="1066800"/>
            <a:ext cx="4428387" cy="17016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3276600"/>
            <a:ext cx="89916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4" y="1676400"/>
            <a:ext cx="92241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</a:t>
            </a:r>
            <a:r>
              <a:rPr lang="fr-CH" dirty="0"/>
              <a:t> by </a:t>
            </a:r>
            <a:r>
              <a:rPr lang="fr-CH" i="1" dirty="0"/>
              <a:t>Source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752600"/>
            <a:ext cx="8039100" cy="23907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261806"/>
              </p:ext>
            </p:extLst>
          </p:nvPr>
        </p:nvGraphicFramePr>
        <p:xfrm>
          <a:off x="2667000" y="1730115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4" imgW="2133000" imgH="723600" progId="Photoshop.Image.13">
                  <p:embed/>
                </p:oleObj>
              </mc:Choice>
              <mc:Fallback>
                <p:oleObj name="Image" r:id="rId4" imgW="2133000" imgH="72360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730115"/>
                        <a:ext cx="2133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6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" y="1661770"/>
            <a:ext cx="9231084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754" y="3240628"/>
            <a:ext cx="9047074" cy="630942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3770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52291" y="353659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836673" y="3422669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3305233"/>
            <a:ext cx="296437" cy="11743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5563" y="2320066"/>
            <a:ext cx="296437" cy="11833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3278411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77287" cy="358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3048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0351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38481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295400"/>
            <a:ext cx="9035108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6134" y="1493838"/>
            <a:ext cx="8869698" cy="41910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Grid</a:t>
            </a:r>
            <a:r>
              <a:rPr lang="fr-CH" dirty="0" smtClean="0"/>
              <a:t> </a:t>
            </a:r>
            <a:r>
              <a:rPr lang="fr-CH" dirty="0" err="1" smtClean="0"/>
              <a:t>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219200"/>
            <a:ext cx="91344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00200"/>
            <a:ext cx="91321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848600" y="4344692"/>
            <a:ext cx="1359744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Individual</a:t>
            </a:r>
            <a:r>
              <a:rPr lang="fr-CH" dirty="0"/>
              <a:t> record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95400"/>
            <a:ext cx="5178963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0"/>
            <a:ext cx="5238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" y="990600"/>
            <a:ext cx="9133303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451978" y="72899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38125"/>
            <a:ext cx="90201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read</a:t>
            </a:r>
            <a:r>
              <a:rPr lang="fr-CH" dirty="0" smtClean="0"/>
              <a:t>, </a:t>
            </a:r>
            <a:r>
              <a:rPr lang="fr-CH" dirty="0" err="1" smtClean="0"/>
              <a:t>save</a:t>
            </a:r>
            <a:r>
              <a:rPr lang="fr-CH" dirty="0" smtClean="0"/>
              <a:t> &amp; </a:t>
            </a:r>
            <a:r>
              <a:rPr lang="fr-CH" dirty="0" err="1" smtClean="0"/>
              <a:t>share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in the GDD</a:t>
            </a:r>
          </a:p>
          <a:p>
            <a:endParaRPr lang="fr-CH" dirty="0"/>
          </a:p>
          <a:p>
            <a:pPr lvl="1"/>
            <a:r>
              <a:rPr lang="fr-CH" dirty="0" err="1" smtClean="0"/>
              <a:t>June</a:t>
            </a:r>
            <a:r>
              <a:rPr lang="fr-CH" dirty="0" smtClean="0"/>
              <a:t> 25 @5.30pm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https://attendee.gotowebinar.com/register/4273995607295080194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</a:t>
            </a:r>
            <a:r>
              <a:rPr lang="fr-CH" dirty="0" err="1" smtClean="0"/>
              <a:t>strcuture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in </a:t>
            </a:r>
            <a:r>
              <a:rPr lang="fr-CH" dirty="0" smtClean="0"/>
              <a:t>PATENTSCOPE 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tabLst>
                <a:tab pos="396875" algn="l"/>
              </a:tabLst>
            </a:pPr>
            <a:r>
              <a:rPr lang="fr-CH" dirty="0" err="1" smtClean="0"/>
              <a:t>June</a:t>
            </a:r>
            <a:r>
              <a:rPr lang="fr-CH" dirty="0" smtClean="0"/>
              <a:t> 18 </a:t>
            </a:r>
            <a:r>
              <a:rPr lang="fr-CH" dirty="0" smtClean="0"/>
              <a:t>at 5:30 </a:t>
            </a:r>
            <a:r>
              <a:rPr lang="fr-CH" dirty="0" smtClean="0"/>
              <a:t>pm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attendee.gotowebinar.com/rt/1699217551444301571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lvl="1"/>
            <a:r>
              <a:rPr lang="fr-CH" dirty="0" err="1" smtClean="0"/>
              <a:t>June</a:t>
            </a:r>
            <a:r>
              <a:rPr lang="fr-CH" dirty="0" smtClean="0"/>
              <a:t> 20 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attendee.gotowebinar.com/rt/1699217551444301571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25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read</a:t>
            </a:r>
            <a:r>
              <a:rPr lang="fr-CH" dirty="0" smtClean="0"/>
              <a:t>, </a:t>
            </a:r>
            <a:r>
              <a:rPr lang="fr-CH" dirty="0" err="1" smtClean="0"/>
              <a:t>save</a:t>
            </a:r>
            <a:r>
              <a:rPr lang="fr-CH" dirty="0" smtClean="0"/>
              <a:t> &amp; </a:t>
            </a:r>
            <a:r>
              <a:rPr lang="fr-CH" dirty="0" err="1" smtClean="0"/>
              <a:t>share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in the </a:t>
            </a:r>
            <a:r>
              <a:rPr lang="fr-CH" dirty="0" smtClean="0"/>
              <a:t>GBD</a:t>
            </a:r>
          </a:p>
          <a:p>
            <a:endParaRPr lang="fr-CH" dirty="0"/>
          </a:p>
          <a:p>
            <a:pPr marL="396875" lvl="1" indent="0">
              <a:tabLst>
                <a:tab pos="112713" algn="l"/>
              </a:tabLst>
            </a:pPr>
            <a:r>
              <a:rPr lang="fr-CH" dirty="0" err="1" smtClean="0"/>
              <a:t>June</a:t>
            </a:r>
            <a:r>
              <a:rPr lang="fr-CH" dirty="0" smtClean="0"/>
              <a:t> </a:t>
            </a:r>
            <a:r>
              <a:rPr lang="fr-CH" dirty="0" smtClean="0"/>
              <a:t>12 at 5:30 pm CET </a:t>
            </a:r>
            <a:r>
              <a:rPr lang="en-US" sz="2000" dirty="0">
                <a:hlinkClick r:id="rId2"/>
              </a:rPr>
              <a:t>https://attendee.gotowebinar.com/register/1483704476348386818</a:t>
            </a:r>
            <a:endParaRPr lang="en-US" sz="2100" dirty="0" smtClean="0"/>
          </a:p>
          <a:p>
            <a:pPr marL="457200" lvl="1" indent="0">
              <a:buNone/>
            </a:pPr>
            <a:endParaRPr lang="fr-CH" sz="2100" dirty="0" smtClean="0"/>
          </a:p>
        </p:txBody>
      </p:sp>
    </p:spTree>
    <p:extLst>
      <p:ext uri="{BB962C8B-B14F-4D97-AF65-F5344CB8AC3E}">
        <p14:creationId xmlns:p14="http://schemas.microsoft.com/office/powerpoint/2010/main" val="249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rgbClr val="0033CC"/>
                </a:solidFill>
              </a:rPr>
              <a:t>gbd@wipo.int</a:t>
            </a:r>
            <a:endParaRPr lang="en-US" altLang="en-US" sz="5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4754562"/>
          </a:xfrm>
        </p:spPr>
        <p:txBody>
          <a:bodyPr/>
          <a:lstStyle/>
          <a:p>
            <a:r>
              <a:rPr lang="fr-CH" sz="10500" dirty="0" smtClean="0"/>
              <a:t>$ 539 Millions</a:t>
            </a:r>
            <a:endParaRPr lang="en-US" sz="10500" dirty="0"/>
          </a:p>
        </p:txBody>
      </p:sp>
    </p:spTree>
    <p:extLst>
      <p:ext uri="{BB962C8B-B14F-4D97-AF65-F5344CB8AC3E}">
        <p14:creationId xmlns:p14="http://schemas.microsoft.com/office/powerpoint/2010/main" val="32853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543313" cy="1508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2098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dirty="0" smtClean="0"/>
              <a:t>VS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84922"/>
            <a:ext cx="5438775" cy="39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/>
              <a:t>F</a:t>
            </a:r>
            <a:r>
              <a:rPr lang="fr-CH" dirty="0" err="1" smtClean="0"/>
              <a:t>ind</a:t>
            </a:r>
            <a:r>
              <a:rPr lang="fr-CH" dirty="0" smtClean="0"/>
              <a:t> </a:t>
            </a:r>
            <a:r>
              <a:rPr lang="fr-CH" dirty="0" smtClean="0"/>
              <a:t>out if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smtClean="0"/>
              <a:t>design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</a:p>
          <a:p>
            <a:r>
              <a:rPr lang="fr-CH" dirty="0" err="1"/>
              <a:t>Find</a:t>
            </a:r>
            <a:r>
              <a:rPr lang="fr-CH" dirty="0"/>
              <a:t> </a:t>
            </a:r>
            <a:r>
              <a:rPr lang="fr-CH" dirty="0" err="1"/>
              <a:t>details</a:t>
            </a:r>
            <a:r>
              <a:rPr lang="fr-CH" dirty="0"/>
              <a:t> about a </a:t>
            </a:r>
            <a:r>
              <a:rPr lang="fr-CH" dirty="0" err="1"/>
              <a:t>specific</a:t>
            </a:r>
            <a:r>
              <a:rPr lang="fr-CH" dirty="0"/>
              <a:t> </a:t>
            </a:r>
            <a:r>
              <a:rPr lang="fr-CH" dirty="0" smtClean="0"/>
              <a:t>design</a:t>
            </a:r>
          </a:p>
          <a:p>
            <a:r>
              <a:rPr lang="fr-CH" dirty="0"/>
              <a:t>Explore design </a:t>
            </a:r>
            <a:r>
              <a:rPr lang="fr-CH" dirty="0" err="1"/>
              <a:t>landscape</a:t>
            </a: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</Template>
  <TotalTime>726</TotalTime>
  <Words>188</Words>
  <Application>Microsoft Office PowerPoint</Application>
  <PresentationFormat>On-screen Show (4:3)</PresentationFormat>
  <Paragraphs>64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ヒラギノ角ゴ Pro W3</vt:lpstr>
      <vt:lpstr>Arial</vt:lpstr>
      <vt:lpstr>Arial Black</vt:lpstr>
      <vt:lpstr>template_english</vt:lpstr>
      <vt:lpstr>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$ 539 Millions</vt:lpstr>
      <vt:lpstr>PowerPoint Presentation</vt:lpstr>
      <vt:lpstr>Why is the GDD useful?</vt:lpstr>
      <vt:lpstr> Access: www.wipo.int/designdb     www.wipo.int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by design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Results</vt:lpstr>
      <vt:lpstr>Grid view</vt:lpstr>
      <vt:lpstr>PowerPoint Presentation</vt:lpstr>
      <vt:lpstr>Individual record</vt:lpstr>
      <vt:lpstr>PowerPoint Presentation</vt:lpstr>
      <vt:lpstr>PowerPoint Presentation</vt:lpstr>
      <vt:lpstr>PowerPoint Presentation</vt:lpstr>
      <vt:lpstr>Help</vt:lpstr>
      <vt:lpstr>PowerPoint Presentation</vt:lpstr>
      <vt:lpstr>Next webinar</vt:lpstr>
      <vt:lpstr>Patent database webinar</vt:lpstr>
      <vt:lpstr>Global Brand Database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14</cp:revision>
  <dcterms:created xsi:type="dcterms:W3CDTF">2019-01-22T10:23:23Z</dcterms:created>
  <dcterms:modified xsi:type="dcterms:W3CDTF">2019-05-28T13:55:25Z</dcterms:modified>
</cp:coreProperties>
</file>