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9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7246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5664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122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24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jpe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reference/en/branddb/webinar/index.html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brandd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perform a search in 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the Global Brand Database</a:t>
            </a:r>
          </a:p>
          <a:p>
            <a:pPr eaLnBrk="1" hangingPunct="1"/>
            <a:endParaRPr lang="en-US" sz="260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February</a:t>
            </a:r>
            <a:endParaRPr lang="fr-CH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7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many search </a:t>
            </a:r>
            <a:r>
              <a:rPr lang="en-US" dirty="0" err="1" smtClean="0"/>
              <a:t>criterias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 </a:t>
            </a:r>
            <a:r>
              <a:rPr lang="en-US" dirty="0" err="1" smtClean="0"/>
              <a:t>Arla</a:t>
            </a:r>
            <a:r>
              <a:rPr lang="en-US" dirty="0" smtClean="0"/>
              <a:t> </a:t>
            </a:r>
          </a:p>
          <a:p>
            <a:r>
              <a:rPr lang="en-US" dirty="0" smtClean="0"/>
              <a:t>2 Nice classifications: 20 &amp; 43</a:t>
            </a:r>
          </a:p>
          <a:p>
            <a:r>
              <a:rPr lang="en-US" dirty="0" smtClean="0"/>
              <a:t>2 designating countries: Japan &amp; Denmark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499936"/>
            <a:ext cx="8928689" cy="20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105400"/>
            <a:ext cx="86328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200" y="3200400"/>
            <a:ext cx="4370387" cy="24384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46587" y="3200400"/>
            <a:ext cx="4648200" cy="24384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" y="990600"/>
            <a:ext cx="9144000" cy="3894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2586" y="1797663"/>
            <a:ext cx="4498171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59586" y="1793396"/>
            <a:ext cx="4624373" cy="1200329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959" y="2997992"/>
            <a:ext cx="9067800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959" y="3459339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469181" y="607168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235284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by: 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4" y="15240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-52110" y="32766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83888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84158" y="1780674"/>
            <a:ext cx="3826042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84158" y="1905000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2903" y="34290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472050"/>
            <a:ext cx="3454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72903" y="24384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2902" y="2908610"/>
            <a:ext cx="7809097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20000" y="2865905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34" y="3070442"/>
            <a:ext cx="59721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4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66800"/>
            <a:ext cx="77581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33725" y="2609248"/>
            <a:ext cx="533400" cy="2286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76437" y="3110564"/>
            <a:ext cx="428725" cy="304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76437" y="3429000"/>
            <a:ext cx="366762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phonetic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143125"/>
            <a:ext cx="6019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0485"/>
            <a:ext cx="9204652" cy="26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80732" y="2691161"/>
            <a:ext cx="685800" cy="2286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2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Languages</a:t>
            </a:r>
            <a:r>
              <a:rPr lang="fr-CH" dirty="0" smtClean="0"/>
              <a:t> - autosuggestion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409825"/>
            <a:ext cx="59626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295400"/>
            <a:ext cx="62674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438400" y="2409825"/>
            <a:ext cx="2286000" cy="638175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Names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" y="1905000"/>
            <a:ext cx="884430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62615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Numbers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7196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743200" y="2119515"/>
            <a:ext cx="8382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2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Dates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" y="1905000"/>
            <a:ext cx="910003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05200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86" y="2667000"/>
            <a:ext cx="7167563" cy="312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larification</a:t>
            </a:r>
          </a:p>
          <a:p>
            <a:r>
              <a:rPr lang="en-US" dirty="0" smtClean="0"/>
              <a:t>Interface: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45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 […]{…} + TO</a:t>
            </a:r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Error</a:t>
            </a:r>
            <a:r>
              <a:rPr lang="fr-CH" dirty="0" smtClean="0"/>
              <a:t> message</a:t>
            </a:r>
          </a:p>
          <a:p>
            <a:pPr marL="0" indent="0">
              <a:buNone/>
            </a:pPr>
            <a:r>
              <a:rPr lang="fr-CH" dirty="0"/>
              <a:t>	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6860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1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Class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55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14800" y="1937281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" y="2717800"/>
            <a:ext cx="2095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3931"/>
            <a:ext cx="208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29125"/>
            <a:ext cx="5905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2463800" y="4572000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78000" y="5638800"/>
            <a:ext cx="8890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Country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06166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267200" y="2071879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4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3" y="1981200"/>
            <a:ext cx="7874497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1352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1981200"/>
            <a:ext cx="7883790" cy="26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160619"/>
            <a:ext cx="6394667" cy="66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9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smtClean="0"/>
              <a:t>OR</a:t>
            </a:r>
          </a:p>
          <a:p>
            <a:pPr marL="0" indent="0">
              <a:buNone/>
            </a:pPr>
            <a:endParaRPr lang="fr-CH" dirty="0" smtClean="0"/>
          </a:p>
          <a:p>
            <a:pPr marL="342900" lvl="1" indent="-342900"/>
            <a:r>
              <a:rPr lang="fr-CH" dirty="0"/>
              <a:t>Not </a:t>
            </a:r>
            <a:r>
              <a:rPr lang="fr-CH" dirty="0" err="1"/>
              <a:t>limit</a:t>
            </a:r>
            <a:r>
              <a:rPr lang="fr-CH" dirty="0"/>
              <a:t> </a:t>
            </a:r>
            <a:endParaRPr lang="fr-CH" dirty="0" smtClean="0"/>
          </a:p>
          <a:p>
            <a:pPr marL="742950" lvl="2" indent="-342900"/>
            <a:r>
              <a:rPr lang="en-US" i="1" dirty="0" smtClean="0"/>
              <a:t>Needle or </a:t>
            </a:r>
            <a:r>
              <a:rPr lang="en-US" dirty="0" smtClean="0"/>
              <a:t> </a:t>
            </a:r>
            <a:r>
              <a:rPr lang="en-US" i="1" dirty="0"/>
              <a:t>"hypodermic needle</a:t>
            </a:r>
            <a:r>
              <a:rPr lang="en-US" i="1" dirty="0" smtClean="0"/>
              <a:t>"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fr-CH" dirty="0"/>
          </a:p>
          <a:p>
            <a:r>
              <a:rPr lang="fr-CH" dirty="0" err="1" smtClean="0"/>
              <a:t>Transliteration</a:t>
            </a:r>
            <a:r>
              <a:rPr lang="fr-CH" dirty="0" smtClean="0"/>
              <a:t>:</a:t>
            </a:r>
          </a:p>
          <a:p>
            <a:pPr lvl="1"/>
            <a:r>
              <a:rPr lang="fr-CH" dirty="0" err="1" smtClean="0"/>
              <a:t>Korean</a:t>
            </a:r>
            <a:r>
              <a:rPr lang="fr-CH" dirty="0" smtClean="0"/>
              <a:t> + </a:t>
            </a:r>
            <a:r>
              <a:rPr lang="fr-CH" dirty="0" err="1" smtClean="0"/>
              <a:t>Japanese</a:t>
            </a:r>
            <a:r>
              <a:rPr lang="fr-CH" dirty="0" smtClean="0"/>
              <a:t> : </a:t>
            </a:r>
            <a:r>
              <a:rPr lang="fr-CH" dirty="0" err="1" smtClean="0"/>
              <a:t>automatic</a:t>
            </a:r>
            <a:endParaRPr lang="fr-CH" dirty="0" smtClean="0"/>
          </a:p>
          <a:p>
            <a:pPr lvl="1"/>
            <a:r>
              <a:rPr lang="fr-CH" dirty="0" smtClean="0"/>
              <a:t>Arabic: not </a:t>
            </a:r>
            <a:r>
              <a:rPr lang="fr-CH" dirty="0" err="1" smtClean="0"/>
              <a:t>supported</a:t>
            </a:r>
            <a:endParaRPr lang="fr-CH" dirty="0" smtClean="0"/>
          </a:p>
          <a:p>
            <a:pPr lvl="1"/>
            <a:endParaRPr lang="fr-CH" dirty="0"/>
          </a:p>
          <a:p>
            <a:pPr marL="0" lvl="1" indent="457200"/>
            <a:r>
              <a:rPr lang="fr-CH" dirty="0" err="1" smtClean="0"/>
              <a:t>Punctuation</a:t>
            </a:r>
            <a:r>
              <a:rPr lang="fr-CH" dirty="0" smtClean="0"/>
              <a:t>/ accent: </a:t>
            </a:r>
            <a:r>
              <a:rPr lang="fr-CH" dirty="0" err="1" smtClean="0"/>
              <a:t>ignored</a:t>
            </a:r>
            <a:endParaRPr lang="fr-CH" dirty="0" smtClean="0"/>
          </a:p>
          <a:p>
            <a:pPr marL="0" lvl="1" indent="0">
              <a:buNone/>
            </a:pPr>
            <a:endParaRPr lang="fr-CH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 err="1" smtClean="0"/>
              <a:t>Wildcards</a:t>
            </a:r>
            <a:r>
              <a:rPr lang="fr-CH" sz="3200" dirty="0" smtClean="0"/>
              <a:t>, </a:t>
            </a:r>
            <a:r>
              <a:rPr lang="fr-CH" sz="3200" dirty="0" err="1" smtClean="0"/>
              <a:t>fuzzy</a:t>
            </a:r>
            <a:r>
              <a:rPr lang="fr-CH" sz="3200" dirty="0" smtClean="0"/>
              <a:t>, </a:t>
            </a:r>
            <a:r>
              <a:rPr lang="fr-CH" sz="3200" dirty="0" err="1" smtClean="0"/>
              <a:t>proximity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/>
            <a:r>
              <a:rPr lang="fr-CH" dirty="0" err="1" smtClean="0"/>
              <a:t>Wilcards</a:t>
            </a:r>
            <a:r>
              <a:rPr lang="fr-CH" dirty="0" smtClean="0"/>
              <a:t>: </a:t>
            </a:r>
            <a:r>
              <a:rPr lang="fr-CH" sz="3600" b="1" dirty="0" smtClean="0">
                <a:solidFill>
                  <a:srgbClr val="FF0000"/>
                </a:solidFill>
              </a:rPr>
              <a:t>*</a:t>
            </a:r>
            <a:r>
              <a:rPr lang="fr-CH" dirty="0" smtClean="0"/>
              <a:t> = 0/multiple </a:t>
            </a:r>
            <a:r>
              <a:rPr lang="fr-CH" dirty="0" err="1" smtClean="0"/>
              <a:t>letter</a:t>
            </a:r>
            <a:r>
              <a:rPr lang="fr-CH" dirty="0" smtClean="0"/>
              <a:t>; </a:t>
            </a:r>
            <a:r>
              <a:rPr lang="fr-CH" sz="3600" b="1" dirty="0" smtClean="0">
                <a:solidFill>
                  <a:srgbClr val="FF0000"/>
                </a:solidFill>
              </a:rPr>
              <a:t>?</a:t>
            </a:r>
            <a:r>
              <a:rPr lang="fr-CH" dirty="0" smtClean="0"/>
              <a:t> = 1 </a:t>
            </a:r>
            <a:r>
              <a:rPr lang="fr-CH" dirty="0" err="1" smtClean="0"/>
              <a:t>letter</a:t>
            </a:r>
            <a:endParaRPr lang="fr-CH" dirty="0" smtClean="0"/>
          </a:p>
          <a:p>
            <a:pPr marL="457200" lvl="1" indent="0">
              <a:buNone/>
            </a:pPr>
            <a:r>
              <a:rPr lang="en-US" i="1" dirty="0" err="1"/>
              <a:t>te?t</a:t>
            </a:r>
            <a:r>
              <a:rPr lang="en-US" dirty="0"/>
              <a:t> </a:t>
            </a:r>
            <a:r>
              <a:rPr lang="en-US" dirty="0" smtClean="0"/>
              <a:t>           'test</a:t>
            </a:r>
            <a:r>
              <a:rPr lang="en-US" dirty="0"/>
              <a:t>' and </a:t>
            </a:r>
            <a:r>
              <a:rPr lang="en-US" dirty="0" smtClean="0"/>
              <a:t>'text‘</a:t>
            </a:r>
          </a:p>
          <a:p>
            <a:pPr marL="457200" lvl="1" indent="0">
              <a:buNone/>
            </a:pPr>
            <a:r>
              <a:rPr lang="en-US" i="1" dirty="0" smtClean="0"/>
              <a:t>text</a:t>
            </a:r>
            <a:r>
              <a:rPr lang="en-US" i="1" dirty="0"/>
              <a:t>*</a:t>
            </a:r>
            <a:r>
              <a:rPr lang="en-US" dirty="0"/>
              <a:t> </a:t>
            </a:r>
            <a:r>
              <a:rPr lang="en-US" dirty="0" smtClean="0"/>
              <a:t>           'text</a:t>
            </a:r>
            <a:r>
              <a:rPr lang="en-US" dirty="0"/>
              <a:t>', 'texts', </a:t>
            </a:r>
            <a:r>
              <a:rPr lang="en-US" dirty="0" smtClean="0"/>
              <a:t>'texting‘</a:t>
            </a:r>
          </a:p>
          <a:p>
            <a:pPr marL="457200" lvl="1" indent="0">
              <a:buNone/>
            </a:pPr>
            <a:r>
              <a:rPr lang="en-US" i="1" dirty="0" smtClean="0"/>
              <a:t>*</a:t>
            </a:r>
            <a:r>
              <a:rPr lang="en-US" i="1" dirty="0"/>
              <a:t>text</a:t>
            </a:r>
            <a:r>
              <a:rPr lang="en-US" dirty="0"/>
              <a:t> or </a:t>
            </a:r>
            <a:r>
              <a:rPr lang="en-US" i="1" dirty="0" err="1"/>
              <a:t>te</a:t>
            </a:r>
            <a:r>
              <a:rPr lang="en-US" i="1" dirty="0"/>
              <a:t>*t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fr-CH" dirty="0" smtClean="0"/>
          </a:p>
          <a:p>
            <a:pPr marL="0" lvl="1" indent="0"/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r>
              <a:rPr lang="fr-CH" dirty="0" smtClean="0"/>
              <a:t>: «…» ~10</a:t>
            </a:r>
          </a:p>
          <a:p>
            <a:pPr marL="457200" lvl="1" indent="0">
              <a:buNone/>
            </a:pPr>
            <a:endParaRPr lang="fr-CH" dirty="0" smtClean="0"/>
          </a:p>
          <a:p>
            <a:pPr marL="0" lvl="1" indent="0"/>
            <a:r>
              <a:rPr lang="fr-CH" dirty="0" err="1" smtClean="0"/>
              <a:t>Fuzzy</a:t>
            </a:r>
            <a:r>
              <a:rPr lang="fr-CH" dirty="0" smtClean="0"/>
              <a:t>: ~+ value </a:t>
            </a:r>
            <a:r>
              <a:rPr lang="fr-CH" dirty="0" err="1" smtClean="0"/>
              <a:t>between</a:t>
            </a:r>
            <a:r>
              <a:rPr lang="fr-CH" dirty="0" smtClean="0"/>
              <a:t> 0 and 1 </a:t>
            </a:r>
          </a:p>
          <a:p>
            <a:pPr marL="457200" lvl="1" indent="0">
              <a:buNone/>
            </a:pPr>
            <a:r>
              <a:rPr lang="en-US" i="1" dirty="0" smtClean="0"/>
              <a:t> </a:t>
            </a:r>
            <a:r>
              <a:rPr lang="en-US" i="1" dirty="0" err="1" smtClean="0"/>
              <a:t>alco</a:t>
            </a:r>
            <a:r>
              <a:rPr lang="en-US" i="1" dirty="0"/>
              <a:t>~</a:t>
            </a:r>
            <a:r>
              <a:rPr lang="en-US" dirty="0"/>
              <a:t> </a:t>
            </a:r>
            <a:r>
              <a:rPr lang="en-US" dirty="0" smtClean="0"/>
              <a:t>               'also</a:t>
            </a:r>
            <a:r>
              <a:rPr lang="en-US" dirty="0"/>
              <a:t>', '</a:t>
            </a:r>
            <a:r>
              <a:rPr lang="en-US" dirty="0" err="1"/>
              <a:t>alcoh</a:t>
            </a:r>
            <a:r>
              <a:rPr lang="en-US" dirty="0"/>
              <a:t>', '</a:t>
            </a:r>
            <a:r>
              <a:rPr lang="en-US" dirty="0" err="1"/>
              <a:t>asco</a:t>
            </a:r>
            <a:r>
              <a:rPr lang="en-US" dirty="0"/>
              <a:t>' </a:t>
            </a:r>
            <a:endParaRPr lang="fr-CH" dirty="0" smtClean="0"/>
          </a:p>
        </p:txBody>
      </p:sp>
      <p:sp>
        <p:nvSpPr>
          <p:cNvPr id="4" name="Right Arrow 3"/>
          <p:cNvSpPr/>
          <p:nvPr/>
        </p:nvSpPr>
        <p:spPr bwMode="auto">
          <a:xfrm>
            <a:off x="1691238" y="2590800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664769" y="3007494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209800" y="5410200"/>
            <a:ext cx="8382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1600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40415" y="33528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2"/>
            <a:ext cx="909357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193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143000" y="1780674"/>
            <a:ext cx="48006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Source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5068"/>
            <a:ext cx="8153924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1300"/>
            <a:ext cx="1828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41" y="2755900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0" y="2238197"/>
            <a:ext cx="7616283" cy="162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5" y="1981200"/>
            <a:ext cx="84799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" y="2667000"/>
            <a:ext cx="22860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88166" y="2667000"/>
            <a:ext cx="2141034" cy="1888273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650273"/>
            <a:ext cx="29718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Madrid Monitor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75216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3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Image </a:t>
            </a:r>
            <a:r>
              <a:rPr lang="fr-CH" dirty="0" err="1" smtClean="0"/>
              <a:t>search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Picture 3" descr="D:\Users\MacStrav\Desktop\good logos\1272470.1.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4" y="1600200"/>
            <a:ext cx="1142147" cy="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Users\MacStrav\Desktop\good logos\matches\data.j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0" y="3212649"/>
            <a:ext cx="8905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Users\MacStrav\Desktop\good logos\matches\data2.j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" y="5037931"/>
            <a:ext cx="825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Users\MacStrav\Desktop\good logos\matches\data3.j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8" y="5568605"/>
            <a:ext cx="11191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Users\MacStrav\Desktop\good logos\matches\data4.j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3212649"/>
            <a:ext cx="1047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D:\Users\MacStrav\Desktop\good logos\matches\data5.js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6" y="4102711"/>
            <a:ext cx="9620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D:\Users\MacStrav\Desktop\good logos\matches\data6.js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85" y="5054600"/>
            <a:ext cx="12985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D:\Users\MacStrav\Desktop\good logos\matches\data7.js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5961787"/>
            <a:ext cx="76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D:\Users\MacStrav\Desktop\good logos\730879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90" y="1712912"/>
            <a:ext cx="118501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D:\Users\MacStrav\Desktop\good logos\8858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1537800"/>
            <a:ext cx="807252" cy="10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D:\Users\MacStrav\Desktop\good logos\matches\data8.js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3106217"/>
            <a:ext cx="695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D:\Users\MacStrav\Desktop\good logos\matches\data9.js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67" y="3896495"/>
            <a:ext cx="7064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D:\Users\MacStrav\Desktop\good logos\matches\data10.jsp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6" y="4972844"/>
            <a:ext cx="7080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D:\Users\MacStrav\Desktop\good logos\matches\data.jsp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" y="4115201"/>
            <a:ext cx="687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D:\Users\MacStrav\Desktop\good logos\matches\data13.js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76" y="5764212"/>
            <a:ext cx="642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57200" y="1295400"/>
            <a:ext cx="6705600" cy="13716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63873" y="2755532"/>
            <a:ext cx="6698927" cy="388138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248" y="1750367"/>
            <a:ext cx="18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385689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486400" y="1278747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81199" y="1288103"/>
            <a:ext cx="1234685" cy="5439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14460" y="1295400"/>
            <a:ext cx="971940" cy="5341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989243" y="1221105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8729" y="1261059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Status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4" y="1905000"/>
            <a:ext cx="8980255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4" y="44958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9791"/>
            <a:ext cx="4760409" cy="1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2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Origin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2" y="1828800"/>
            <a:ext cx="9032395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9161"/>
            <a:ext cx="8699183" cy="233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Application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82"/>
            <a:ext cx="8871249" cy="330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3178"/>
            <a:ext cx="8828314" cy="228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4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Expiration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8" y="1752600"/>
            <a:ext cx="891214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2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Nice Classification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779409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" y="1734015"/>
            <a:ext cx="79248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8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Registration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6941"/>
            <a:ext cx="8753475" cy="31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599"/>
            <a:ext cx="8382000" cy="22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 classification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" y="1905000"/>
            <a:ext cx="903005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763000" cy="23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Holder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" y="1828800"/>
            <a:ext cx="8992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8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Designation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" y="1828800"/>
            <a:ext cx="9084541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4" y="2426376"/>
            <a:ext cx="9012044" cy="23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2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" y="1066800"/>
            <a:ext cx="904125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-65868" y="1629905"/>
            <a:ext cx="2318288" cy="1828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1524000"/>
            <a:ext cx="2318288" cy="1828800"/>
          </a:xfrm>
          <a:prstGeom prst="ellipse">
            <a:avLst/>
          </a:prstGeom>
          <a:noFill/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Resize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43000"/>
            <a:ext cx="8917173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362200" y="2057400"/>
            <a:ext cx="6707372" cy="304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25386" y="48006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7" y="1143000"/>
            <a:ext cx="9045553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8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: 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67000" y="297180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" y="1676400"/>
            <a:ext cx="9144000" cy="3894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3627491"/>
            <a:ext cx="9067800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366"/>
            <a:ext cx="9118407" cy="189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09600" y="2966658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05400" y="2926911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2819400"/>
            <a:ext cx="4343400" cy="51551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59203" y="2839707"/>
            <a:ext cx="4343400" cy="5155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097463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55418" y="3062499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9" grpId="0" animBg="1"/>
      <p:bldP spid="8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: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0292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" y="1905000"/>
            <a:ext cx="9206753" cy="2971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7878" y="1219200"/>
            <a:ext cx="911612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0222" y="1714500"/>
            <a:ext cx="9144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585" y="2131741"/>
            <a:ext cx="9253216" cy="2733907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4093"/>
            <a:ext cx="8229600" cy="1143000"/>
          </a:xfrm>
        </p:spPr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area: pager &amp; </a:t>
            </a:r>
            <a:r>
              <a:rPr lang="fr-CH" dirty="0" err="1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Pager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7966"/>
            <a:ext cx="8735107" cy="62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4926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2958"/>
            <a:ext cx="7248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03860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8669"/>
            <a:ext cx="3048000" cy="234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7543799" y="2577966"/>
            <a:ext cx="1267507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3352800"/>
            <a:ext cx="16764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3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list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1718"/>
            <a:ext cx="9019309" cy="276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854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1704" y="1991996"/>
            <a:ext cx="8991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-934926" y="3266800"/>
            <a:ext cx="2362199" cy="24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grid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90700"/>
            <a:ext cx="7505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55" y="2141654"/>
            <a:ext cx="38481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116444" y="4453054"/>
            <a:ext cx="4572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Download</a:t>
            </a:r>
            <a:r>
              <a:rPr lang="fr-CH" dirty="0" smtClean="0"/>
              <a:t> reports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" y="1752600"/>
            <a:ext cx="901896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010400" y="4267200"/>
            <a:ext cx="2084408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1647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1905000"/>
            <a:ext cx="7620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27239" y="2244183"/>
            <a:ext cx="1049561" cy="346617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GBD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Brand </a:t>
            </a:r>
            <a:r>
              <a:rPr lang="fr-CH" dirty="0" err="1" smtClean="0"/>
              <a:t>landscape</a:t>
            </a:r>
            <a:r>
              <a:rPr lang="fr-CH" dirty="0" smtClean="0"/>
              <a:t> </a:t>
            </a:r>
          </a:p>
          <a:p>
            <a:r>
              <a:rPr lang="fr-CH" dirty="0" err="1"/>
              <a:t>Details</a:t>
            </a:r>
            <a:r>
              <a:rPr lang="fr-CH" dirty="0"/>
              <a:t> about brands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Menu: 5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543800" y="174242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391400" y="1676400"/>
            <a:ext cx="1879004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56" y="1295400"/>
            <a:ext cx="232284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772937"/>
            <a:ext cx="263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90" y="3505200"/>
            <a:ext cx="2667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860800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52875"/>
            <a:ext cx="2705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7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382179" cy="145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781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50" y="3357562"/>
            <a:ext cx="2733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913187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53" y="1397000"/>
            <a:ext cx="2667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359307" cy="4607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4572000"/>
            <a:ext cx="8360466" cy="3733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40266" y="304800"/>
            <a:ext cx="2526733" cy="6553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6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01507" y="2362200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News: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7239000" cy="6730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14400" y="1828800"/>
            <a:ext cx="5029200" cy="2590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5129806"/>
            <a:ext cx="7010400" cy="172819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118594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www.wipo.int/reference/en/branddb/webinar/index.html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3529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www.wipo.int/branddb</a:t>
            </a:r>
            <a:endParaRPr lang="en-US" dirty="0" smtClean="0"/>
          </a:p>
          <a:p>
            <a:r>
              <a:rPr lang="fr-CH" dirty="0">
                <a:hlinkClick r:id="rId3"/>
              </a:rPr>
              <a:t>www.wipo.int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6934200" cy="455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1057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 rot="5400000">
            <a:off x="2019300" y="33147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38834" cy="318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 of the </a:t>
            </a:r>
            <a:r>
              <a:rPr lang="en-US" dirty="0" smtClean="0"/>
              <a:t>WHO INNs collection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Over </a:t>
            </a:r>
            <a:r>
              <a:rPr lang="en-US" dirty="0" smtClean="0"/>
              <a:t>9,800 </a:t>
            </a:r>
            <a:r>
              <a:rPr lang="en-US" dirty="0" smtClean="0"/>
              <a:t>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Interface - </a:t>
            </a:r>
            <a:r>
              <a:rPr lang="fr-CH" dirty="0" err="1"/>
              <a:t>Account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2" y="1905000"/>
            <a:ext cx="9067595" cy="3962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848600" y="1752600"/>
            <a:ext cx="6858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2" y="1905000"/>
            <a:ext cx="906759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</Template>
  <TotalTime>0</TotalTime>
  <Words>320</Words>
  <Application>Microsoft Office PowerPoint</Application>
  <PresentationFormat>On-screen Show (4:3)</PresentationFormat>
  <Paragraphs>115</Paragraphs>
  <Slides>57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ヒラギノ角ゴ Pro W3</vt:lpstr>
      <vt:lpstr>Arial</vt:lpstr>
      <vt:lpstr>Arial Black</vt:lpstr>
      <vt:lpstr>template_english</vt:lpstr>
      <vt:lpstr>PowerPoint Presentation</vt:lpstr>
      <vt:lpstr>Agenda</vt:lpstr>
      <vt:lpstr>Madrid Monitor </vt:lpstr>
      <vt:lpstr>PowerPoint Presentation</vt:lpstr>
      <vt:lpstr>Why is the GBD useful?</vt:lpstr>
      <vt:lpstr>Access</vt:lpstr>
      <vt:lpstr>PowerPoint Presentation</vt:lpstr>
      <vt:lpstr>Interface - Account</vt:lpstr>
      <vt:lpstr>The principle</vt:lpstr>
      <vt:lpstr>Combining many search criterias</vt:lpstr>
      <vt:lpstr>PowerPoint Presentation</vt:lpstr>
      <vt:lpstr>Search by: 1</vt:lpstr>
      <vt:lpstr>Search by</vt:lpstr>
      <vt:lpstr>PowerPoint Presentation</vt:lpstr>
      <vt:lpstr>Example: phonetic search</vt:lpstr>
      <vt:lpstr>Languages - autosuggestion</vt:lpstr>
      <vt:lpstr>Search by Names</vt:lpstr>
      <vt:lpstr>Search by Numbers</vt:lpstr>
      <vt:lpstr>Search by Dates</vt:lpstr>
      <vt:lpstr>Tips</vt:lpstr>
      <vt:lpstr>Search by Class</vt:lpstr>
      <vt:lpstr>Search by Country</vt:lpstr>
      <vt:lpstr>Examples</vt:lpstr>
      <vt:lpstr>Tips</vt:lpstr>
      <vt:lpstr>Wildcards, fuzzy, proximity</vt:lpstr>
      <vt:lpstr>Filter by: 2</vt:lpstr>
      <vt:lpstr>Filter by</vt:lpstr>
      <vt:lpstr>Filter by: Source</vt:lpstr>
      <vt:lpstr>Filter by: Image</vt:lpstr>
      <vt:lpstr>Image search</vt:lpstr>
      <vt:lpstr>Filter by: Status</vt:lpstr>
      <vt:lpstr>Filter by: Origin</vt:lpstr>
      <vt:lpstr>Filter by: Application Year</vt:lpstr>
      <vt:lpstr>Filter by: Expiration</vt:lpstr>
      <vt:lpstr>Filter by: Nice Classification</vt:lpstr>
      <vt:lpstr>Filter by: Registration year</vt:lpstr>
      <vt:lpstr>Filter by: Image classification</vt:lpstr>
      <vt:lpstr>Filter by: Holder</vt:lpstr>
      <vt:lpstr>Filter by: Designation</vt:lpstr>
      <vt:lpstr>Resize </vt:lpstr>
      <vt:lpstr>Current search: 3</vt:lpstr>
      <vt:lpstr>PowerPoint Presentation</vt:lpstr>
      <vt:lpstr>Search results: 4</vt:lpstr>
      <vt:lpstr>Result area: pager &amp; list</vt:lpstr>
      <vt:lpstr>Pager</vt:lpstr>
      <vt:lpstr>Record list – list format</vt:lpstr>
      <vt:lpstr>Record list – grid format</vt:lpstr>
      <vt:lpstr>Download reports</vt:lpstr>
      <vt:lpstr>Record view</vt:lpstr>
      <vt:lpstr>Menu: 5</vt:lpstr>
      <vt:lpstr>PowerPoint Presentation</vt:lpstr>
      <vt:lpstr>PowerPoint Presentation</vt:lpstr>
      <vt:lpstr>PowerPoint Presentation</vt:lpstr>
      <vt:lpstr>PowerPoint Presentation</vt:lpstr>
      <vt:lpstr>News: 6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2019-02-13T08:10:13Z</dcterms:created>
  <dcterms:modified xsi:type="dcterms:W3CDTF">2019-02-13T08:10:59Z</dcterms:modified>
</cp:coreProperties>
</file>