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3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2303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02E35B2-36EF-4068-92F1-74D8F3F00D2E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3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36D8171-D4B5-44CB-8400-22A505D90105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7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3DA484D-1442-4E66-BEE5-A2756B731E8F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5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904DCA3-2D85-4A53-8EC0-A7F39C6C24BD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1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53B3157-5FFA-49D5-8CAA-BA3B7B65D2C4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47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741DCEF-BAC6-452C-B944-416D8246121B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76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A18ABAD-D0C7-4940-A5F0-A2B82F0E7C9C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486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47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28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2019?utm_source=unsplash&amp;utm_medium=referral&amp;utm_content=creditCopyText" TargetMode="External"/><Relationship Id="rId2" Type="http://schemas.openxmlformats.org/officeDocument/2006/relationships/hyperlink" Target="https://unsplash.com/photos/AGHb699lj6E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brandd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jpe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5" Type="http://schemas.openxmlformats.org/officeDocument/2006/relationships/image" Target="../media/image60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er.gotowebinar.com/rt/6221141639644416002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849465350944305229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969857168967245059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33" y="6477000"/>
            <a:ext cx="228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Photo by </a:t>
            </a:r>
            <a:r>
              <a:rPr lang="en-US" sz="1000" dirty="0">
                <a:hlinkClick r:id="rId2"/>
              </a:rPr>
              <a:t>Simon </a:t>
            </a:r>
            <a:r>
              <a:rPr lang="en-US" sz="1000" dirty="0" err="1">
                <a:hlinkClick r:id="rId2"/>
              </a:rPr>
              <a:t>Migaj</a:t>
            </a:r>
            <a:r>
              <a:rPr lang="en-US" sz="1000" dirty="0"/>
              <a:t> on </a:t>
            </a:r>
            <a:r>
              <a:rPr lang="en-US" sz="1000" dirty="0" err="1">
                <a:hlinkClick r:id="rId3"/>
              </a:rPr>
              <a:t>Unsplash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457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0"/>
            <a:ext cx="871086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13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1" y="0"/>
            <a:ext cx="862193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5943600" y="381000"/>
            <a:ext cx="2590800" cy="1066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53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9" y="0"/>
            <a:ext cx="854104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402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many search </a:t>
            </a:r>
            <a:r>
              <a:rPr lang="en-US" dirty="0" err="1" smtClean="0"/>
              <a:t>criterias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 </a:t>
            </a:r>
            <a:r>
              <a:rPr lang="en-US" dirty="0" err="1" smtClean="0"/>
              <a:t>Arla</a:t>
            </a:r>
            <a:r>
              <a:rPr lang="en-US" dirty="0" smtClean="0"/>
              <a:t> </a:t>
            </a:r>
          </a:p>
          <a:p>
            <a:r>
              <a:rPr lang="en-US" dirty="0" smtClean="0"/>
              <a:t>2 Nice classifications: 20 &amp; 43</a:t>
            </a:r>
          </a:p>
          <a:p>
            <a:r>
              <a:rPr lang="en-US" dirty="0" smtClean="0"/>
              <a:t>2 designating countries: Japan &amp; Denmark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499936"/>
            <a:ext cx="8928689" cy="20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333329"/>
            <a:ext cx="4464344" cy="22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00" y="3378743"/>
            <a:ext cx="4464344" cy="22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30175" y="5029200"/>
            <a:ext cx="784225" cy="519614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772400" y="3499936"/>
            <a:ext cx="784225" cy="519614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21134" y="4661986"/>
            <a:ext cx="784225" cy="519614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162800" y="3505523"/>
            <a:ext cx="784225" cy="519614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657700" y="5019289"/>
            <a:ext cx="1514500" cy="519614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6858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831" y="24384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0299" y="24384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44196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88495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2401" y="1904999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by: 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4" y="15240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-52110" y="32766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83888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58" y="2841744"/>
            <a:ext cx="693261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84158" y="1780674"/>
            <a:ext cx="3826042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84158" y="1905000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2903" y="34290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472050"/>
            <a:ext cx="3454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72903" y="24384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2902" y="2908610"/>
            <a:ext cx="7809097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20000" y="2865905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1562100" cy="120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801906"/>
            <a:ext cx="30861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Apple </a:t>
            </a:r>
            <a:r>
              <a:rPr lang="fr-CH" dirty="0" err="1" smtClean="0"/>
              <a:t>apple</a:t>
            </a:r>
            <a:r>
              <a:rPr lang="fr-CH" dirty="0" smtClean="0"/>
              <a:t> </a:t>
            </a:r>
            <a:r>
              <a:rPr lang="fr-CH" dirty="0" err="1" smtClean="0"/>
              <a:t>apple</a:t>
            </a:r>
            <a:r>
              <a:rPr lang="fr-CH" dirty="0" smtClean="0"/>
              <a:t> </a:t>
            </a:r>
            <a:r>
              <a:rPr lang="fr-CH" dirty="0" err="1" smtClean="0"/>
              <a:t>apple</a:t>
            </a:r>
            <a:r>
              <a:rPr lang="fr-CH" dirty="0" smtClean="0"/>
              <a:t> </a:t>
            </a:r>
            <a:r>
              <a:rPr lang="fr-CH" dirty="0" err="1" smtClean="0"/>
              <a:t>apple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62" y="1600200"/>
            <a:ext cx="9284977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3962400"/>
            <a:ext cx="9279115" cy="30480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077200" y="4038600"/>
            <a:ext cx="304800" cy="2286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77300"/>
            <a:ext cx="8985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34: </a:t>
            </a:r>
            <a:r>
              <a:rPr lang="en-US" sz="1200" dirty="0"/>
              <a:t>Smokers' articles; matches; lighters for smokers; electronic cigarettes</a:t>
            </a:r>
            <a:endParaRPr lang="fr-CH" sz="1200" dirty="0" smtClean="0"/>
          </a:p>
          <a:p>
            <a:r>
              <a:rPr lang="fr-CH" sz="1200" dirty="0" smtClean="0"/>
              <a:t>40:</a:t>
            </a:r>
            <a:r>
              <a:rPr lang="en-US" sz="1200" dirty="0"/>
              <a:t>Treatment of materials, namely developing of photographic film; electronic recording of photographic images; enlarging of photographic prints; photographic film developing; photographic film printing; photographic image processing; photographic printing; photographic reproduction; transfer of photographs on to compact disc or video tape; online processing, developing and delivery of digital images; online printing of digital images onto photographic paper, photographic books or merchandise; advisory and consultancy services relating to all the aforesaid.</a:t>
            </a:r>
            <a:endParaRPr lang="fr-CH" sz="1200" dirty="0" smtClean="0"/>
          </a:p>
          <a:p>
            <a:r>
              <a:rPr lang="fr-CH" sz="1200" dirty="0" smtClean="0"/>
              <a:t>25:</a:t>
            </a:r>
            <a:r>
              <a:rPr lang="en-US" sz="1200" dirty="0"/>
              <a:t>Garment, t-shirt, </a:t>
            </a:r>
            <a:r>
              <a:rPr lang="en-US" sz="1200" dirty="0" err="1"/>
              <a:t>sando</a:t>
            </a:r>
            <a:r>
              <a:rPr lang="en-US" sz="1200" dirty="0"/>
              <a:t>, polo shirt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3490119"/>
            <a:ext cx="9279115" cy="304800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026400" y="3621027"/>
            <a:ext cx="304800" cy="2286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11014379" cy="48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Acces</a:t>
            </a:r>
            <a:endParaRPr lang="en-US" dirty="0" smtClean="0"/>
          </a:p>
          <a:p>
            <a:r>
              <a:rPr lang="en-US" dirty="0" smtClean="0"/>
              <a:t>Interface: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r>
              <a:rPr lang="fr-CH" dirty="0" smtClean="0"/>
              <a:t>Q&amp;A</a:t>
            </a:r>
            <a:endParaRPr lang="fr-CH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83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20</a:t>
            </a:fld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24328" y="1421649"/>
            <a:ext cx="0" cy="42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4" y="762000"/>
            <a:ext cx="917029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0" y="2743200"/>
            <a:ext cx="1066800" cy="4572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58853" y="762000"/>
            <a:ext cx="4432747" cy="26289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Names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" y="1905000"/>
            <a:ext cx="884430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62615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Numbers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7196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743200" y="2119515"/>
            <a:ext cx="8382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Dates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" y="1905000"/>
            <a:ext cx="910003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05200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Class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55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14800" y="1937281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" y="2717800"/>
            <a:ext cx="2095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3931"/>
            <a:ext cx="208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29125"/>
            <a:ext cx="5905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2463800" y="4572000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78000" y="5638800"/>
            <a:ext cx="8890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Country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06166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267200" y="2071879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err="1" smtClean="0"/>
              <a:t>Terms</a:t>
            </a:r>
            <a:r>
              <a:rPr lang="fr-CH" sz="3200" dirty="0" smtClean="0"/>
              <a:t>, </a:t>
            </a:r>
            <a:r>
              <a:rPr lang="fr-CH" sz="3200" dirty="0" err="1" smtClean="0"/>
              <a:t>Operators</a:t>
            </a:r>
            <a:r>
              <a:rPr lang="fr-CH" sz="3200" dirty="0" smtClean="0"/>
              <a:t>, </a:t>
            </a:r>
            <a:r>
              <a:rPr lang="fr-CH" sz="3200" dirty="0" err="1" smtClean="0"/>
              <a:t>Wildcards</a:t>
            </a:r>
            <a:r>
              <a:rPr lang="fr-CH" sz="3200" dirty="0" smtClean="0"/>
              <a:t>, Auto-</a:t>
            </a:r>
            <a:r>
              <a:rPr lang="fr-CH" sz="3200" dirty="0" err="1" smtClean="0"/>
              <a:t>suggest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supports:</a:t>
            </a:r>
          </a:p>
          <a:p>
            <a:pPr lvl="1"/>
            <a:r>
              <a:rPr lang="fr-CH" dirty="0" err="1" smtClean="0"/>
              <a:t>Terms</a:t>
            </a:r>
            <a:r>
              <a:rPr lang="fr-CH" dirty="0" smtClean="0"/>
              <a:t>: single or «multiple </a:t>
            </a:r>
            <a:r>
              <a:rPr lang="fr-CH" dirty="0" err="1" smtClean="0"/>
              <a:t>words</a:t>
            </a:r>
            <a:r>
              <a:rPr lang="fr-CH" dirty="0" smtClean="0"/>
              <a:t>» </a:t>
            </a:r>
          </a:p>
          <a:p>
            <a:pPr lvl="1"/>
            <a:r>
              <a:rPr lang="fr-CH" dirty="0" err="1" smtClean="0"/>
              <a:t>Boolean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: AND, OR, NOT</a:t>
            </a:r>
          </a:p>
          <a:p>
            <a:pPr lvl="1"/>
            <a:r>
              <a:rPr lang="fr-CH" dirty="0" err="1" smtClean="0"/>
              <a:t>Grouping</a:t>
            </a:r>
            <a:r>
              <a:rPr lang="fr-CH" dirty="0" smtClean="0"/>
              <a:t>: (…)</a:t>
            </a:r>
          </a:p>
          <a:p>
            <a:pPr lvl="1"/>
            <a:r>
              <a:rPr lang="fr-CH" dirty="0" err="1" smtClean="0"/>
              <a:t>Wilcards</a:t>
            </a:r>
            <a:r>
              <a:rPr lang="fr-CH" dirty="0" smtClean="0"/>
              <a:t>: * = 0 or </a:t>
            </a:r>
            <a:r>
              <a:rPr lang="fr-CH" dirty="0" err="1" smtClean="0"/>
              <a:t>multipple</a:t>
            </a:r>
            <a:r>
              <a:rPr lang="fr-CH" dirty="0" smtClean="0"/>
              <a:t> </a:t>
            </a:r>
            <a:r>
              <a:rPr lang="fr-CH" dirty="0" err="1" smtClean="0"/>
              <a:t>letter</a:t>
            </a:r>
            <a:r>
              <a:rPr lang="fr-CH" dirty="0" smtClean="0"/>
              <a:t>; ? = 1 </a:t>
            </a:r>
            <a:r>
              <a:rPr lang="fr-CH" dirty="0" err="1" smtClean="0"/>
              <a:t>letter</a:t>
            </a:r>
            <a:endParaRPr lang="fr-CH" dirty="0" smtClean="0"/>
          </a:p>
          <a:p>
            <a:pPr lvl="1"/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: «…» ~10</a:t>
            </a:r>
          </a:p>
          <a:p>
            <a:pPr lvl="1"/>
            <a:r>
              <a:rPr lang="fr-CH" dirty="0" err="1" smtClean="0"/>
              <a:t>Fuzzy</a:t>
            </a:r>
            <a:r>
              <a:rPr lang="fr-CH" dirty="0" smtClean="0"/>
              <a:t>: ~+ value </a:t>
            </a:r>
            <a:r>
              <a:rPr lang="fr-CH" dirty="0" err="1" smtClean="0"/>
              <a:t>between</a:t>
            </a:r>
            <a:r>
              <a:rPr lang="fr-CH" dirty="0" smtClean="0"/>
              <a:t> 0 and 1 </a:t>
            </a:r>
          </a:p>
          <a:p>
            <a:pPr lvl="1"/>
            <a:r>
              <a:rPr lang="fr-CH" dirty="0" smtClean="0"/>
              <a:t>Range: [..]/{…}</a:t>
            </a:r>
          </a:p>
          <a:p>
            <a:pPr lvl="1"/>
            <a:r>
              <a:rPr lang="fr-CH" dirty="0" smtClean="0"/>
              <a:t>Suggestions of </a:t>
            </a:r>
            <a:r>
              <a:rPr lang="fr-CH" dirty="0" err="1" smtClean="0"/>
              <a:t>potential</a:t>
            </a:r>
            <a:r>
              <a:rPr lang="fr-CH" dirty="0" smtClean="0"/>
              <a:t> </a:t>
            </a:r>
            <a:r>
              <a:rPr lang="fr-CH" dirty="0" err="1" smtClean="0"/>
              <a:t>matching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" y="1981200"/>
            <a:ext cx="7874497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1352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1981200"/>
            <a:ext cx="7883790" cy="26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160619"/>
            <a:ext cx="6394667" cy="66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1600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40415" y="33528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2"/>
            <a:ext cx="909357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193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143000" y="1780674"/>
            <a:ext cx="48006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 rot="5400000">
            <a:off x="2026278" y="27813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848600" y="2771775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0578" y="4393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hlinkClick r:id="rId3"/>
              </a:rPr>
              <a:t>www.wipo.int/branddb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r>
              <a:rPr lang="fr-CH" dirty="0" smtClean="0">
                <a:solidFill>
                  <a:schemeClr val="accent6"/>
                </a:solidFill>
                <a:hlinkClick r:id="rId4"/>
              </a:rPr>
              <a:t>www.wipo.int</a:t>
            </a:r>
            <a:r>
              <a:rPr lang="fr-CH" dirty="0" smtClean="0">
                <a:solidFill>
                  <a:schemeClr val="accent6"/>
                </a:solidFill>
              </a:rPr>
              <a:t> </a:t>
            </a:r>
            <a:endParaRPr lang="fr-CH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Source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5068"/>
            <a:ext cx="8153924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1300"/>
            <a:ext cx="182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41" y="2755900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0" y="2238197"/>
            <a:ext cx="7616283" cy="16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Coverage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20294"/>
            <a:ext cx="6172200" cy="573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6800"/>
            <a:ext cx="9144000" cy="461665"/>
          </a:xfrm>
          <a:prstGeom prst="rect">
            <a:avLst/>
          </a:prstGeom>
          <a:solidFill>
            <a:schemeClr val="accent1">
              <a:lumMod val="90000"/>
              <a:alpha val="88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http://www.wipo.int/branddb/en/branddb-help.jsp#db</a:t>
            </a:r>
          </a:p>
        </p:txBody>
      </p:sp>
    </p:spTree>
    <p:extLst>
      <p:ext uri="{BB962C8B-B14F-4D97-AF65-F5344CB8AC3E}">
        <p14:creationId xmlns:p14="http://schemas.microsoft.com/office/powerpoint/2010/main" val="20485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5" y="1981200"/>
            <a:ext cx="84799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" y="2667000"/>
            <a:ext cx="22860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88166" y="2667000"/>
            <a:ext cx="2141034" cy="1888273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650273"/>
            <a:ext cx="29718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Image </a:t>
            </a:r>
            <a:r>
              <a:rPr lang="fr-CH" dirty="0" err="1" smtClean="0"/>
              <a:t>search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3" descr="D:\Users\MacStrav\Desktop\good logos\1272470.1.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4" y="1600200"/>
            <a:ext cx="1142147" cy="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Users\MacStrav\Desktop\good logos\matches\data.j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0" y="3212649"/>
            <a:ext cx="8905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Users\MacStrav\Desktop\good logos\matches\data2.j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" y="5037931"/>
            <a:ext cx="825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Users\MacStrav\Desktop\good logos\matches\data3.j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8" y="5568605"/>
            <a:ext cx="11191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Users\MacStrav\Desktop\good logos\matches\data4.j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3212649"/>
            <a:ext cx="1047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:\Users\MacStrav\Desktop\good logos\matches\data5.js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6" y="4102711"/>
            <a:ext cx="9620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D:\Users\MacStrav\Desktop\good logos\matches\data6.js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5" y="5054600"/>
            <a:ext cx="12985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D:\Users\MacStrav\Desktop\good logos\matches\data7.js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961787"/>
            <a:ext cx="76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D:\Users\MacStrav\Desktop\good logos\73087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0" y="1712912"/>
            <a:ext cx="118501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D:\Users\MacStrav\Desktop\good logos\8858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1537800"/>
            <a:ext cx="807252" cy="10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D:\Users\MacStrav\Desktop\good logos\matches\data8.js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3106217"/>
            <a:ext cx="695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D:\Users\MacStrav\Desktop\good logos\matches\data9.js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67" y="3896495"/>
            <a:ext cx="7064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D:\Users\MacStrav\Desktop\good logos\matches\data10.jsp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6" y="4972844"/>
            <a:ext cx="7080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D:\Users\MacStrav\Desktop\good logos\matches\data.jsp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" y="4115201"/>
            <a:ext cx="687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D:\Users\MacStrav\Desktop\good logos\matches\data13.js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76" y="5764212"/>
            <a:ext cx="642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57200" y="1295400"/>
            <a:ext cx="6705600" cy="13716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3873" y="2755532"/>
            <a:ext cx="6698927" cy="388138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248" y="1750367"/>
            <a:ext cx="18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385689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486400" y="1278747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81199" y="1288103"/>
            <a:ext cx="1234685" cy="5439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14460" y="1295400"/>
            <a:ext cx="971940" cy="5341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89243" y="1221105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8729" y="1261059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Status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4" y="1905000"/>
            <a:ext cx="8980255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4" y="44958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9791"/>
            <a:ext cx="4760409" cy="1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1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Origin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" y="1828800"/>
            <a:ext cx="9032395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9161"/>
            <a:ext cx="8699183" cy="23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8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Application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82"/>
            <a:ext cx="8871249" cy="330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3178"/>
            <a:ext cx="8828314" cy="228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Expiration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8" y="1752600"/>
            <a:ext cx="89121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4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Nice Classification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77940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" y="1734015"/>
            <a:ext cx="79248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Registration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6941"/>
            <a:ext cx="8753475" cy="31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599"/>
            <a:ext cx="8382000" cy="22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7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GBD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about a </a:t>
            </a:r>
            <a:r>
              <a:rPr lang="fr-CH" dirty="0" err="1" smtClean="0"/>
              <a:t>specific</a:t>
            </a:r>
            <a:r>
              <a:rPr lang="fr-CH" dirty="0" smtClean="0"/>
              <a:t> brand</a:t>
            </a:r>
          </a:p>
          <a:p>
            <a:r>
              <a:rPr lang="fr-CH" dirty="0" smtClean="0"/>
              <a:t>Explore mark </a:t>
            </a:r>
            <a:r>
              <a:rPr lang="fr-CH" dirty="0" err="1" smtClean="0"/>
              <a:t>landscape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out if the brand </a:t>
            </a:r>
            <a:r>
              <a:rPr lang="fr-CH" dirty="0" err="1" smtClean="0"/>
              <a:t>you</a:t>
            </a:r>
            <a:r>
              <a:rPr lang="fr-CH" dirty="0" smtClean="0"/>
              <a:t> have in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 classification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" y="1905000"/>
            <a:ext cx="903005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763000" cy="2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Holder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" y="1828800"/>
            <a:ext cx="8992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5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Designation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" y="1828800"/>
            <a:ext cx="9084541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4" y="2426376"/>
            <a:ext cx="9012044" cy="23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: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57" y="457200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366"/>
            <a:ext cx="9118407" cy="189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9600" y="2966658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05400" y="2926911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819400"/>
            <a:ext cx="4343400" cy="51551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9203" y="2839707"/>
            <a:ext cx="4343400" cy="5155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097463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55418" y="3062499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  <p:bldP spid="8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: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0292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" y="1905000"/>
            <a:ext cx="9206753" cy="2971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878" y="1219200"/>
            <a:ext cx="911612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0222" y="1714500"/>
            <a:ext cx="9144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585" y="2131741"/>
            <a:ext cx="9253216" cy="2733907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4093"/>
            <a:ext cx="8229600" cy="1143000"/>
          </a:xfrm>
        </p:spPr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area: pager &amp; </a:t>
            </a:r>
            <a:r>
              <a:rPr lang="fr-CH" dirty="0" err="1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Pager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7966"/>
            <a:ext cx="8735107" cy="62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4926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2958"/>
            <a:ext cx="7248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03860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8669"/>
            <a:ext cx="3048000" cy="234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7543799" y="2577966"/>
            <a:ext cx="1267507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3352800"/>
            <a:ext cx="16764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list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1718"/>
            <a:ext cx="9019309" cy="276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854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1704" y="1991996"/>
            <a:ext cx="8991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-934926" y="3266800"/>
            <a:ext cx="2362199" cy="24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grid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90700"/>
            <a:ext cx="7505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55" y="2141654"/>
            <a:ext cx="3848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116444" y="4453054"/>
            <a:ext cx="4572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27778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Download</a:t>
            </a:r>
            <a:r>
              <a:rPr lang="fr-CH" dirty="0" smtClean="0"/>
              <a:t> reports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676400"/>
            <a:ext cx="9153525" cy="313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96200" y="4580983"/>
            <a:ext cx="1371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45" y="4419058"/>
            <a:ext cx="2695575" cy="781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1647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7620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27239" y="2244183"/>
            <a:ext cx="1049561" cy="346617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Menu: 5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543800" y="174242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391400" y="1676400"/>
            <a:ext cx="1879004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6" y="1295400"/>
            <a:ext cx="232284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72937"/>
            <a:ext cx="263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90" y="3505200"/>
            <a:ext cx="266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860800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52875"/>
            <a:ext cx="2705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4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382179" cy="14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781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50" y="3357562"/>
            <a:ext cx="2733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913187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92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53" y="1397000"/>
            <a:ext cx="2667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01507" y="2362200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News: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perform</a:t>
            </a:r>
            <a:r>
              <a:rPr lang="fr-CH" dirty="0" smtClean="0"/>
              <a:t> a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smtClean="0"/>
              <a:t>in the GBD</a:t>
            </a:r>
          </a:p>
          <a:p>
            <a:endParaRPr lang="fr-CH" dirty="0"/>
          </a:p>
          <a:p>
            <a:pPr lvl="1"/>
            <a:r>
              <a:rPr lang="fr-CH" dirty="0" err="1" smtClean="0"/>
              <a:t>February</a:t>
            </a:r>
            <a:r>
              <a:rPr lang="fr-CH" dirty="0" smtClean="0"/>
              <a:t> 12 </a:t>
            </a:r>
            <a:r>
              <a:rPr lang="fr-CH" dirty="0" smtClean="0"/>
              <a:t>at </a:t>
            </a:r>
            <a:r>
              <a:rPr lang="fr-CH" dirty="0" smtClean="0"/>
              <a:t>5:30 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register.gotowebinar.com/rt/6221141639644416002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513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8975930" cy="49911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2194"/>
            <a:ext cx="5126091" cy="31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err="1" smtClean="0"/>
              <a:t>January</a:t>
            </a:r>
            <a:r>
              <a:rPr lang="fr-CH" dirty="0" smtClean="0"/>
              <a:t> 22 </a:t>
            </a:r>
            <a:r>
              <a:rPr lang="fr-CH" dirty="0" smtClean="0"/>
              <a:t>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https://attendee.gotowebinar.com/register/8494653509443052290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6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2"/>
            <a:ext cx="9144000" cy="6694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6</a:t>
            </a:fld>
            <a:endParaRPr lang="en-GB"/>
          </a:p>
        </p:txBody>
      </p:sp>
      <p:sp>
        <p:nvSpPr>
          <p:cNvPr id="4" name="Oval 3"/>
          <p:cNvSpPr/>
          <p:nvPr/>
        </p:nvSpPr>
        <p:spPr bwMode="auto">
          <a:xfrm>
            <a:off x="1143000" y="2133600"/>
            <a:ext cx="1295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90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database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Overview</a:t>
            </a:r>
            <a:r>
              <a:rPr lang="fr-CH" dirty="0" smtClean="0"/>
              <a:t> of </a:t>
            </a:r>
            <a:r>
              <a:rPr lang="fr-CH" dirty="0" smtClean="0"/>
              <a:t>PATENTSCOPE</a:t>
            </a:r>
          </a:p>
          <a:p>
            <a:pPr marL="0" indent="0">
              <a:buNone/>
            </a:pPr>
            <a:endParaRPr lang="fr-CH" dirty="0"/>
          </a:p>
          <a:p>
            <a:pPr lvl="1"/>
            <a:r>
              <a:rPr lang="fr-CH" dirty="0" err="1" smtClean="0"/>
              <a:t>January</a:t>
            </a:r>
            <a:r>
              <a:rPr lang="fr-CH" dirty="0" smtClean="0"/>
              <a:t> 29 </a:t>
            </a:r>
            <a:r>
              <a:rPr lang="fr-CH" dirty="0" smtClean="0"/>
              <a:t>at </a:t>
            </a:r>
            <a:r>
              <a:rPr lang="fr-CH" dirty="0" smtClean="0"/>
              <a:t>5:30 pm </a:t>
            </a:r>
            <a:r>
              <a:rPr lang="en-US" dirty="0">
                <a:hlinkClick r:id="rId2"/>
              </a:rPr>
              <a:t>https://attendee.gotowebinar.com/rt/2969857168967245059 </a:t>
            </a:r>
            <a:endParaRPr lang="en-US" dirty="0" smtClean="0"/>
          </a:p>
          <a:p>
            <a:pPr lvl="1"/>
            <a:r>
              <a:rPr lang="fr-CH" dirty="0" err="1" smtClean="0"/>
              <a:t>January</a:t>
            </a:r>
            <a:r>
              <a:rPr lang="fr-CH" dirty="0" smtClean="0"/>
              <a:t> </a:t>
            </a:r>
            <a:r>
              <a:rPr lang="fr-CH" dirty="0" smtClean="0"/>
              <a:t>31 </a:t>
            </a:r>
            <a:r>
              <a:rPr lang="fr-CH" dirty="0" smtClean="0"/>
              <a:t>at </a:t>
            </a:r>
            <a:r>
              <a:rPr lang="fr-CH" dirty="0"/>
              <a:t>8</a:t>
            </a:r>
            <a:r>
              <a:rPr lang="fr-CH" dirty="0" smtClean="0"/>
              <a:t>:30 </a:t>
            </a:r>
            <a:r>
              <a:rPr lang="fr-CH" dirty="0" err="1" smtClean="0"/>
              <a:t>am</a:t>
            </a:r>
            <a:r>
              <a:rPr lang="fr-CH" dirty="0" smtClean="0"/>
              <a:t> </a:t>
            </a:r>
            <a:r>
              <a:rPr lang="en-US" dirty="0">
                <a:hlinkClick r:id="rId2"/>
              </a:rPr>
              <a:t>https://attendee.gotowebinar.com/rt/2969857168967245059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499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3" y="0"/>
            <a:ext cx="859609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81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0"/>
            <a:ext cx="882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160338" y="6172200"/>
            <a:ext cx="5326062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13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1" y="0"/>
            <a:ext cx="865357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24767" y="3200400"/>
            <a:ext cx="1908833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22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1</TotalTime>
  <Words>460</Words>
  <Application>Microsoft Office PowerPoint</Application>
  <PresentationFormat>On-screen Show (4:3)</PresentationFormat>
  <Paragraphs>119</Paragraphs>
  <Slides>61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Microsoft YaHei</vt:lpstr>
      <vt:lpstr>Arial</vt:lpstr>
      <vt:lpstr>Times New Roman</vt:lpstr>
      <vt:lpstr>template_english</vt:lpstr>
      <vt:lpstr>PowerPoint Presentation</vt:lpstr>
      <vt:lpstr>Agenda</vt:lpstr>
      <vt:lpstr>Access</vt:lpstr>
      <vt:lpstr>Why is the GBD useful?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Combining many search criterias</vt:lpstr>
      <vt:lpstr>PowerPoint Presentation</vt:lpstr>
      <vt:lpstr>Search by: 1</vt:lpstr>
      <vt:lpstr>Search by</vt:lpstr>
      <vt:lpstr>Example</vt:lpstr>
      <vt:lpstr>Apple apple apple apple apple</vt:lpstr>
      <vt:lpstr>PowerPoint Presentation</vt:lpstr>
      <vt:lpstr>PowerPoint Presentation</vt:lpstr>
      <vt:lpstr>Search by Names</vt:lpstr>
      <vt:lpstr>Search by Numbers</vt:lpstr>
      <vt:lpstr>Search by Dates</vt:lpstr>
      <vt:lpstr>Search by Class</vt:lpstr>
      <vt:lpstr>Search by Country</vt:lpstr>
      <vt:lpstr>Terms, Operators, Wildcards, Auto-suggest</vt:lpstr>
      <vt:lpstr>Examples</vt:lpstr>
      <vt:lpstr>Filter by: 2</vt:lpstr>
      <vt:lpstr>Filter by</vt:lpstr>
      <vt:lpstr>Filter by: Source</vt:lpstr>
      <vt:lpstr>Coverage</vt:lpstr>
      <vt:lpstr>Filter by: Image</vt:lpstr>
      <vt:lpstr>Image search</vt:lpstr>
      <vt:lpstr>Filter by: Status</vt:lpstr>
      <vt:lpstr>Filter by: Origin</vt:lpstr>
      <vt:lpstr>Filter by: Application Year</vt:lpstr>
      <vt:lpstr>Filter by: Expiration</vt:lpstr>
      <vt:lpstr>Filter by: Nice Classification</vt:lpstr>
      <vt:lpstr>Filter by: Registration year</vt:lpstr>
      <vt:lpstr>Filter by: Image classification</vt:lpstr>
      <vt:lpstr>Filter by: Holder</vt:lpstr>
      <vt:lpstr>Filter by: Designation</vt:lpstr>
      <vt:lpstr>Current search: 3</vt:lpstr>
      <vt:lpstr>PowerPoint Presentation</vt:lpstr>
      <vt:lpstr>Search results: 4</vt:lpstr>
      <vt:lpstr>Result area: pager &amp; list</vt:lpstr>
      <vt:lpstr>Pager</vt:lpstr>
      <vt:lpstr>Record list – list format</vt:lpstr>
      <vt:lpstr>Record list – grid format</vt:lpstr>
      <vt:lpstr>Download reports</vt:lpstr>
      <vt:lpstr>Record view</vt:lpstr>
      <vt:lpstr>Menu: 5</vt:lpstr>
      <vt:lpstr>PowerPoint Presentation</vt:lpstr>
      <vt:lpstr>PowerPoint Presentation</vt:lpstr>
      <vt:lpstr>PowerPoint Presentation</vt:lpstr>
      <vt:lpstr>News: 6</vt:lpstr>
      <vt:lpstr>Next Webinar</vt:lpstr>
      <vt:lpstr>PowerPoint Presentation</vt:lpstr>
      <vt:lpstr>Global Design Database: webinar</vt:lpstr>
      <vt:lpstr>Patent database webinar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2019-01-16T10:33:31Z</dcterms:created>
  <dcterms:modified xsi:type="dcterms:W3CDTF">2019-01-16T10:34:46Z</dcterms:modified>
</cp:coreProperties>
</file>