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4BB19CF-8079-422E-992A-910D4360D8C4}" type="slidenum">
              <a:rPr lang="en-US" altLang="en-US" sz="1200"/>
              <a:pPr eaLnBrk="1" hangingPunct="1"/>
              <a:t>57</a:t>
            </a:fld>
            <a:endParaRPr lang="en-US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58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B02E35B2-36EF-4068-92F1-74D8F3F00D2E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46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536D8171-D4B5-44CB-8400-22A505D90105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47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3DA484D-1442-4E66-BEE5-A2756B731E8F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48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8904DCA3-2D85-4A53-8EC0-A7F39C6C24BD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49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A53B3157-5FFA-49D5-8CAA-BA3B7B65D2C4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50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9741DCEF-BAC6-452C-B944-416D8246121B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51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A18ABAD-D0C7-4940-A5F0-A2B82F0E7C9C}" type="slidenum">
              <a:rPr lang="fr-FR" altLang="en-US" smtClean="0">
                <a:solidFill>
                  <a:srgbClr val="000000"/>
                </a:solidFill>
                <a:latin typeface="Times New Roman" pitchFamily="16" charset="0"/>
              </a:rPr>
              <a:pPr eaLnBrk="1"/>
              <a:t>52</a:t>
            </a:fld>
            <a:endParaRPr lang="fr-FR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1"/>
            <a:ext cx="5486976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CC91D2-399F-4A6F-91CC-7341AA97C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23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57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jpe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45.jpe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" TargetMode="External"/><Relationship Id="rId2" Type="http://schemas.openxmlformats.org/officeDocument/2006/relationships/hyperlink" Target="http://www.wipo.int/brandd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717422151261026817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Global Brand Database</a:t>
            </a:r>
          </a:p>
          <a:p>
            <a:pPr eaLnBrk="1" hangingPunct="1"/>
            <a:r>
              <a:rPr lang="en-US" sz="2600" dirty="0" smtClean="0">
                <a:solidFill>
                  <a:srgbClr val="00408C"/>
                </a:solidFill>
                <a:ea typeface="ヒラギノ角ゴ Pro W3" pitchFamily="1" charset="-128"/>
              </a:rPr>
              <a:t>An Introduction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249988" y="5253038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r>
              <a:rPr lang="fr-CH" sz="1300" dirty="0" err="1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Cyberworld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May</a:t>
            </a:r>
            <a:endParaRPr lang="fr-CH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fr-CH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2017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6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dirty="0" err="1" smtClean="0"/>
              <a:t>Numbers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7196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743200" y="2119515"/>
            <a:ext cx="8382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Dates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" y="1905000"/>
            <a:ext cx="910003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505200" y="2141426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6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Class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7557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114800" y="1937281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9" y="2717800"/>
            <a:ext cx="2095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83931"/>
            <a:ext cx="2082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29125"/>
            <a:ext cx="5905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2463800" y="4572000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778000" y="5638800"/>
            <a:ext cx="8890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9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Country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806166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4267200" y="2071879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6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200" dirty="0" err="1" smtClean="0"/>
              <a:t>Terms</a:t>
            </a:r>
            <a:r>
              <a:rPr lang="fr-CH" sz="3200" dirty="0" smtClean="0"/>
              <a:t>, </a:t>
            </a:r>
            <a:r>
              <a:rPr lang="fr-CH" sz="3200" dirty="0" err="1" smtClean="0"/>
              <a:t>Operators</a:t>
            </a:r>
            <a:r>
              <a:rPr lang="fr-CH" sz="3200" dirty="0" smtClean="0"/>
              <a:t>, </a:t>
            </a:r>
            <a:r>
              <a:rPr lang="fr-CH" sz="3200" dirty="0" err="1" smtClean="0"/>
              <a:t>Wildcards</a:t>
            </a:r>
            <a:r>
              <a:rPr lang="fr-CH" sz="3200" dirty="0" smtClean="0"/>
              <a:t>, Auto-</a:t>
            </a:r>
            <a:r>
              <a:rPr lang="fr-CH" sz="3200" dirty="0" err="1" smtClean="0"/>
              <a:t>suggest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Each</a:t>
            </a:r>
            <a:r>
              <a:rPr lang="fr-CH" dirty="0" smtClean="0"/>
              <a:t> </a:t>
            </a:r>
            <a:r>
              <a:rPr lang="fr-CH" dirty="0" err="1" smtClean="0"/>
              <a:t>field</a:t>
            </a:r>
            <a:r>
              <a:rPr lang="fr-CH" dirty="0" smtClean="0"/>
              <a:t> supports:</a:t>
            </a:r>
          </a:p>
          <a:p>
            <a:pPr lvl="1"/>
            <a:r>
              <a:rPr lang="fr-CH" dirty="0" err="1" smtClean="0"/>
              <a:t>Terms</a:t>
            </a:r>
            <a:r>
              <a:rPr lang="fr-CH" dirty="0" smtClean="0"/>
              <a:t>: single or «multiple </a:t>
            </a:r>
            <a:r>
              <a:rPr lang="fr-CH" dirty="0" err="1" smtClean="0"/>
              <a:t>words</a:t>
            </a:r>
            <a:r>
              <a:rPr lang="fr-CH" dirty="0" smtClean="0"/>
              <a:t>» </a:t>
            </a:r>
          </a:p>
          <a:p>
            <a:pPr lvl="1"/>
            <a:r>
              <a:rPr lang="fr-CH" dirty="0" err="1" smtClean="0"/>
              <a:t>Boolean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r>
              <a:rPr lang="fr-CH" dirty="0" smtClean="0"/>
              <a:t>: AND, OR, NOT</a:t>
            </a:r>
          </a:p>
          <a:p>
            <a:pPr lvl="1"/>
            <a:r>
              <a:rPr lang="fr-CH" dirty="0" err="1" smtClean="0"/>
              <a:t>Grouping</a:t>
            </a:r>
            <a:r>
              <a:rPr lang="fr-CH" dirty="0" smtClean="0"/>
              <a:t>: (…)</a:t>
            </a:r>
          </a:p>
          <a:p>
            <a:pPr lvl="1"/>
            <a:r>
              <a:rPr lang="fr-CH" dirty="0" err="1" smtClean="0"/>
              <a:t>Wilcards</a:t>
            </a:r>
            <a:r>
              <a:rPr lang="fr-CH" dirty="0" smtClean="0"/>
              <a:t>: * = 0 or </a:t>
            </a:r>
            <a:r>
              <a:rPr lang="fr-CH" dirty="0" err="1" smtClean="0"/>
              <a:t>multipple</a:t>
            </a:r>
            <a:r>
              <a:rPr lang="fr-CH" dirty="0" smtClean="0"/>
              <a:t> </a:t>
            </a:r>
            <a:r>
              <a:rPr lang="fr-CH" dirty="0" err="1" smtClean="0"/>
              <a:t>letter</a:t>
            </a:r>
            <a:r>
              <a:rPr lang="fr-CH" dirty="0" smtClean="0"/>
              <a:t>; ? = 1 </a:t>
            </a:r>
            <a:r>
              <a:rPr lang="fr-CH" dirty="0" err="1" smtClean="0"/>
              <a:t>letter</a:t>
            </a:r>
            <a:endParaRPr lang="fr-CH" dirty="0" smtClean="0"/>
          </a:p>
          <a:p>
            <a:pPr lvl="1"/>
            <a:r>
              <a:rPr lang="fr-CH" dirty="0" err="1" smtClean="0"/>
              <a:t>Proximity</a:t>
            </a:r>
            <a:r>
              <a:rPr lang="fr-CH" dirty="0" smtClean="0"/>
              <a:t> </a:t>
            </a:r>
            <a:r>
              <a:rPr lang="fr-CH" dirty="0" err="1" smtClean="0"/>
              <a:t>operators</a:t>
            </a:r>
            <a:r>
              <a:rPr lang="fr-CH" dirty="0" smtClean="0"/>
              <a:t>: «…» ~10</a:t>
            </a:r>
          </a:p>
          <a:p>
            <a:pPr lvl="1"/>
            <a:r>
              <a:rPr lang="fr-CH" dirty="0" err="1" smtClean="0"/>
              <a:t>Fuzzy</a:t>
            </a:r>
            <a:r>
              <a:rPr lang="fr-CH" dirty="0" smtClean="0"/>
              <a:t>: ~+ value </a:t>
            </a:r>
            <a:r>
              <a:rPr lang="fr-CH" dirty="0" err="1" smtClean="0"/>
              <a:t>between</a:t>
            </a:r>
            <a:r>
              <a:rPr lang="fr-CH" dirty="0" smtClean="0"/>
              <a:t> 0 and 1 </a:t>
            </a:r>
          </a:p>
          <a:p>
            <a:pPr lvl="1"/>
            <a:r>
              <a:rPr lang="fr-CH" dirty="0" smtClean="0"/>
              <a:t>Range: [..]/{…}</a:t>
            </a:r>
          </a:p>
          <a:p>
            <a:pPr lvl="1"/>
            <a:r>
              <a:rPr lang="fr-CH" dirty="0" smtClean="0"/>
              <a:t>Suggestions of </a:t>
            </a:r>
            <a:r>
              <a:rPr lang="fr-CH" dirty="0" err="1" smtClean="0"/>
              <a:t>potential</a:t>
            </a:r>
            <a:r>
              <a:rPr lang="fr-CH" dirty="0" smtClean="0"/>
              <a:t> </a:t>
            </a:r>
            <a:r>
              <a:rPr lang="fr-CH" dirty="0" err="1" smtClean="0"/>
              <a:t>matching</a:t>
            </a:r>
            <a:r>
              <a:rPr lang="fr-CH" dirty="0" smtClean="0"/>
              <a:t> </a:t>
            </a:r>
            <a:r>
              <a:rPr lang="fr-CH" dirty="0" err="1" smtClean="0"/>
              <a:t>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0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Examples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3" y="1981200"/>
            <a:ext cx="7874497" cy="259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1352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1981200"/>
            <a:ext cx="7883790" cy="26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160619"/>
            <a:ext cx="6394667" cy="66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24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2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1600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640415" y="3352800"/>
            <a:ext cx="4624373" cy="14465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8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312"/>
            <a:ext cx="909357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81200"/>
            <a:ext cx="11938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143000" y="1780674"/>
            <a:ext cx="4800600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7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Source</a:t>
            </a: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5068"/>
            <a:ext cx="8153924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1300"/>
            <a:ext cx="1828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41" y="2755900"/>
            <a:ext cx="1841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7134"/>
            <a:ext cx="1193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0" y="2238197"/>
            <a:ext cx="7616283" cy="162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8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Coverage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20294"/>
            <a:ext cx="6172200" cy="573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9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Ammann\AppData\Local\Temp\ammyqql0tdi-fredrick-kearney-j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014857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8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Image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5" y="1981200"/>
            <a:ext cx="847997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7200" y="2667000"/>
            <a:ext cx="2286000" cy="19050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88166" y="2667000"/>
            <a:ext cx="2141034" cy="1888273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05400" y="2650273"/>
            <a:ext cx="2971800" cy="1905000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Image </a:t>
            </a:r>
            <a:r>
              <a:rPr lang="fr-CH" dirty="0" err="1" smtClean="0"/>
              <a:t>search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2" name="Picture 3" descr="D:\Users\MacStrav\Desktop\good logos\1272470.1.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54" y="1600200"/>
            <a:ext cx="1142147" cy="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:\Users\MacStrav\Desktop\good logos\matches\data.j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0" y="3212649"/>
            <a:ext cx="8905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:\Users\MacStrav\Desktop\good logos\matches\data2.js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32" y="5037931"/>
            <a:ext cx="8255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:\Users\MacStrav\Desktop\good logos\matches\data3.js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8" y="5568605"/>
            <a:ext cx="11191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D:\Users\MacStrav\Desktop\good logos\matches\data4.js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4" y="3212649"/>
            <a:ext cx="10477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D:\Users\MacStrav\Desktop\good logos\matches\data5.js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6" y="4102711"/>
            <a:ext cx="9620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D:\Users\MacStrav\Desktop\good logos\matches\data6.js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85" y="5054600"/>
            <a:ext cx="12985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D:\Users\MacStrav\Desktop\good logos\matches\data7.jsp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5961787"/>
            <a:ext cx="7620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D:\Users\MacStrav\Desktop\good logos\730879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90" y="1712912"/>
            <a:ext cx="118501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D:\Users\MacStrav\Desktop\good logos\88588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9" y="1537800"/>
            <a:ext cx="807252" cy="10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D:\Users\MacStrav\Desktop\good logos\matches\data8.js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9" y="3106217"/>
            <a:ext cx="695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15" descr="D:\Users\MacStrav\Desktop\good logos\matches\data9.jsp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67" y="3896495"/>
            <a:ext cx="706437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16" descr="D:\Users\MacStrav\Desktop\good logos\matches\data10.jsp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6" y="4972844"/>
            <a:ext cx="7080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8" descr="D:\Users\MacStrav\Desktop\good logos\matches\data.jsp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49" y="4115201"/>
            <a:ext cx="687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Picture 19" descr="D:\Users\MacStrav\Desktop\good logos\matches\data13.jsp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76" y="5764212"/>
            <a:ext cx="6429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57200" y="1295400"/>
            <a:ext cx="6705600" cy="1371600"/>
          </a:xfrm>
          <a:prstGeom prst="rect">
            <a:avLst/>
          </a:prstGeom>
          <a:solidFill>
            <a:schemeClr val="accent1">
              <a:alpha val="43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63873" y="2755532"/>
            <a:ext cx="6698927" cy="3881387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1248" y="1750367"/>
            <a:ext cx="181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Your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62800" y="3856897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486400" y="1278747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81200" y="1288103"/>
            <a:ext cx="103156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981200" y="1288103"/>
            <a:ext cx="103156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981199" y="1288103"/>
            <a:ext cx="1234685" cy="54392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14460" y="1295400"/>
            <a:ext cx="971940" cy="53415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989243" y="1221105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18729" y="1261059"/>
            <a:ext cx="1614287" cy="5410199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Status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4" y="1905000"/>
            <a:ext cx="8980255" cy="312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84" y="44958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9791"/>
            <a:ext cx="4760409" cy="173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8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Origin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32" y="1828800"/>
            <a:ext cx="9032395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9161"/>
            <a:ext cx="8699183" cy="233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21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Application </a:t>
            </a:r>
            <a:r>
              <a:rPr lang="fr-CH" dirty="0" err="1" smtClean="0"/>
              <a:t>Year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7282"/>
            <a:ext cx="8871249" cy="330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3178"/>
            <a:ext cx="8828314" cy="228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1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Expiration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8" y="1752600"/>
            <a:ext cx="891214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Nice Classification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7779409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7493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57134"/>
            <a:ext cx="1193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8" y="1734015"/>
            <a:ext cx="792480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72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Registration </a:t>
            </a:r>
            <a:r>
              <a:rPr lang="fr-CH" dirty="0" err="1" smtClean="0"/>
              <a:t>year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06941"/>
            <a:ext cx="8753475" cy="312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599"/>
            <a:ext cx="8382000" cy="220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5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Image classification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" y="1905000"/>
            <a:ext cx="903005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8763000" cy="232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Holder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3" y="1828800"/>
            <a:ext cx="89922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0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Agenda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Interface:</a:t>
            </a:r>
            <a:endParaRPr lang="en-US" dirty="0"/>
          </a:p>
          <a:p>
            <a:pPr lvl="1"/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Filter</a:t>
            </a:r>
            <a:r>
              <a:rPr lang="fr-CH" dirty="0" smtClean="0"/>
              <a:t> </a:t>
            </a:r>
            <a:r>
              <a:rPr lang="fr-CH" dirty="0" err="1" smtClean="0"/>
              <a:t>features</a:t>
            </a:r>
            <a:endParaRPr lang="fr-CH" dirty="0" smtClean="0"/>
          </a:p>
          <a:p>
            <a:pPr lvl="1"/>
            <a:r>
              <a:rPr lang="fr-CH" dirty="0" err="1" smtClean="0"/>
              <a:t>Results</a:t>
            </a:r>
            <a:endParaRPr lang="fr-CH" dirty="0" smtClean="0"/>
          </a:p>
          <a:p>
            <a:pPr lvl="1"/>
            <a:r>
              <a:rPr lang="fr-CH" dirty="0" smtClean="0"/>
              <a:t>Menus</a:t>
            </a:r>
          </a:p>
          <a:p>
            <a:pPr marL="457200" lvl="1" indent="0">
              <a:buNone/>
            </a:pPr>
            <a:endParaRPr lang="fr-CH" dirty="0"/>
          </a:p>
          <a:p>
            <a:pPr marL="0" lvl="1" indent="0"/>
            <a:r>
              <a:rPr lang="fr-CH" dirty="0" err="1" smtClean="0"/>
              <a:t>Examples</a:t>
            </a:r>
            <a:endParaRPr lang="fr-CH" dirty="0"/>
          </a:p>
          <a:p>
            <a:pPr marL="457200" lvl="1" indent="0">
              <a:buNone/>
            </a:pPr>
            <a:endParaRPr lang="fr-CH" dirty="0" smtClean="0"/>
          </a:p>
          <a:p>
            <a:r>
              <a:rPr lang="fr-CH" dirty="0" smtClean="0"/>
              <a:t>Q&amp;A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Filter</a:t>
            </a:r>
            <a:r>
              <a:rPr lang="fr-CH" dirty="0" smtClean="0"/>
              <a:t> by: </a:t>
            </a:r>
            <a:r>
              <a:rPr lang="fr-CH" dirty="0" err="1" smtClean="0"/>
              <a:t>Designation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" y="1828800"/>
            <a:ext cx="9084541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4" y="2426376"/>
            <a:ext cx="9012044" cy="234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7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Current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: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212"/>
            <a:ext cx="8999293" cy="51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657" y="4572000"/>
            <a:ext cx="4469927" cy="52322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366"/>
            <a:ext cx="9118407" cy="189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09600" y="2966658"/>
            <a:ext cx="228600" cy="2616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105400" y="2926911"/>
            <a:ext cx="228600" cy="2616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2819400"/>
            <a:ext cx="4343400" cy="515512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59203" y="2839707"/>
            <a:ext cx="4343400" cy="5155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38600" y="3097463"/>
            <a:ext cx="304800" cy="33153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655418" y="3062499"/>
            <a:ext cx="304800" cy="331537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9" grpId="0" animBg="1"/>
      <p:bldP spid="8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: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7212"/>
            <a:ext cx="8999293" cy="51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0" y="5029200"/>
            <a:ext cx="9294672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" y="1905000"/>
            <a:ext cx="9206753" cy="297180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7878" y="1219200"/>
            <a:ext cx="911612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219200"/>
            <a:ext cx="914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-10222" y="1714500"/>
            <a:ext cx="9144000" cy="3810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-18585" y="2131741"/>
            <a:ext cx="9253216" cy="2733907"/>
          </a:xfrm>
          <a:prstGeom prst="rect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14093"/>
            <a:ext cx="8229600" cy="1143000"/>
          </a:xfrm>
        </p:spPr>
        <p:txBody>
          <a:bodyPr/>
          <a:lstStyle/>
          <a:p>
            <a:r>
              <a:rPr lang="fr-CH" dirty="0" err="1" smtClean="0"/>
              <a:t>Result</a:t>
            </a:r>
            <a:r>
              <a:rPr lang="fr-CH" dirty="0" smtClean="0"/>
              <a:t> area: pager &amp; </a:t>
            </a:r>
            <a:r>
              <a:rPr lang="fr-CH" dirty="0" err="1" smtClean="0"/>
              <a:t>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Pager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77966"/>
            <a:ext cx="8735107" cy="62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114926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5814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12958"/>
            <a:ext cx="72485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038600" y="2577966"/>
            <a:ext cx="9144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953000" y="2577966"/>
            <a:ext cx="457200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8669"/>
            <a:ext cx="3048000" cy="234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7543799" y="2577966"/>
            <a:ext cx="1267507" cy="622434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3352800"/>
            <a:ext cx="1676400" cy="3048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list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1718"/>
            <a:ext cx="9019309" cy="276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1854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11704" y="1991996"/>
            <a:ext cx="8991600" cy="228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16200000">
            <a:off x="-934926" y="3266800"/>
            <a:ext cx="2362199" cy="248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19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list</a:t>
            </a:r>
            <a:r>
              <a:rPr lang="fr-CH" dirty="0" smtClean="0"/>
              <a:t> – </a:t>
            </a:r>
            <a:r>
              <a:rPr lang="fr-CH" dirty="0" err="1" smtClean="0"/>
              <a:t>grid</a:t>
            </a:r>
            <a:r>
              <a:rPr lang="fr-CH" dirty="0" smtClean="0"/>
              <a:t> format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90700"/>
            <a:ext cx="7505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555" y="2141654"/>
            <a:ext cx="38481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116444" y="4453054"/>
            <a:ext cx="4572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2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Download</a:t>
            </a:r>
            <a:r>
              <a:rPr lang="fr-CH" dirty="0" smtClean="0"/>
              <a:t> reports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676400"/>
            <a:ext cx="9153525" cy="313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696200" y="4580983"/>
            <a:ext cx="13716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3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41647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Record </a:t>
            </a:r>
            <a:r>
              <a:rPr lang="fr-CH" dirty="0" err="1" smtClean="0"/>
              <a:t>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381000" y="1905000"/>
            <a:ext cx="762000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27239" y="2244183"/>
            <a:ext cx="1049561" cy="346617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4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Why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GBD </a:t>
            </a:r>
            <a:r>
              <a:rPr lang="fr-CH" dirty="0" err="1" smtClean="0"/>
              <a:t>useful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details</a:t>
            </a:r>
            <a:r>
              <a:rPr lang="fr-CH" dirty="0" smtClean="0"/>
              <a:t> about a </a:t>
            </a:r>
            <a:r>
              <a:rPr lang="fr-CH" dirty="0" err="1" smtClean="0"/>
              <a:t>specific</a:t>
            </a:r>
            <a:r>
              <a:rPr lang="fr-CH" dirty="0" smtClean="0"/>
              <a:t> brand</a:t>
            </a:r>
          </a:p>
          <a:p>
            <a:r>
              <a:rPr lang="fr-CH" dirty="0" smtClean="0"/>
              <a:t>Explore mark </a:t>
            </a:r>
            <a:r>
              <a:rPr lang="fr-CH" dirty="0" err="1" smtClean="0"/>
              <a:t>landscape</a:t>
            </a:r>
            <a:r>
              <a:rPr lang="fr-CH" dirty="0" smtClean="0"/>
              <a:t> to </a:t>
            </a:r>
            <a:r>
              <a:rPr lang="fr-CH" dirty="0" err="1" smtClean="0"/>
              <a:t>find</a:t>
            </a:r>
            <a:r>
              <a:rPr lang="fr-CH" dirty="0" smtClean="0"/>
              <a:t> out if the brand </a:t>
            </a:r>
            <a:r>
              <a:rPr lang="fr-CH" dirty="0" err="1" smtClean="0"/>
              <a:t>you</a:t>
            </a:r>
            <a:r>
              <a:rPr lang="fr-CH" dirty="0" smtClean="0"/>
              <a:t> have in </a:t>
            </a:r>
            <a:r>
              <a:rPr lang="fr-CH" dirty="0" err="1" smtClean="0"/>
              <a:t>mind</a:t>
            </a:r>
            <a:r>
              <a:rPr lang="fr-CH" dirty="0" smtClean="0"/>
              <a:t> </a:t>
            </a:r>
            <a:r>
              <a:rPr lang="fr-CH" dirty="0" err="1" smtClean="0"/>
              <a:t>already</a:t>
            </a:r>
            <a:r>
              <a:rPr lang="fr-CH" dirty="0" smtClean="0"/>
              <a:t> </a:t>
            </a:r>
            <a:r>
              <a:rPr lang="fr-CH" dirty="0" err="1" smtClean="0"/>
              <a:t>exists</a:t>
            </a:r>
            <a:r>
              <a:rPr lang="fr-CH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8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Menu: 5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" y="1219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543800" y="174242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391400" y="1676400"/>
            <a:ext cx="1879004" cy="762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7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56" y="1295400"/>
            <a:ext cx="232284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772937"/>
            <a:ext cx="2638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90" y="3505200"/>
            <a:ext cx="2667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860800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52875"/>
            <a:ext cx="27051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6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2382179" cy="145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27813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50" y="3357562"/>
            <a:ext cx="27336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44" y="3913187"/>
            <a:ext cx="889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24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" y="838200"/>
            <a:ext cx="896632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20" y="802249"/>
            <a:ext cx="465428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53" y="1397000"/>
            <a:ext cx="2667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0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01507" y="2362200"/>
            <a:ext cx="8991600" cy="584775"/>
          </a:xfrm>
          <a:prstGeom prst="rect">
            <a:avLst/>
          </a:prstGeom>
          <a:solidFill>
            <a:srgbClr val="F4910C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News: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jobapplicationtracker.co.uk/wp-content/uploads/2016/02/exa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524037" cy="44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7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792"/>
            <a:ext cx="9144000" cy="66944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46</a:t>
            </a:fld>
            <a:endParaRPr lang="en-GB"/>
          </a:p>
        </p:txBody>
      </p:sp>
      <p:sp>
        <p:nvSpPr>
          <p:cNvPr id="4" name="Oval 3"/>
          <p:cNvSpPr/>
          <p:nvPr/>
        </p:nvSpPr>
        <p:spPr bwMode="auto">
          <a:xfrm>
            <a:off x="1143000" y="2133600"/>
            <a:ext cx="1295400" cy="3048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21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53" y="0"/>
            <a:ext cx="8596094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66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0"/>
            <a:ext cx="8823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48</a:t>
            </a:fld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160338" y="6172200"/>
            <a:ext cx="5326062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817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1" y="0"/>
            <a:ext cx="865357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49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224767" y="3200400"/>
            <a:ext cx="1908833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367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52925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www.wipo.int/branddb</a:t>
            </a:r>
            <a:r>
              <a:rPr lang="en-US" dirty="0" smtClean="0"/>
              <a:t> </a:t>
            </a:r>
          </a:p>
          <a:p>
            <a:endParaRPr lang="fr-CH" dirty="0"/>
          </a:p>
          <a:p>
            <a:r>
              <a:rPr lang="fr-CH" dirty="0" smtClean="0">
                <a:hlinkClick r:id="rId3"/>
              </a:rPr>
              <a:t>www.wipo.int</a:t>
            </a:r>
            <a:r>
              <a:rPr lang="fr-CH" dirty="0" smtClean="0"/>
              <a:t> 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30" y="2667000"/>
            <a:ext cx="6448120" cy="37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6858000" y="2286000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 rot="5400000">
            <a:off x="2171700" y="2310161"/>
            <a:ext cx="609600" cy="3886200"/>
          </a:xfrm>
          <a:prstGeom prst="ellips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4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" y="0"/>
            <a:ext cx="8710863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192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31" y="0"/>
            <a:ext cx="8621938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51</a:t>
            </a:fld>
            <a:endParaRPr lang="en-GB"/>
          </a:p>
        </p:txBody>
      </p:sp>
      <p:sp>
        <p:nvSpPr>
          <p:cNvPr id="5" name="Rectangle 4"/>
          <p:cNvSpPr/>
          <p:nvPr/>
        </p:nvSpPr>
        <p:spPr bwMode="auto">
          <a:xfrm>
            <a:off x="5943600" y="381000"/>
            <a:ext cx="2590800" cy="1066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464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79" y="0"/>
            <a:ext cx="854104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292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075FB6-350B-4E7D-AEF5-BFF03FCF62EC}" type="slidenum">
              <a:rPr lang="en-GB" smtClean="0"/>
              <a:t>53</a:t>
            </a:fld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524328" y="1421649"/>
            <a:ext cx="0" cy="42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94" y="762000"/>
            <a:ext cx="917029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0" y="2743200"/>
            <a:ext cx="1066800" cy="4572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58853" y="762000"/>
            <a:ext cx="4432747" cy="26289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99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0" y="1371600"/>
            <a:ext cx="814768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6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" y="1676400"/>
            <a:ext cx="903983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Gangnam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Global Design </a:t>
            </a:r>
            <a:r>
              <a:rPr lang="fr-CH" dirty="0" err="1" smtClean="0"/>
              <a:t>Database</a:t>
            </a:r>
            <a:r>
              <a:rPr lang="fr-CH" dirty="0" smtClean="0"/>
              <a:t>: </a:t>
            </a:r>
            <a:r>
              <a:rPr lang="fr-CH" dirty="0" err="1" smtClean="0"/>
              <a:t>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The Global Design </a:t>
            </a:r>
            <a:r>
              <a:rPr lang="fr-CH" dirty="0" err="1" smtClean="0"/>
              <a:t>Database</a:t>
            </a:r>
            <a:r>
              <a:rPr lang="fr-CH" dirty="0" smtClean="0"/>
              <a:t>: an introduction</a:t>
            </a:r>
          </a:p>
          <a:p>
            <a:pPr marL="0" indent="0">
              <a:buNone/>
            </a:pPr>
            <a:endParaRPr lang="fr-CH" dirty="0" smtClean="0"/>
          </a:p>
          <a:p>
            <a:pPr lvl="1"/>
            <a:r>
              <a:rPr lang="fr-CH" dirty="0" smtClean="0"/>
              <a:t>July 25 </a:t>
            </a:r>
            <a:r>
              <a:rPr lang="fr-CH" dirty="0" smtClean="0"/>
              <a:t>at 5:30pm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https://attendee.gotowebinar.com/rt/1717422151261026817</a:t>
            </a:r>
            <a:endParaRPr lang="en-US" dirty="0" smtClean="0"/>
          </a:p>
          <a:p>
            <a:pPr lvl="1"/>
            <a:r>
              <a:rPr lang="fr-CH" dirty="0" smtClean="0"/>
              <a:t>July 27 6 at 8:30 </a:t>
            </a:r>
            <a:r>
              <a:rPr lang="fr-CH" dirty="0" err="1" smtClean="0"/>
              <a:t>am</a:t>
            </a:r>
            <a:r>
              <a:rPr lang="fr-CH" dirty="0" smtClean="0"/>
              <a:t> CET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https://attendee.gotowebinar.com/rt/1717422151261026817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7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fr-CH" altLang="en-US" sz="4400" b="1" smtClean="0"/>
          </a:p>
          <a:p>
            <a:pPr eaLnBrk="1" hangingPunct="1">
              <a:buFontTx/>
              <a:buNone/>
            </a:pPr>
            <a:r>
              <a:rPr lang="fr-CH" altLang="en-US" sz="4400" b="1" smtClean="0"/>
              <a:t>	</a:t>
            </a:r>
            <a:endParaRPr lang="en-US" altLang="en-US" sz="4400" b="1" smtClean="0"/>
          </a:p>
        </p:txBody>
      </p:sp>
      <p:pic>
        <p:nvPicPr>
          <p:cNvPr id="4" name="Picture 2" descr="D:\Users\Ammann\AppData\Local\Temp\gxnyoltxcr8-jonathan-simc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896913"/>
            <a:ext cx="9308432" cy="821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pic>
        <p:nvPicPr>
          <p:cNvPr id="6" name="Picture 9" descr="D:\Users\Ammann\AppData\Local\Temp\pz-th3jzic8-daria-nepriakh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5" y="685800"/>
            <a:ext cx="9144000" cy="515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191000"/>
            <a:ext cx="3558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4000" b="1" dirty="0" smtClean="0">
                <a:solidFill>
                  <a:srgbClr val="FFCC66"/>
                </a:solidFill>
              </a:rPr>
              <a:t>gbd@wipo.int</a:t>
            </a:r>
            <a:endParaRPr lang="en-US" sz="4000" b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" y="6858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9831" y="24384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70299" y="2438400"/>
            <a:ext cx="4624373" cy="1446550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4419600"/>
            <a:ext cx="9294672" cy="1446550"/>
          </a:xfrm>
          <a:prstGeom prst="rect">
            <a:avLst/>
          </a:prstGeom>
          <a:solidFill>
            <a:srgbClr val="007E39">
              <a:alpha val="2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3884950"/>
            <a:ext cx="4469927" cy="523220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43800" y="1219200"/>
            <a:ext cx="1714778" cy="52322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2401" y="1904999"/>
            <a:ext cx="8991600" cy="584775"/>
          </a:xfrm>
          <a:prstGeom prst="rect">
            <a:avLst/>
          </a:prstGeom>
          <a:solidFill>
            <a:srgbClr val="F4910C">
              <a:alpha val="5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by: 1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4" y="1524000"/>
            <a:ext cx="924874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-52110" y="3276600"/>
            <a:ext cx="4624373" cy="1446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</a:t>
            </a:r>
            <a:endParaRPr kumimoji="0" lang="en-US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838886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58" y="2841744"/>
            <a:ext cx="6932613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1584158" y="1780674"/>
            <a:ext cx="3826042" cy="5334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584158" y="1905000"/>
            <a:ext cx="549442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2903" y="3429000"/>
            <a:ext cx="7809096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472050"/>
            <a:ext cx="3454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572903" y="2438400"/>
            <a:ext cx="7809096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2902" y="2908610"/>
            <a:ext cx="7809097" cy="4572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620000" y="2865905"/>
            <a:ext cx="549442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Search</a:t>
            </a:r>
            <a:r>
              <a:rPr lang="fr-CH" dirty="0" smtClean="0"/>
              <a:t> by </a:t>
            </a:r>
            <a:r>
              <a:rPr lang="fr-CH" dirty="0" err="1" smtClean="0"/>
              <a:t>Names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" y="1905000"/>
            <a:ext cx="884430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962615" y="2141426"/>
            <a:ext cx="685800" cy="409074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5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plate_english-30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template_english-30</Template>
  <TotalTime>1</TotalTime>
  <Words>304</Words>
  <Application>Microsoft Office PowerPoint</Application>
  <PresentationFormat>On-screen Show (4:3)</PresentationFormat>
  <Paragraphs>114</Paragraphs>
  <Slides>58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template_english-30</vt:lpstr>
      <vt:lpstr>PowerPoint Presentation</vt:lpstr>
      <vt:lpstr>PowerPoint Presentation</vt:lpstr>
      <vt:lpstr>Agenda</vt:lpstr>
      <vt:lpstr>Why is the GBD useful?</vt:lpstr>
      <vt:lpstr>Access</vt:lpstr>
      <vt:lpstr>PowerPoint Presentation</vt:lpstr>
      <vt:lpstr>Search by: 1</vt:lpstr>
      <vt:lpstr>Search by</vt:lpstr>
      <vt:lpstr>Search by Names</vt:lpstr>
      <vt:lpstr>Search by Numbers</vt:lpstr>
      <vt:lpstr>Search by Dates</vt:lpstr>
      <vt:lpstr>Search by Class</vt:lpstr>
      <vt:lpstr>Search by Country</vt:lpstr>
      <vt:lpstr>Terms, Operators, Wildcards, Auto-suggest</vt:lpstr>
      <vt:lpstr>Examples</vt:lpstr>
      <vt:lpstr>Filter by: 2</vt:lpstr>
      <vt:lpstr>Filter by</vt:lpstr>
      <vt:lpstr>Filter by: Source</vt:lpstr>
      <vt:lpstr>Coverage</vt:lpstr>
      <vt:lpstr>Filter by: Image</vt:lpstr>
      <vt:lpstr>Image search</vt:lpstr>
      <vt:lpstr>Filter by: Status</vt:lpstr>
      <vt:lpstr>Filter by: Origin</vt:lpstr>
      <vt:lpstr>Filter by: Application Year</vt:lpstr>
      <vt:lpstr>Filter by: Expiration</vt:lpstr>
      <vt:lpstr>Filter by: Nice Classification</vt:lpstr>
      <vt:lpstr>Filter by: Registration year</vt:lpstr>
      <vt:lpstr>Filter by: Image classification</vt:lpstr>
      <vt:lpstr>Filter by: Holder</vt:lpstr>
      <vt:lpstr>Filter by: Designation</vt:lpstr>
      <vt:lpstr>Current search: 3</vt:lpstr>
      <vt:lpstr>PowerPoint Presentation</vt:lpstr>
      <vt:lpstr>Search results: 4</vt:lpstr>
      <vt:lpstr>Result area: pager &amp; list</vt:lpstr>
      <vt:lpstr>Pager</vt:lpstr>
      <vt:lpstr>Record list – list format</vt:lpstr>
      <vt:lpstr>Record list – grid format</vt:lpstr>
      <vt:lpstr>Download reports</vt:lpstr>
      <vt:lpstr>Record view</vt:lpstr>
      <vt:lpstr>Menu: 5</vt:lpstr>
      <vt:lpstr>PowerPoint Presentation</vt:lpstr>
      <vt:lpstr>PowerPoint Presentation</vt:lpstr>
      <vt:lpstr>PowerPoint Presentation</vt:lpstr>
      <vt:lpstr>News: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Gangnam</vt:lpstr>
      <vt:lpstr>Global Design Database: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2017-05-05T08:20:19Z</dcterms:created>
  <dcterms:modified xsi:type="dcterms:W3CDTF">2017-05-05T08:21:53Z</dcterms:modified>
</cp:coreProperties>
</file>