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84" r:id="rId2"/>
  </p:sldMasterIdLst>
  <p:notesMasterIdLst>
    <p:notesMasterId r:id="rId42"/>
  </p:notesMasterIdLst>
  <p:sldIdLst>
    <p:sldId id="263" r:id="rId3"/>
    <p:sldId id="404" r:id="rId4"/>
    <p:sldId id="326" r:id="rId5"/>
    <p:sldId id="403" r:id="rId6"/>
    <p:sldId id="329" r:id="rId7"/>
    <p:sldId id="389" r:id="rId8"/>
    <p:sldId id="388" r:id="rId9"/>
    <p:sldId id="386" r:id="rId10"/>
    <p:sldId id="332" r:id="rId11"/>
    <p:sldId id="379" r:id="rId12"/>
    <p:sldId id="331" r:id="rId13"/>
    <p:sldId id="364" r:id="rId14"/>
    <p:sldId id="390" r:id="rId15"/>
    <p:sldId id="286" r:id="rId16"/>
    <p:sldId id="391" r:id="rId17"/>
    <p:sldId id="346" r:id="rId18"/>
    <p:sldId id="392" r:id="rId19"/>
    <p:sldId id="394" r:id="rId20"/>
    <p:sldId id="338" r:id="rId21"/>
    <p:sldId id="395" r:id="rId22"/>
    <p:sldId id="396" r:id="rId23"/>
    <p:sldId id="347" r:id="rId24"/>
    <p:sldId id="348" r:id="rId25"/>
    <p:sldId id="349" r:id="rId26"/>
    <p:sldId id="350" r:id="rId27"/>
    <p:sldId id="351" r:id="rId28"/>
    <p:sldId id="397" r:id="rId29"/>
    <p:sldId id="405" r:id="rId30"/>
    <p:sldId id="376" r:id="rId31"/>
    <p:sldId id="377" r:id="rId32"/>
    <p:sldId id="366" r:id="rId33"/>
    <p:sldId id="354" r:id="rId34"/>
    <p:sldId id="355" r:id="rId35"/>
    <p:sldId id="358" r:id="rId36"/>
    <p:sldId id="359" r:id="rId37"/>
    <p:sldId id="372" r:id="rId38"/>
    <p:sldId id="406" r:id="rId39"/>
    <p:sldId id="362" r:id="rId40"/>
    <p:sldId id="40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3" autoAdjust="0"/>
    <p:restoredTop sz="94622" autoAdjust="0"/>
  </p:normalViewPr>
  <p:slideViewPr>
    <p:cSldViewPr>
      <p:cViewPr varScale="1">
        <p:scale>
          <a:sx n="76" d="100"/>
          <a:sy n="76" d="100"/>
        </p:scale>
        <p:origin x="114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9619-5C82-4220-8FBB-2B61568CFADA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010E-113C-4B29-800B-691AB6D88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14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87" name="Object 75"/>
          <p:cNvGraphicFramePr>
            <a:graphicFrameLocks noChangeAspect="1"/>
          </p:cNvGraphicFramePr>
          <p:nvPr/>
        </p:nvGraphicFramePr>
        <p:xfrm>
          <a:off x="50800" y="96838"/>
          <a:ext cx="903605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9" name="Image" r:id="rId3" imgW="8673016" imgH="4647619" progId="Photoshop.Image.6">
                  <p:embed/>
                </p:oleObj>
              </mc:Choice>
              <mc:Fallback>
                <p:oleObj name="Image" r:id="rId3" imgW="8673016" imgH="4647619" progId="Photoshop.Image.6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96838"/>
                        <a:ext cx="9036050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4" name="Rectangle 32"/>
          <p:cNvSpPr>
            <a:spLocks noChangeArrowheads="1"/>
          </p:cNvSpPr>
          <p:nvPr/>
        </p:nvSpPr>
        <p:spPr bwMode="gray">
          <a:xfrm>
            <a:off x="0" y="4868863"/>
            <a:ext cx="9124950" cy="19399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700338" y="3789363"/>
            <a:ext cx="6264275" cy="9588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ko-KR" altLang="en-US" noProof="0"/>
              <a:t>마스터 제목 스타일 편집</a:t>
            </a:r>
            <a:endParaRPr lang="en-US" altLang="ko-KR" noProof="0"/>
          </a:p>
        </p:txBody>
      </p:sp>
      <p:sp>
        <p:nvSpPr>
          <p:cNvPr id="13377" name="Rectangle 65"/>
          <p:cNvSpPr>
            <a:spLocks noChangeArrowheads="1"/>
          </p:cNvSpPr>
          <p:nvPr/>
        </p:nvSpPr>
        <p:spPr bwMode="gray">
          <a:xfrm>
            <a:off x="2557463" y="4864100"/>
            <a:ext cx="6542087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700338" y="4868863"/>
            <a:ext cx="6111875" cy="3333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ko-KR" altLang="en-US" noProof="0"/>
              <a:t>클릭하여 마스터 부제목 스타일 편집</a:t>
            </a:r>
            <a:endParaRPr lang="en-US" altLang="ko-KR" noProof="0"/>
          </a:p>
        </p:txBody>
      </p:sp>
      <p:grpSp>
        <p:nvGrpSpPr>
          <p:cNvPr id="13385" name="Group 73"/>
          <p:cNvGrpSpPr>
            <a:grpSpLocks/>
          </p:cNvGrpSpPr>
          <p:nvPr/>
        </p:nvGrpSpPr>
        <p:grpSpPr bwMode="auto">
          <a:xfrm>
            <a:off x="8101013" y="260350"/>
            <a:ext cx="792162" cy="793750"/>
            <a:chOff x="1702" y="2523"/>
            <a:chExt cx="499" cy="500"/>
          </a:xfrm>
        </p:grpSpPr>
        <p:sp>
          <p:nvSpPr>
            <p:cNvPr id="13353" name="Oval 41"/>
            <p:cNvSpPr>
              <a:spLocks noChangeArrowheads="1"/>
            </p:cNvSpPr>
            <p:nvPr userDrawn="1"/>
          </p:nvSpPr>
          <p:spPr bwMode="gray">
            <a:xfrm rot="-10800000">
              <a:off x="1702" y="2704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54" name="Oval 42"/>
            <p:cNvSpPr>
              <a:spLocks noChangeArrowheads="1"/>
            </p:cNvSpPr>
            <p:nvPr userDrawn="1"/>
          </p:nvSpPr>
          <p:spPr bwMode="gray">
            <a:xfrm rot="-10800000">
              <a:off x="1702" y="2523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55" name="Oval 43"/>
            <p:cNvSpPr>
              <a:spLocks noChangeArrowheads="1"/>
            </p:cNvSpPr>
            <p:nvPr userDrawn="1"/>
          </p:nvSpPr>
          <p:spPr bwMode="gray">
            <a:xfrm rot="-10800000">
              <a:off x="1884" y="2688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78" name="Oval 66"/>
            <p:cNvSpPr>
              <a:spLocks noChangeArrowheads="1"/>
            </p:cNvSpPr>
            <p:nvPr userDrawn="1"/>
          </p:nvSpPr>
          <p:spPr bwMode="gray">
            <a:xfrm rot="-10800000">
              <a:off x="2065" y="2523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79" name="Oval 67"/>
            <p:cNvSpPr>
              <a:spLocks noChangeArrowheads="1"/>
            </p:cNvSpPr>
            <p:nvPr userDrawn="1"/>
          </p:nvSpPr>
          <p:spPr bwMode="gray">
            <a:xfrm rot="-10800000">
              <a:off x="1702" y="2886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80" name="Oval 68"/>
            <p:cNvSpPr>
              <a:spLocks noChangeArrowheads="1"/>
            </p:cNvSpPr>
            <p:nvPr userDrawn="1"/>
          </p:nvSpPr>
          <p:spPr bwMode="gray">
            <a:xfrm rot="-10800000">
              <a:off x="1884" y="2886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81" name="Oval 69"/>
            <p:cNvSpPr>
              <a:spLocks noChangeArrowheads="1"/>
            </p:cNvSpPr>
            <p:nvPr userDrawn="1"/>
          </p:nvSpPr>
          <p:spPr bwMode="gray">
            <a:xfrm rot="-10800000">
              <a:off x="2065" y="2887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3365" name="Group 53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3366" name="AutoShape 54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3388" name="Picture 76" descr="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734050"/>
            <a:ext cx="6858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6C730E-BD8F-4AF0-BE86-675572293A8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652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0785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0785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48BF32-F006-4B60-BD55-7CD0245A7B4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725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34350" cy="8001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262063"/>
            <a:ext cx="8229600" cy="5005387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3600" y="6457950"/>
            <a:ext cx="2895600" cy="265113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23850" y="6477000"/>
            <a:ext cx="719138" cy="304800"/>
          </a:xfrm>
        </p:spPr>
        <p:txBody>
          <a:bodyPr/>
          <a:lstStyle>
            <a:lvl1pPr>
              <a:defRPr/>
            </a:lvl1pPr>
          </a:lstStyle>
          <a:p>
            <a:fld id="{BD652F67-681C-4E75-951E-36E9A4D144A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970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34350" cy="8001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262063"/>
            <a:ext cx="8229600" cy="5005387"/>
          </a:xfrm>
        </p:spPr>
        <p:txBody>
          <a:bodyPr/>
          <a:lstStyle/>
          <a:p>
            <a:r>
              <a:rPr lang="ko-KR" altLang="en-US"/>
              <a:t>차트를 추가하려면 아이콘을 클릭하십시오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3600" y="6457950"/>
            <a:ext cx="2895600" cy="265113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23850" y="6477000"/>
            <a:ext cx="719138" cy="304800"/>
          </a:xfrm>
        </p:spPr>
        <p:txBody>
          <a:bodyPr/>
          <a:lstStyle>
            <a:lvl1pPr>
              <a:defRPr/>
            </a:lvl1pPr>
          </a:lstStyle>
          <a:p>
            <a:fld id="{D895F5CA-9BD8-4CF0-A37B-F96F9FC7A4F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423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87" name="Object 75"/>
          <p:cNvGraphicFramePr>
            <a:graphicFrameLocks noChangeAspect="1"/>
          </p:cNvGraphicFramePr>
          <p:nvPr/>
        </p:nvGraphicFramePr>
        <p:xfrm>
          <a:off x="50800" y="96840"/>
          <a:ext cx="903605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1" name="Image" r:id="rId3" imgW="8673016" imgH="4647619" progId="Photoshop.Image.6">
                  <p:embed/>
                </p:oleObj>
              </mc:Choice>
              <mc:Fallback>
                <p:oleObj name="Image" r:id="rId3" imgW="8673016" imgH="4647619" progId="Photoshop.Image.6">
                  <p:embed/>
                  <p:pic>
                    <p:nvPicPr>
                      <p:cNvPr id="13387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96840"/>
                        <a:ext cx="9036050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4" name="Rectangle 32"/>
          <p:cNvSpPr>
            <a:spLocks noChangeArrowheads="1"/>
          </p:cNvSpPr>
          <p:nvPr/>
        </p:nvSpPr>
        <p:spPr bwMode="gray">
          <a:xfrm>
            <a:off x="0" y="4868865"/>
            <a:ext cx="9124950" cy="19399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700339" y="3789363"/>
            <a:ext cx="6264275" cy="9588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ko-KR" altLang="en-US" noProof="0"/>
              <a:t>마스터 제목 스타일 편집</a:t>
            </a:r>
            <a:endParaRPr lang="en-US" altLang="ko-KR" noProof="0"/>
          </a:p>
        </p:txBody>
      </p:sp>
      <p:sp>
        <p:nvSpPr>
          <p:cNvPr id="13377" name="Rectangle 65"/>
          <p:cNvSpPr>
            <a:spLocks noChangeArrowheads="1"/>
          </p:cNvSpPr>
          <p:nvPr/>
        </p:nvSpPr>
        <p:spPr bwMode="gray">
          <a:xfrm>
            <a:off x="2557464" y="4864102"/>
            <a:ext cx="6542087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700339" y="4868865"/>
            <a:ext cx="6111875" cy="3333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35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ko-KR" altLang="en-US" noProof="0"/>
              <a:t>클릭하여 마스터 부제목 스타일 편집</a:t>
            </a:r>
            <a:endParaRPr lang="en-US" altLang="ko-KR" noProof="0"/>
          </a:p>
        </p:txBody>
      </p:sp>
      <p:grpSp>
        <p:nvGrpSpPr>
          <p:cNvPr id="13385" name="Group 73"/>
          <p:cNvGrpSpPr>
            <a:grpSpLocks/>
          </p:cNvGrpSpPr>
          <p:nvPr/>
        </p:nvGrpSpPr>
        <p:grpSpPr bwMode="auto">
          <a:xfrm>
            <a:off x="8101013" y="260350"/>
            <a:ext cx="792162" cy="793750"/>
            <a:chOff x="1702" y="2523"/>
            <a:chExt cx="499" cy="500"/>
          </a:xfrm>
        </p:grpSpPr>
        <p:sp>
          <p:nvSpPr>
            <p:cNvPr id="13353" name="Oval 41"/>
            <p:cNvSpPr>
              <a:spLocks noChangeArrowheads="1"/>
            </p:cNvSpPr>
            <p:nvPr userDrawn="1"/>
          </p:nvSpPr>
          <p:spPr bwMode="gray">
            <a:xfrm rot="-10800000">
              <a:off x="1702" y="2704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54" name="Oval 42"/>
            <p:cNvSpPr>
              <a:spLocks noChangeArrowheads="1"/>
            </p:cNvSpPr>
            <p:nvPr userDrawn="1"/>
          </p:nvSpPr>
          <p:spPr bwMode="gray">
            <a:xfrm rot="-10800000">
              <a:off x="1702" y="2523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55" name="Oval 43"/>
            <p:cNvSpPr>
              <a:spLocks noChangeArrowheads="1"/>
            </p:cNvSpPr>
            <p:nvPr userDrawn="1"/>
          </p:nvSpPr>
          <p:spPr bwMode="gray">
            <a:xfrm rot="-10800000">
              <a:off x="1884" y="2688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78" name="Oval 66"/>
            <p:cNvSpPr>
              <a:spLocks noChangeArrowheads="1"/>
            </p:cNvSpPr>
            <p:nvPr userDrawn="1"/>
          </p:nvSpPr>
          <p:spPr bwMode="gray">
            <a:xfrm rot="-10800000">
              <a:off x="2065" y="2523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79" name="Oval 67"/>
            <p:cNvSpPr>
              <a:spLocks noChangeArrowheads="1"/>
            </p:cNvSpPr>
            <p:nvPr userDrawn="1"/>
          </p:nvSpPr>
          <p:spPr bwMode="gray">
            <a:xfrm rot="-10800000">
              <a:off x="1702" y="2886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80" name="Oval 68"/>
            <p:cNvSpPr>
              <a:spLocks noChangeArrowheads="1"/>
            </p:cNvSpPr>
            <p:nvPr userDrawn="1"/>
          </p:nvSpPr>
          <p:spPr bwMode="gray">
            <a:xfrm rot="-10800000">
              <a:off x="1884" y="2886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81" name="Oval 69"/>
            <p:cNvSpPr>
              <a:spLocks noChangeArrowheads="1"/>
            </p:cNvSpPr>
            <p:nvPr userDrawn="1"/>
          </p:nvSpPr>
          <p:spPr bwMode="gray">
            <a:xfrm rot="-10800000">
              <a:off x="2065" y="2887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365" name="Group 53"/>
          <p:cNvGrpSpPr>
            <a:grpSpLocks/>
          </p:cNvGrpSpPr>
          <p:nvPr/>
        </p:nvGrpSpPr>
        <p:grpSpPr bwMode="auto">
          <a:xfrm>
            <a:off x="-6349" y="0"/>
            <a:ext cx="9155113" cy="6859588"/>
            <a:chOff x="0" y="0"/>
            <a:chExt cx="5764" cy="4321"/>
          </a:xfrm>
        </p:grpSpPr>
        <p:sp>
          <p:nvSpPr>
            <p:cNvPr id="13366" name="AutoShape 54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388" name="Picture 76" descr="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734052"/>
            <a:ext cx="6858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8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DD82EF9-33B7-450A-AC50-75D69B3BF53E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4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ED7283E-2A8A-4D8B-BC39-E69D45C25B74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9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62065"/>
            <a:ext cx="4038600" cy="500538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62065"/>
            <a:ext cx="4038600" cy="500538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CAEF2F1E-AAFF-476A-A421-9EAB0CDDF091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9BADD23-8B60-47B4-A219-4A18B030D7A5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5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501DAC83-B749-4DCA-8226-130FA436964C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5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25000"/>
              </a:lnSpc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lnSpc>
                <a:spcPct val="125000"/>
              </a:lnSpc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lnSpc>
                <a:spcPct val="125000"/>
              </a:lnSpc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lnSpc>
                <a:spcPct val="125000"/>
              </a:lnSpc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D82EF9-33B7-450A-AC50-75D69B3BF53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279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C67A35C-DF28-4DB3-A4BB-72E66A8A6F62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3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A64D243-8ABC-40E6-9F24-A29DA4CB803B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71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A05295B-6F87-47E6-AE5A-DFAC34C9E238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D6C730E-BD8F-4AF0-BE86-675572293A85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58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88915"/>
            <a:ext cx="2057400" cy="60785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88915"/>
            <a:ext cx="6019800" cy="60785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C48BF32-F006-4B60-BD55-7CD0245A7B4D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79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34350" cy="8001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262065"/>
            <a:ext cx="8229600" cy="5005387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3600" y="6457952"/>
            <a:ext cx="2895600" cy="265113"/>
          </a:xfrm>
        </p:spPr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23851" y="6477000"/>
            <a:ext cx="719138" cy="304800"/>
          </a:xfrm>
        </p:spPr>
        <p:txBody>
          <a:bodyPr/>
          <a:lstStyle>
            <a:lvl1pPr>
              <a:defRPr/>
            </a:lvl1pPr>
          </a:lstStyle>
          <a:p>
            <a:pPr defTabSz="685800"/>
            <a:fld id="{BD652F67-681C-4E75-951E-36E9A4D144A9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34350" cy="8001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262065"/>
            <a:ext cx="8229600" cy="5005387"/>
          </a:xfrm>
        </p:spPr>
        <p:txBody>
          <a:bodyPr/>
          <a:lstStyle/>
          <a:p>
            <a:r>
              <a:rPr lang="ko-KR" altLang="en-US"/>
              <a:t>차트를 추가하려면 아이콘을 클릭하십시오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3600" y="6457952"/>
            <a:ext cx="2895600" cy="265113"/>
          </a:xfrm>
        </p:spPr>
        <p:txBody>
          <a:bodyPr/>
          <a:lstStyle>
            <a:lvl1pPr>
              <a:defRPr/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23851" y="6477000"/>
            <a:ext cx="719138" cy="304800"/>
          </a:xfrm>
        </p:spPr>
        <p:txBody>
          <a:bodyPr/>
          <a:lstStyle>
            <a:lvl1pPr>
              <a:defRPr/>
            </a:lvl1pPr>
          </a:lstStyle>
          <a:p>
            <a:pPr defTabSz="685800"/>
            <a:fld id="{D895F5CA-9BD8-4CF0-A37B-F96F9FC7A4F9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7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D7283E-2A8A-4D8B-BC39-E69D45C25B7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37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00538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00538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EF2F1E-AAFF-476A-A421-9EAB0CDDF09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685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ADD23-8B60-47B4-A219-4A18B030D7A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83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1DAC83-B749-4DCA-8226-130FA436964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099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67A35C-DF28-4DB3-A4BB-72E66A8A6F6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760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64D243-8ABC-40E6-9F24-A29DA4CB803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89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05295B-6F87-47E6-AE5A-DFAC34C9E23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165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1" name="Object 73"/>
          <p:cNvGraphicFramePr>
            <a:graphicFrameLocks noChangeAspect="1"/>
          </p:cNvGraphicFramePr>
          <p:nvPr/>
        </p:nvGraphicFramePr>
        <p:xfrm>
          <a:off x="63500" y="73025"/>
          <a:ext cx="89789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3" name="Image" r:id="rId16" imgW="8609524" imgH="1307937" progId="Photoshop.Image.6">
                  <p:embed/>
                </p:oleObj>
              </mc:Choice>
              <mc:Fallback>
                <p:oleObj name="Image" r:id="rId16" imgW="8609524" imgH="1307937" progId="Photoshop.Image.6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73025"/>
                        <a:ext cx="89789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8" name="Rectangle 40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468313" y="188913"/>
            <a:ext cx="81343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457950"/>
            <a:ext cx="28956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latin typeface="+mn-lt"/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477000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chemeClr val="bg1"/>
                </a:solidFill>
                <a:latin typeface="+mn-lt"/>
                <a:ea typeface="굴림" panose="020B0600000101010101" pitchFamily="50" charset="-127"/>
              </a:defRPr>
            </a:lvl1pPr>
          </a:lstStyle>
          <a:p>
            <a:fld id="{8145ACC0-7248-483D-9A0C-07731B5F6B6C}" type="slidenum">
              <a:rPr lang="ko-KR" altLang="en-US"/>
              <a:pPr/>
              <a:t>‹#›</a:t>
            </a:fld>
            <a:endParaRPr lang="en-US" altLang="ko-KR"/>
          </a:p>
        </p:txBody>
      </p:sp>
      <p:grpSp>
        <p:nvGrpSpPr>
          <p:cNvPr id="12348" name="Group 60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2349" name="AutoShape 61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1" name="Freeform 63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2360" name="Rectangle 72"/>
          <p:cNvSpPr>
            <a:spLocks noChangeArrowheads="1"/>
          </p:cNvSpPr>
          <p:nvPr/>
        </p:nvSpPr>
        <p:spPr bwMode="ltGray">
          <a:xfrm>
            <a:off x="88900" y="1135063"/>
            <a:ext cx="8940800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v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1" name="Object 73"/>
          <p:cNvGraphicFramePr>
            <a:graphicFrameLocks noChangeAspect="1"/>
          </p:cNvGraphicFramePr>
          <p:nvPr/>
        </p:nvGraphicFramePr>
        <p:xfrm>
          <a:off x="63501" y="73027"/>
          <a:ext cx="89789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8" name="Image" r:id="rId16" imgW="8609524" imgH="1307937" progId="Photoshop.Image.6">
                  <p:embed/>
                </p:oleObj>
              </mc:Choice>
              <mc:Fallback>
                <p:oleObj name="Image" r:id="rId16" imgW="8609524" imgH="1307937" progId="Photoshop.Image.6">
                  <p:embed/>
                  <p:pic>
                    <p:nvPicPr>
                      <p:cNvPr id="12361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1" y="73027"/>
                        <a:ext cx="89789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8" name="Rectangle 40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468313" y="188913"/>
            <a:ext cx="81343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5"/>
            <a:ext cx="822960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457952"/>
            <a:ext cx="28956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solidFill>
                  <a:schemeClr val="bg1"/>
                </a:solidFill>
                <a:latin typeface="+mn-lt"/>
                <a:ea typeface="굴림" panose="020B0600000101010101" pitchFamily="50" charset="-127"/>
              </a:defRPr>
            </a:lvl1pPr>
          </a:lstStyle>
          <a:p>
            <a:pPr defTabSz="685800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1" y="6477000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solidFill>
                  <a:schemeClr val="bg1"/>
                </a:solidFill>
                <a:latin typeface="+mn-lt"/>
                <a:ea typeface="굴림" panose="020B0600000101010101" pitchFamily="50" charset="-127"/>
              </a:defRPr>
            </a:lvl1pPr>
          </a:lstStyle>
          <a:p>
            <a:pPr defTabSz="685800"/>
            <a:fld id="{8145ACC0-7248-483D-9A0C-07731B5F6B6C}" type="slidenum">
              <a:rPr lang="ko-KR" alt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2348" name="Group 60"/>
          <p:cNvGrpSpPr>
            <a:grpSpLocks/>
          </p:cNvGrpSpPr>
          <p:nvPr/>
        </p:nvGrpSpPr>
        <p:grpSpPr bwMode="auto">
          <a:xfrm>
            <a:off x="-6349" y="0"/>
            <a:ext cx="9155113" cy="6859588"/>
            <a:chOff x="0" y="0"/>
            <a:chExt cx="5764" cy="4321"/>
          </a:xfrm>
        </p:grpSpPr>
        <p:sp>
          <p:nvSpPr>
            <p:cNvPr id="12349" name="AutoShape 61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351" name="Freeform 63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360" name="Rectangle 72"/>
          <p:cNvSpPr>
            <a:spLocks noChangeArrowheads="1"/>
          </p:cNvSpPr>
          <p:nvPr/>
        </p:nvSpPr>
        <p:spPr bwMode="ltGray">
          <a:xfrm>
            <a:off x="88900" y="1135063"/>
            <a:ext cx="8940800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9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</a:defRPr>
      </a:lvl5pPr>
      <a:lvl6pPr marL="342900" algn="l" rtl="0" eaLnBrk="1" fontAlgn="base" latinLnBrk="1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</a:defRPr>
      </a:lvl6pPr>
      <a:lvl7pPr marL="685800" algn="l" rtl="0" eaLnBrk="1" fontAlgn="base" latinLnBrk="1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</a:defRPr>
      </a:lvl7pPr>
      <a:lvl8pPr marL="1028700" algn="l" rtl="0" eaLnBrk="1" fontAlgn="base" latinLnBrk="1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</a:defRPr>
      </a:lvl8pPr>
      <a:lvl9pPr marL="1371600" algn="l" rtl="0" eaLnBrk="1" fontAlgn="base" latinLnBrk="1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v"/>
        <a:defRPr sz="21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214313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4054475"/>
            <a:ext cx="8713093" cy="742950"/>
          </a:xfrm>
        </p:spPr>
        <p:txBody>
          <a:bodyPr/>
          <a:lstStyle/>
          <a:p>
            <a:r>
              <a:rPr lang="en-US" altLang="ko-KR" sz="2400" dirty="0">
                <a:solidFill>
                  <a:schemeClr val="tx1">
                    <a:lumMod val="60000"/>
                    <a:lumOff val="4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A New Legal Framework for Data and the Role of IP Law – Korean Experience</a:t>
            </a:r>
            <a:endParaRPr lang="ko-KR" altLang="en-US" sz="2400" dirty="0">
              <a:solidFill>
                <a:schemeClr val="tx1">
                  <a:lumMod val="60000"/>
                  <a:lumOff val="40000"/>
                </a:schemeClr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ko-KR" dirty="0" err="1">
                <a:solidFill>
                  <a:schemeClr val="tx2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Youngjoon</a:t>
            </a:r>
            <a:r>
              <a:rPr lang="en-US" altLang="ko-KR" dirty="0">
                <a:solidFill>
                  <a:schemeClr val="tx2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Kwon</a:t>
            </a:r>
            <a:endParaRPr lang="ko-KR" altLang="en-US" dirty="0">
              <a:solidFill>
                <a:schemeClr val="tx2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Protection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519" y="1211610"/>
            <a:ext cx="8494961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Expanding Private Dominion over Data?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Data Ownership is not necessarily about personal data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In Europe, data ownership postulated non-personal data. 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Rights on personal data as human rights, but data ownership as proprietary rights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However, discussion on data ownership is in line with the history of expanding private dominion over data (private data </a:t>
            </a:r>
            <a:r>
              <a:rPr lang="ko-KR" altLang="en-US" sz="1400" dirty="0"/>
              <a:t>⇒ </a:t>
            </a:r>
            <a:r>
              <a:rPr lang="en-US" altLang="ko-KR" sz="1400" dirty="0"/>
              <a:t>personal data </a:t>
            </a:r>
            <a:r>
              <a:rPr lang="ko-KR" altLang="en-US" sz="1400" dirty="0"/>
              <a:t>⇒ </a:t>
            </a:r>
            <a:r>
              <a:rPr lang="en-US" altLang="ko-KR" sz="1400" dirty="0"/>
              <a:t>data in general)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One thing leads to another 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The trend of such expansion on data protection naturally leads to lively discussion on data ownership as a means to expand data protection</a:t>
            </a:r>
            <a:endParaRPr lang="ko-KR" altLang="en-US" sz="1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946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Transaction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65" y="1355626"/>
            <a:ext cx="851842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Data transaction on the rise and legal response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Adaptation of Personal Data Related Legislation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Korea: Amended Personal Information Act (2020) : Modification of the concept of personal information/New rules on pseudonymous data, including combination of pseudonymous data – Efforts to facilitate personal data transaction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Korea: Credit Information Act (2018) : ‘</a:t>
            </a:r>
            <a:r>
              <a:rPr lang="en-US" altLang="ko-KR" sz="1400" dirty="0" err="1"/>
              <a:t>MyData</a:t>
            </a:r>
            <a:r>
              <a:rPr lang="en-US" altLang="ko-KR" sz="1400" dirty="0"/>
              <a:t>’ – Efforts to enhance portability of credit information, which in turn will facilitate data transaction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Emergence and expansion of data transaction platform in public/private sector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Data as counter-performance? 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Data (including personal data) as goods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Discourse on proprietary nature of data on the rise in Korea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440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Transaction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65" y="1340768"/>
            <a:ext cx="8697935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Need for vitalizing data transaction and discussion on data ownership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In order to better protect data and facilitate data transaction, need for addressing legal issues as to who owns data arises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Data ownership as incentive for producing data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Data ownership as stabilizing mechanism for data transaction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Data ownership as standard for liability arising from data transaction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Data ownership as standard for dividing profits from data transaction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However, it is not certain if establishment of data ownership would lead to the above outcome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Meaningful incentive?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Enhancing certainty?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Accelerating monopolization?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742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Discussion on Data ownership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Data Ownership – What it means?</a:t>
            </a:r>
            <a:r>
              <a:rPr lang="ko-KR" altLang="en-US" sz="1600" dirty="0">
                <a:solidFill>
                  <a:schemeClr val="folHlink"/>
                </a:solidFill>
              </a:rPr>
              <a:t> </a:t>
            </a:r>
            <a:endParaRPr lang="en-US" altLang="ko-KR" sz="16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What is Data?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What is Ownership? </a:t>
            </a:r>
          </a:p>
          <a:p>
            <a:pPr marL="0" indent="0">
              <a:buClr>
                <a:schemeClr val="folHlink"/>
              </a:buClr>
              <a:buNone/>
            </a:pPr>
            <a:endParaRPr lang="en-US" altLang="ko-KR" sz="1600" dirty="0">
              <a:solidFill>
                <a:schemeClr val="folHlink"/>
              </a:solidFill>
            </a:endParaRPr>
          </a:p>
          <a:p>
            <a:pPr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Data?</a:t>
            </a:r>
            <a:r>
              <a:rPr lang="ko-KR" altLang="en-US" sz="1600" dirty="0">
                <a:solidFill>
                  <a:schemeClr val="folHlink"/>
                </a:solidFill>
              </a:rPr>
              <a:t> </a:t>
            </a:r>
            <a:endParaRPr lang="en-US" altLang="ko-KR" sz="1600" dirty="0">
              <a:solidFill>
                <a:schemeClr val="folHlink"/>
              </a:solidFill>
            </a:endParaRPr>
          </a:p>
          <a:p>
            <a:pPr lvl="1">
              <a:buClr>
                <a:schemeClr val="folHlink"/>
              </a:buClr>
            </a:pPr>
            <a:r>
              <a:rPr lang="en-US" altLang="ko-KR" sz="1400" dirty="0"/>
              <a:t>What is the object of data ownership?</a:t>
            </a:r>
          </a:p>
          <a:p>
            <a:pPr marL="457200" lvl="1" indent="0">
              <a:buClr>
                <a:schemeClr val="folHlink"/>
              </a:buClr>
              <a:buNone/>
            </a:pPr>
            <a:endParaRPr lang="en-US" altLang="ko-KR" sz="1400" dirty="0"/>
          </a:p>
          <a:p>
            <a:pPr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Ownership? </a:t>
            </a:r>
          </a:p>
          <a:p>
            <a:pPr lvl="1">
              <a:buClr>
                <a:schemeClr val="folHlink"/>
              </a:buClr>
            </a:pPr>
            <a:r>
              <a:rPr lang="en-US" altLang="ko-KR" sz="1400" dirty="0"/>
              <a:t>Same ownership as stipulated in the Civil Code? If not, what is this ‘ownership’ about?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550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2268"/>
            <a:ext cx="8134350" cy="800100"/>
          </a:xfrm>
        </p:spPr>
        <p:txBody>
          <a:bodyPr/>
          <a:lstStyle/>
          <a:p>
            <a:r>
              <a:rPr lang="en-US" altLang="ko-KR" dirty="0"/>
              <a:t>What is Data?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Unclarity of the Concept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Limited to machine-readable data? Dataset?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Data? Information? 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Often interchangeably used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‘personal </a:t>
            </a:r>
            <a:r>
              <a:rPr lang="en-US" altLang="ko-KR" sz="1200" u="sng" dirty="0"/>
              <a:t>data</a:t>
            </a:r>
            <a:r>
              <a:rPr lang="en-US" altLang="ko-KR" sz="1200" dirty="0"/>
              <a:t>’ means any </a:t>
            </a:r>
            <a:r>
              <a:rPr lang="en-US" altLang="ko-KR" sz="1200" u="sng" dirty="0"/>
              <a:t>information</a:t>
            </a:r>
            <a:r>
              <a:rPr lang="en-US" altLang="ko-KR" sz="1200" dirty="0"/>
              <a:t> relating to an identified or identifiable natural person (‘data subject’)(GDPR Art. 4(1))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To prohibit the collection of </a:t>
            </a:r>
            <a:r>
              <a:rPr lang="en-US" altLang="ko-KR" sz="1200" u="sng" dirty="0"/>
              <a:t>data or information</a:t>
            </a:r>
            <a:r>
              <a:rPr lang="en-US" altLang="ko-KR" sz="1200" dirty="0"/>
              <a:t> generated on the Internet---(Own Your Own Act)</a:t>
            </a:r>
          </a:p>
          <a:p>
            <a:pPr lvl="2">
              <a:lnSpc>
                <a:spcPct val="150000"/>
              </a:lnSpc>
            </a:pPr>
            <a:r>
              <a:rPr lang="en-US" altLang="ko-KR" sz="1200" u="sng" dirty="0"/>
              <a:t>Data</a:t>
            </a:r>
            <a:r>
              <a:rPr lang="en-US" altLang="ko-KR" sz="1200" dirty="0"/>
              <a:t> – Reinterpretable  representation of </a:t>
            </a:r>
            <a:r>
              <a:rPr lang="en-US" altLang="ko-KR" sz="1200" u="sng" dirty="0"/>
              <a:t>information</a:t>
            </a:r>
            <a:r>
              <a:rPr lang="en-US" altLang="ko-KR" sz="1200" dirty="0"/>
              <a:t> in a formalized manner suitable for communication, interpretation, or processing(ISO)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The term “</a:t>
            </a:r>
            <a:r>
              <a:rPr lang="en-US" altLang="ko-KR" sz="1200" u="sng" dirty="0"/>
              <a:t>information</a:t>
            </a:r>
            <a:r>
              <a:rPr lang="en-US" altLang="ko-KR" sz="1200" dirty="0"/>
              <a:t>” means all kinds of </a:t>
            </a:r>
            <a:r>
              <a:rPr lang="en-US" altLang="ko-KR" sz="1200" u="sng" dirty="0"/>
              <a:t>data</a:t>
            </a:r>
            <a:r>
              <a:rPr lang="en-US" altLang="ko-KR" sz="1200" dirty="0"/>
              <a:t> or knowledge expressed in codes, letters, voice, sound, image, etc., which are processed by optical or electronic means / data (referring to all kinds of data or knowledge expressed in codes, letters, voice, sound, image, etc.) (Framework Act on Intelligent Informatization, KOREA, Art. 2) </a:t>
            </a:r>
          </a:p>
          <a:p>
            <a:pPr lvl="2">
              <a:lnSpc>
                <a:spcPct val="150000"/>
              </a:lnSpc>
            </a:pPr>
            <a:endParaRPr lang="ko-KR" altLang="en-US" sz="1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21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</a:t>
            </a:r>
            <a:r>
              <a:rPr lang="en-US" altLang="ko-KR"/>
              <a:t>is Data</a:t>
            </a:r>
            <a:r>
              <a:rPr lang="en-US" altLang="ko-KR" dirty="0"/>
              <a:t>?</a:t>
            </a:r>
            <a:r>
              <a:rPr lang="ko-KR" altLang="en-US" dirty="0"/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Unclarity in object being discussed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Data ownership on personal data?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In line with discussion on </a:t>
            </a:r>
            <a:r>
              <a:rPr lang="en-US" altLang="ko-KR" sz="1400" dirty="0" err="1"/>
              <a:t>propertization</a:t>
            </a:r>
            <a:r>
              <a:rPr lang="en-US" altLang="ko-KR" sz="1400" dirty="0"/>
              <a:t> of personal data and data sovereignty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Data ownership as a conceptual vehicle more for data protection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Data ownership on non-personal data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In strict sense, the discourse on data ownership is geared toward non-personal data (in particular, machine generated data)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Data ownership as a conceptual vehicle more for data transaction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Difficulties in line-drawing between these two types of data / Organic connection between data (intermingling of PI and non-PI in a dataset) : call for more comprehensive discussion?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082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 Ownership?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40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Unclarity of the Concept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Ownership as envisaged by lawyers: the right, within the scope of law, to use, take the profits of, and dispose of, the “thing” owned (Korean Civil Code Art. 211, 98) – Data is not the object of ownership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Ownership as envisaged by laypersons: anything related to dominion or control (can “own” a bank account, personal information, and even children!) – Data ownership is acceptable and even intuitive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Variability and Flexibility of the concept of ownership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Different notion of ownership throughout history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Different notion of ownership according to legal traditions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Different notion of ownership according to the objects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07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Skepticism on the notion of data ownership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folHlink"/>
                </a:solidFill>
              </a:rPr>
              <a:t>Practical benefit of using this concept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Amorphous notion of data assisted by solid notion of ownership: Intuitive image-making on “strong data right”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Notion of “Data as goods” intensified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Notion over substance?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folHlink"/>
                </a:solidFill>
              </a:rPr>
              <a:t>Skepticism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Data in nature subject to private control? Mere product of ideological conjecture? Free data as a default?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Coherence with current legal regime: data as free goods + endowing with control right only when necessary and justified (fragmentary approach as opposed to unitary approach)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Data as almost everything: practicality of data ownership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Legal interest underlying data, but not data itself that is to be protected?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1065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 on Legal Regime on Data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Overview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Competitions among existent legal doctrines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Legal regime based on civil law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/>
              <a:t>Ownership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/>
              <a:t>Possession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/>
              <a:t>Contract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/>
              <a:t>Torts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/>
              <a:t>Personality rights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Legal regime based on IP law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/>
              <a:t>Copyright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/>
              <a:t>Unfair competition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Legal regime based on personal information protection law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Legal regime based on other areas of law (competition law, secured transaction law, civil execution law, inheritance law, insolvency law, </a:t>
            </a:r>
            <a:r>
              <a:rPr lang="en-US" altLang="ko-KR" sz="1400" dirty="0" err="1"/>
              <a:t>etc</a:t>
            </a:r>
            <a:r>
              <a:rPr lang="en-US" altLang="ko-KR" sz="1400" dirty="0"/>
              <a:t>)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799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Legal Regime on Data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Importance of Existent Legal Doctrines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Prior to a </a:t>
            </a:r>
            <a:r>
              <a:rPr lang="en-US" altLang="ko-KR" sz="1400" i="1" dirty="0"/>
              <a:t>sui generis</a:t>
            </a:r>
            <a:r>
              <a:rPr lang="en-US" altLang="ko-KR" sz="1400" dirty="0"/>
              <a:t> legal regime, importance of reviewing already existing legal doctrines and systematic utilization of such doctrines: example of the notion of traditional property right influencing the development of new copyright in 18</a:t>
            </a:r>
            <a:r>
              <a:rPr lang="en-US" altLang="ko-KR" sz="1400" baseline="30000" dirty="0"/>
              <a:t>th</a:t>
            </a:r>
            <a:r>
              <a:rPr lang="en-US" altLang="ko-KR" sz="1400" dirty="0"/>
              <a:t> and 19</a:t>
            </a:r>
            <a:r>
              <a:rPr lang="en-US" altLang="ko-KR" sz="1400" baseline="30000" dirty="0"/>
              <a:t>th</a:t>
            </a:r>
            <a:r>
              <a:rPr lang="en-US" altLang="ko-KR" sz="1400" dirty="0"/>
              <a:t> century +example of traditional doctrines on slaves or animals influencing the legal discourse on autonomous vehicle)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The role of current legal regime to prevent “hype” in a legal sense (overly excessive response to new issues leading to hasty yet underexamined special legislations) 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Importance of feedback from data economy back to existent legal doctrines (interaction between traditional legal regime and emerging technology issues)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064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Purpose of this Presentation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347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endParaRPr lang="en-US" altLang="ko-KR" sz="1600" dirty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To present what is being discussed and legislated in Korea on Data Law Regime in light of global discussion and legislative moves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endParaRPr lang="en-US" altLang="ko-KR" sz="1600" dirty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</a:pPr>
            <a:endParaRPr lang="en-US" altLang="ko-KR" sz="1600" dirty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To show how IP laws in Korea play their respective roles in such discussion and legislation</a:t>
            </a:r>
          </a:p>
          <a:p>
            <a:pPr marL="0" indent="0">
              <a:lnSpc>
                <a:spcPct val="150000"/>
              </a:lnSpc>
              <a:buClr>
                <a:schemeClr val="folHlink"/>
              </a:buClr>
              <a:buNone/>
            </a:pPr>
            <a:r>
              <a:rPr lang="en-US" altLang="ko-KR" sz="1600" dirty="0">
                <a:solidFill>
                  <a:schemeClr val="folHlink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endParaRPr lang="ko-KR" altLang="en-US" sz="12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1344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Legal Regime on Data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/>
              <a:t>Legal doctrines that can be employed immediately</a:t>
            </a:r>
            <a:endParaRPr lang="ko-KR" altLang="en-US" sz="1600" dirty="0"/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Civil Code: contract, torts, personality rights</a:t>
            </a:r>
            <a:endParaRPr lang="ko-KR" altLang="en-US" sz="1200" dirty="0"/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Other Statutory Laws: Personal Information Protection Act, Unfair Competition Act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ko-KR" altLang="en-US" sz="1200" dirty="0"/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/>
              <a:t>Legal doctrines that are more suitable for long-term legislation design</a:t>
            </a:r>
            <a:endParaRPr lang="ko-KR" altLang="en-US" sz="1600" dirty="0"/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Civil Code: ownership (including co-ownership), accession</a:t>
            </a:r>
            <a:endParaRPr lang="ko-KR" altLang="en-US" sz="1200" dirty="0"/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Other Statutory Laws: Copyright Law, Trust Law, Secured Transaction Law, etc.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200" dirty="0"/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/>
              <a:t>The function of these legal doctrines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Facilitating Data Protection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Facilitating Data Transaction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Normative Channel to Data Economy</a:t>
            </a:r>
            <a:endParaRPr lang="ko-KR" altLang="en-US" sz="12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7638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Legal Regime on Data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323528" y="3645024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22539" y="37170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Current Issues</a:t>
            </a:r>
            <a:endParaRPr lang="ko-KR" altLang="en-US" sz="1400" dirty="0">
              <a:solidFill>
                <a:srgbClr val="0070C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373050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Future Issues</a:t>
            </a:r>
            <a:endParaRPr lang="ko-KR" altLang="en-US" sz="1400" dirty="0">
              <a:solidFill>
                <a:schemeClr val="accent2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cxnSp>
        <p:nvCxnSpPr>
          <p:cNvPr id="10" name="직선 연결선 9"/>
          <p:cNvCxnSpPr>
            <a:cxnSpLocks/>
            <a:endCxn id="15" idx="0"/>
          </p:cNvCxnSpPr>
          <p:nvPr/>
        </p:nvCxnSpPr>
        <p:spPr bwMode="auto">
          <a:xfrm>
            <a:off x="4535488" y="1635826"/>
            <a:ext cx="72021" cy="43102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653898" y="1158531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Data Transaction</a:t>
            </a:r>
            <a:endParaRPr lang="ko-KR" altLang="en-US" sz="1400" dirty="0">
              <a:solidFill>
                <a:srgbClr val="C0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7175" y="5946075"/>
            <a:ext cx="144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Data Protection</a:t>
            </a:r>
            <a:endParaRPr lang="ko-KR" altLang="en-US" sz="1400" dirty="0">
              <a:solidFill>
                <a:srgbClr val="7030A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21</a:t>
            </a:fld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1759C0-1110-4F0A-BF6C-1B568819B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66308"/>
            <a:ext cx="3243353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1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Coping with Current Issues</a:t>
            </a:r>
            <a:br>
              <a:rPr lang="en-US" altLang="ko-KR" dirty="0"/>
            </a:br>
            <a:r>
              <a:rPr lang="en-US" altLang="ko-KR" dirty="0"/>
              <a:t>- Contract Law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96169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Importance of Contract Law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Suitable in flexibly addressing data issues that are often diverse and amorphous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Versatility of Data Value (depends on who uses it, and how it is used)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Contract is a legal vehicle customized to flexibly address versatile values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>
                <a:solidFill>
                  <a:schemeClr val="accent4"/>
                </a:solidFill>
              </a:rPr>
              <a:t>For this reason, contract has always been at the forefront in addressing newly emerging issues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Contract law can be more relied on when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>
                <a:solidFill>
                  <a:schemeClr val="accent4"/>
                </a:solidFill>
              </a:rPr>
              <a:t>trust in the market / patience in accumulating legal norms gradually / adequate mechanism to protect weaker parties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Importance of Standard Form Contract in Data Transaction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Contract as a system in modern economy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Carefully devised model contract or standardized contract needed to ascertain legal certainty in data transaction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Recent Legislation: Data Industry Act (Enacted on 12 October 2021)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Art 21: Responsibility of the Government to prepare a standard contract and to encourage its usage</a:t>
            </a:r>
            <a:endParaRPr lang="en-US" altLang="ko-KR" sz="1100" dirty="0">
              <a:solidFill>
                <a:schemeClr val="accent4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428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Coping with Current Issues</a:t>
            </a:r>
            <a:br>
              <a:rPr lang="en-US" altLang="ko-KR" dirty="0"/>
            </a:br>
            <a:r>
              <a:rPr lang="en-US" altLang="ko-KR" dirty="0"/>
              <a:t>- law of possession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62913" cy="597666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Importance of the law of possession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No jurisdictions have recognized complete and comprehensive notion of data ownership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Remaining doctrine in the area of right in rem is the doctrine on possession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People do not necessarily own data, but still control data and exclude others from using them – </a:t>
            </a:r>
            <a:r>
              <a:rPr lang="en-US" altLang="ko-KR" sz="1400" i="1" dirty="0">
                <a:solidFill>
                  <a:schemeClr val="accent4"/>
                </a:solidFill>
              </a:rPr>
              <a:t>de facto</a:t>
            </a:r>
            <a:r>
              <a:rPr lang="en-US" altLang="ko-KR" sz="1400" dirty="0">
                <a:solidFill>
                  <a:schemeClr val="accent4"/>
                </a:solidFill>
              </a:rPr>
              <a:t> ownership, or possession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Characteristics of the law of possession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Status Quo: ideologically conservative and stability-oriented approach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Technological protection measures to secure possession of data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Data Enclosure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Technology in lieu of Law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Dogmatic challenges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Data is not a thing and therefore not subject to possession?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Possibility of quasi-possession (Korean Civil Code Art. 210) or new concept of “control?</a:t>
            </a:r>
            <a:endParaRPr lang="en-US" altLang="ko-KR" sz="1800" dirty="0">
              <a:solidFill>
                <a:schemeClr val="accent4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930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Coping with Current Issues</a:t>
            </a:r>
            <a:br>
              <a:rPr lang="en-US" altLang="ko-KR" dirty="0"/>
            </a:br>
            <a:r>
              <a:rPr lang="en-US" altLang="ko-KR" dirty="0"/>
              <a:t>- Law of Torts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Importance of the Law of Torts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Comprehensive approach vs</a:t>
            </a:r>
            <a:r>
              <a:rPr lang="ko-KR" altLang="en-US" sz="1400" dirty="0">
                <a:solidFill>
                  <a:schemeClr val="accent4"/>
                </a:solidFill>
              </a:rPr>
              <a:t> </a:t>
            </a:r>
            <a:r>
              <a:rPr lang="en-US" altLang="ko-KR" sz="1400" dirty="0">
                <a:solidFill>
                  <a:schemeClr val="accent4"/>
                </a:solidFill>
              </a:rPr>
              <a:t>Categorical approach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Comprehensive: Korea, Japan, France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Categorical: Germany, USA, UK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Comprehensive approach in Korea (Civil Code Art. 750) 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Protecting nearly all the legal rights and interests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Flexible, catch-all approach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Data protection can easily be captured and addressed by this comprehensive tort provision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Playing an important role in data protection legal regime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1205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Coping with Current Issues</a:t>
            </a:r>
            <a:br>
              <a:rPr lang="en-US" altLang="ko-KR" dirty="0"/>
            </a:br>
            <a:r>
              <a:rPr lang="en-US" altLang="ko-KR" dirty="0"/>
              <a:t>- Unfair Competition Act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424167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Importance of unfair competition doctrine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Gap-filling function: Protecting intangible assets or interests that are not subject to protection in the traditional property law or IP law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Constant expansion of protection on intangibles</a:t>
            </a:r>
            <a:r>
              <a:rPr lang="ko-KR" altLang="en-US" sz="1400" dirty="0">
                <a:solidFill>
                  <a:schemeClr val="accent4"/>
                </a:solidFill>
              </a:rPr>
              <a:t> </a:t>
            </a:r>
            <a:r>
              <a:rPr lang="en-US" altLang="ko-KR" sz="1400" dirty="0">
                <a:solidFill>
                  <a:schemeClr val="accent4"/>
                </a:solidFill>
              </a:rPr>
              <a:t>(e.g. trade secret, database, species, semiconductors, online digital contents)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Constant expansion on the concept of unfair competition (e.g. misappropriation) – Amending Korean Unfair Competition Act to embrace an act that misappropriates others’ products out of considerable investment or efforts in an unfair way, thereby infringing economic interests of others (Art. 2 (1))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Strengthening remedies: injunctions in addition to damages claim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Can be utilized in data protection from misappropriation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Recent Legislation: Data Industry Act (Enacted on 12 October 2021)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Art 12: Declaring that data assets based on considerable investment and efforts with proprietary interest should be protected from </a:t>
            </a:r>
            <a:r>
              <a:rPr lang="en-US" altLang="ko-KR" sz="1400" dirty="0" err="1">
                <a:solidFill>
                  <a:schemeClr val="accent4"/>
                </a:solidFill>
              </a:rPr>
              <a:t>misappropiration</a:t>
            </a:r>
            <a:endParaRPr lang="en-US" altLang="ko-KR" sz="1600" dirty="0">
              <a:solidFill>
                <a:schemeClr val="accent4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721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Coping with Current Issues</a:t>
            </a:r>
            <a:br>
              <a:rPr lang="en-US" altLang="ko-KR" dirty="0"/>
            </a:br>
            <a:r>
              <a:rPr lang="en-US" altLang="ko-KR" dirty="0"/>
              <a:t>- Law on Personality Rights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Personality rights and personal data protection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Importance of personality rights in the age of technology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From privacy to personal data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Right to self-determine in personal data as personality right and ultimately human right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Personal data right as a core component of data right regime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No meaningful data right discourse can be done without addressing rights regarding personal data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Significance of utilizing personal data in data economy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Way forward: more nuanced, communicative, harmonious needed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“</a:t>
            </a:r>
            <a:r>
              <a:rPr lang="en-US" altLang="ko-KR" sz="1400" dirty="0" err="1">
                <a:solidFill>
                  <a:schemeClr val="accent4"/>
                </a:solidFill>
              </a:rPr>
              <a:t>Mydata</a:t>
            </a:r>
            <a:r>
              <a:rPr lang="en-US" altLang="ko-KR" sz="1400" dirty="0">
                <a:solidFill>
                  <a:schemeClr val="accent4"/>
                </a:solidFill>
              </a:rPr>
              <a:t>” implemented as of 2020 in Korea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Risk-based vs Harm-based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3442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323528" y="3645024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22539" y="37170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Current Issues</a:t>
            </a:r>
            <a:endParaRPr lang="ko-KR" altLang="en-US" sz="1400" dirty="0">
              <a:solidFill>
                <a:srgbClr val="0070C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373050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Future Issues</a:t>
            </a:r>
            <a:endParaRPr lang="ko-KR" altLang="en-US" sz="1400" dirty="0">
              <a:solidFill>
                <a:schemeClr val="accent2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cxnSp>
        <p:nvCxnSpPr>
          <p:cNvPr id="10" name="직선 연결선 9"/>
          <p:cNvCxnSpPr/>
          <p:nvPr/>
        </p:nvCxnSpPr>
        <p:spPr bwMode="auto">
          <a:xfrm>
            <a:off x="4561865" y="1672498"/>
            <a:ext cx="0" cy="42528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31940" y="1119014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Data Transaction</a:t>
            </a:r>
            <a:endParaRPr lang="ko-KR" altLang="en-US" sz="1400" dirty="0">
              <a:solidFill>
                <a:srgbClr val="C0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1940" y="5902171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Data Protection</a:t>
            </a:r>
            <a:endParaRPr lang="ko-KR" altLang="en-US" sz="1400" dirty="0">
              <a:solidFill>
                <a:srgbClr val="7030A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1820" y="153218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Contract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3491135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(quasi) Possession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71351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Torts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3" y="5404350"/>
            <a:ext cx="180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Unfair</a:t>
            </a:r>
            <a:r>
              <a:rPr lang="ko-KR" altLang="en-US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competition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5" y="5120300"/>
            <a:ext cx="180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Personality rights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6754" y="4834865"/>
            <a:ext cx="242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Protecting personal data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1" y="2269825"/>
            <a:ext cx="2031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Utilizing personal data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963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323528" y="3645024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22539" y="37170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Current Issues</a:t>
            </a:r>
            <a:endParaRPr lang="ko-KR" altLang="en-US" sz="1400" dirty="0">
              <a:solidFill>
                <a:srgbClr val="0070C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373050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Future Issues</a:t>
            </a:r>
            <a:endParaRPr lang="ko-KR" altLang="en-US" sz="1400" dirty="0">
              <a:solidFill>
                <a:schemeClr val="accent2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cxnSp>
        <p:nvCxnSpPr>
          <p:cNvPr id="10" name="직선 연결선 9"/>
          <p:cNvCxnSpPr>
            <a:cxnSpLocks/>
            <a:endCxn id="15" idx="0"/>
          </p:cNvCxnSpPr>
          <p:nvPr/>
        </p:nvCxnSpPr>
        <p:spPr bwMode="auto">
          <a:xfrm>
            <a:off x="4535488" y="1635826"/>
            <a:ext cx="72021" cy="43102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653898" y="1158531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Data Transaction</a:t>
            </a:r>
            <a:endParaRPr lang="ko-KR" altLang="en-US" sz="1400" dirty="0">
              <a:solidFill>
                <a:srgbClr val="C0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7175" y="5946075"/>
            <a:ext cx="144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Data Protection</a:t>
            </a:r>
            <a:endParaRPr lang="ko-KR" altLang="en-US" sz="1400" dirty="0">
              <a:solidFill>
                <a:srgbClr val="7030A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28</a:t>
            </a:fld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1759C0-1110-4F0A-BF6C-1B568819B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35826"/>
            <a:ext cx="3243353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72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Toward Future – Ownership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Disaccord between data and ownership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Ownership as a legal concept is not an appropriate tool to be applied to data in general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Diversity of data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>
                <a:solidFill>
                  <a:schemeClr val="accent4"/>
                </a:solidFill>
              </a:rPr>
              <a:t>Data: About almost everything in the world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>
                <a:solidFill>
                  <a:schemeClr val="accent4"/>
                </a:solidFill>
              </a:rPr>
              <a:t>Data itself has not been clearly defined.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Connectivity of data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>
                <a:solidFill>
                  <a:schemeClr val="accent4"/>
                </a:solidFill>
              </a:rPr>
              <a:t>Data becomes more valuable when connected and combined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>
                <a:solidFill>
                  <a:schemeClr val="accent4"/>
                </a:solidFill>
              </a:rPr>
              <a:t>Connectivity of data makes the application of ownership even more difficult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Inseparability of data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>
                <a:solidFill>
                  <a:schemeClr val="accent4"/>
                </a:solidFill>
              </a:rPr>
              <a:t>Gene data as mine? My parents”? / Transaction data as mine? Seller’s? / Facebook data as mine? My friends’?</a:t>
            </a:r>
          </a:p>
          <a:p>
            <a:pPr lvl="3">
              <a:lnSpc>
                <a:spcPct val="150000"/>
              </a:lnSpc>
            </a:pPr>
            <a:r>
              <a:rPr lang="en-US" altLang="ko-KR" sz="1100" dirty="0">
                <a:solidFill>
                  <a:schemeClr val="accent4"/>
                </a:solidFill>
              </a:rPr>
              <a:t>Inseparability of data makes it difficult to attribute the ownership of data to a single person or single entity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306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Around the World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347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Europe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Toward Data Economy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Communication on data-driven economy(2014)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Working Document on a Digital Single Market Strategy (2015)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Communication on Building a European data economy (2017)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Data Ownership as Normative Foundation for Data Economy?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EU Working Paper - The economics of ownership, access and trade in digital data (2017)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EU White Paper – Building the European Data Economy – Data Ownership (2017)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No Easy Path to </a:t>
            </a:r>
            <a:r>
              <a:rPr lang="en-US" altLang="ko-KR" sz="1200" i="1" dirty="0"/>
              <a:t>Sui Generis</a:t>
            </a:r>
            <a:r>
              <a:rPr lang="en-US" altLang="ko-KR" sz="1200" dirty="0"/>
              <a:t> Right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The United States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Debates on data rights (including property right on personal data)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“Own your Own Data” Bill (2019)– “Each individual owns and has an exclusive property right in the data that an individual generates on the Internet”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200" dirty="0"/>
              <a:t>Data Dividend Project (California, Andrew Yang)</a:t>
            </a:r>
            <a:endParaRPr lang="ko-KR" altLang="en-US" sz="12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989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Toward Future - Ownership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Disaccord between data and ownership (continued)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Difficulty arising from multiple stakeholders in creating and enhancing the value of data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Difficulty in making legal relationship public: No registration system yet unlike IP rights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Difficulty in harmonizing property law (Heterogeneity in global property law)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Less incentive created by introducing data ownership: Currently immense volume of data are being created without data ownership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Less flexibility, More complexity</a:t>
            </a:r>
            <a:endParaRPr lang="en-US" altLang="ko-KR" sz="1100" dirty="0">
              <a:solidFill>
                <a:schemeClr val="accent4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0926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Toward Future - Ownership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124744"/>
            <a:ext cx="8424167" cy="349924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 Ownership as sui generis right?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EU Data Ownership White Paper (2017)</a:t>
            </a:r>
            <a:r>
              <a:rPr lang="ko-KR" altLang="en-US" sz="14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solidFill>
                <a:schemeClr val="accent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Proposal for a non-exclusive ownership right in data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Non-exclusive, flexible, and extensible right that is not an IP type of right with data traceability obligation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 widely accepted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“Bundle of Rights” may help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Flexible, changeable, and dynamic property right on data?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Right coupled with obligation?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4DD82EF9-33B7-450A-AC50-75D69B3BF53E}" type="slidenum">
              <a:rPr lang="ko-KR" altLang="en-US" smtClean="0">
                <a:solidFill>
                  <a:srgbClr val="FFFFFF"/>
                </a:solidFill>
              </a:rPr>
              <a:pPr defTabSz="685800"/>
              <a:t>31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4FC4441-6E1E-4A13-AB8D-BB43F832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47" y="4509120"/>
            <a:ext cx="1432684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67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Toward Future - Ownership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966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Recent bill in Korea to add independent data that is subject to exclusive control either by law or technology as a “thing” in the Korean Civil Code</a:t>
            </a:r>
            <a:endParaRPr lang="en-US" altLang="ko-KR" sz="14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4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4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4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4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4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4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4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400" dirty="0">
              <a:solidFill>
                <a:schemeClr val="folHlink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folHlink"/>
              </a:buClr>
              <a:buNone/>
            </a:pPr>
            <a:endParaRPr lang="en-US" altLang="ko-KR" sz="1600" dirty="0">
              <a:solidFill>
                <a:schemeClr val="folHlink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6" y="1988840"/>
            <a:ext cx="5315471" cy="3130549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596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Toward Future - Copyright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IP rights – in particular, copyright – can meaningfully contribute to ongoing discussion on data right regime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Copyright law: A prototype law on intangible asset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Provisions on database: Source of wisdom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“Bundle of Rights’” notion employed in copyright law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Harmonious regulation on both property right and moral right (personality right)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Refined approach to diverse types of intangible assets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Addresses the issue of cumulative copyrights (derivative works)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Striking delicate balance between monopoly and free use (requiring originality, limitations on author’s economic rights, limitations on the duration of copyright, Setting up public domain)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Not only “property rule”, but also “liability rule” (compulsory license)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6522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Toward Future - Accession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640960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Accession? 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Property law concept: method of acquiring property right (ownership) by adding value to other property through labor or new raw materials (Korean Civil Code 259)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Law of accession: almost forgotten field of property law but deserves attention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Data as combined value: many stakeholders sequentially add value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Accession law can be utilized in setting up a new legal regime in determining the attribution of data and distribution of data-generated profits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Contrary to co-ownership doctrine, accession simplifies legal rights while articulates economic distribution: meets expectation of ordinary stake-holders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Giving a legal right on data to who can best control and manage data, while giving economic gains to all the contributors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0364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Toward Future - Trust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Inspiration from trust-based approach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Personal data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Rather than curbing personal data trade, focusing on how personal data can be better managed by a fiduciary and how profits generated therefrom can fairly be distributed – even to data subjects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“</a:t>
            </a:r>
            <a:r>
              <a:rPr lang="en-US" altLang="ko-KR" sz="1400" dirty="0" err="1">
                <a:solidFill>
                  <a:schemeClr val="accent4"/>
                </a:solidFill>
              </a:rPr>
              <a:t>Mydata</a:t>
            </a:r>
            <a:r>
              <a:rPr lang="en-US" altLang="ko-KR" sz="1400" dirty="0">
                <a:solidFill>
                  <a:schemeClr val="accent4"/>
                </a:solidFill>
              </a:rPr>
              <a:t>” in Korea is a form of personal data trust while data subjects reserve their control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Non-personal data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Non-personal data can also be traced to individuals and are generated by individuals 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Therefore, trust-based approach is still valid in non-personal data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Data Fund? Data Trust? Data Stewardship?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9694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Toward Future - Trust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Utility of Trust-based approach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Flexibility of trust law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From transaction restriction to harm restriction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>
                <a:solidFill>
                  <a:schemeClr val="accent4"/>
                </a:solidFill>
              </a:rPr>
              <a:t>e.g</a:t>
            </a:r>
            <a:r>
              <a:rPr lang="en-US" altLang="ko-KR" sz="1400" dirty="0">
                <a:solidFill>
                  <a:schemeClr val="accent4"/>
                </a:solidFill>
              </a:rPr>
              <a:t>: Designing Accounting Safeguards to Help Broaden Oversight And Regulations on Data (DASHBOARD) Act : commercial data operators as fiduciaries</a:t>
            </a:r>
            <a:endParaRPr lang="en-US" altLang="ko-KR" sz="1100" dirty="0">
              <a:solidFill>
                <a:schemeClr val="accent4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From ownership to beneficiary rights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Monopolizing data-generated profits cannot be justified just because consent has been given by data subjects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Relation to basic income (data-generated income as a source of basic income)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Data tax?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7915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323528" y="3645024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22539" y="37170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Current Issues</a:t>
            </a:r>
            <a:endParaRPr lang="ko-KR" altLang="en-US" sz="1400" dirty="0">
              <a:solidFill>
                <a:srgbClr val="0070C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373050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Future Issues</a:t>
            </a:r>
            <a:endParaRPr lang="ko-KR" altLang="en-US" sz="1400" dirty="0">
              <a:solidFill>
                <a:schemeClr val="accent2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cxnSp>
        <p:nvCxnSpPr>
          <p:cNvPr id="10" name="직선 연결선 9"/>
          <p:cNvCxnSpPr/>
          <p:nvPr/>
        </p:nvCxnSpPr>
        <p:spPr bwMode="auto">
          <a:xfrm>
            <a:off x="4561865" y="1672498"/>
            <a:ext cx="0" cy="42528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31940" y="1119014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Data Transaction</a:t>
            </a:r>
            <a:endParaRPr lang="ko-KR" altLang="en-US" sz="1400" dirty="0">
              <a:solidFill>
                <a:srgbClr val="C0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1940" y="5902171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Data Protection</a:t>
            </a:r>
            <a:endParaRPr lang="ko-KR" altLang="en-US" sz="1400" dirty="0">
              <a:solidFill>
                <a:srgbClr val="7030A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6598" y="349113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Copyright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6718" y="2466879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Trust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9566" y="4280617"/>
            <a:ext cx="242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Ownership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2512" y="3105815"/>
            <a:ext cx="2031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Accession</a:t>
            </a:r>
            <a:endParaRPr lang="ko-KR" altLang="en-US" sz="1400" b="1" dirty="0">
              <a:solidFill>
                <a:schemeClr val="accent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600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discussion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Need for continuous discussion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Need for more clear legal regime on data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Need for more refined discussion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Short-term discussion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No hasty attempt to unify or simplify diverse legal issues surrounding data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Utilization of existing legal doctrines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Focus more on specific types of data in need (e.g. data generated from e-commerce, autonomous vehicle, smart factory, smart city)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Gradual and need-based legislation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Long-term discussion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Developing more refined and comprehensive IP law regime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Shedding light on fragmented notion of ownership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Focusing more on how to better allocate data-generated profits (trust and accessory)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>
                <a:solidFill>
                  <a:schemeClr val="accent4"/>
                </a:solidFill>
              </a:rPr>
              <a:t>Establishing governmental or inter-governmental organization tailored to data policy</a:t>
            </a:r>
          </a:p>
          <a:p>
            <a:pPr marL="457200" lvl="1" indent="0">
              <a:lnSpc>
                <a:spcPct val="150000"/>
              </a:lnSpc>
              <a:buClr>
                <a:schemeClr val="folHlink"/>
              </a:buClr>
              <a:buNone/>
            </a:pPr>
            <a:endParaRPr lang="en-US" altLang="ko-KR" sz="18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</a:pPr>
            <a:endParaRPr lang="en-US" altLang="ko-KR" sz="1800" dirty="0">
              <a:solidFill>
                <a:schemeClr val="accent4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5273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0338" y="4054475"/>
            <a:ext cx="6264275" cy="742950"/>
          </a:xfrm>
        </p:spPr>
        <p:txBody>
          <a:bodyPr/>
          <a:lstStyle/>
          <a:p>
            <a:r>
              <a:rPr lang="en-US" altLang="ko-KR" sz="4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Thank you!</a:t>
            </a:r>
            <a:endParaRPr lang="ko-KR" altLang="en-US" sz="40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endParaRPr lang="ko-KR" altLang="en-US" dirty="0">
              <a:solidFill>
                <a:schemeClr val="tx2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913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Ongoing discussion in Korea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1733550" cy="26384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87" y="1484784"/>
            <a:ext cx="2619375" cy="17430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27859"/>
            <a:ext cx="3560058" cy="29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8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Ongoing discussion in Korea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58" y="1412776"/>
            <a:ext cx="4572660" cy="4752528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381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Starting from Data Ownership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062913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rtl="0" eaLnBrk="1" fontAlgn="base" latinLnBrk="1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rtl="0" eaLnBrk="1" fontAlgn="base" latinLnBrk="1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rtl="0" eaLnBrk="1" fontAlgn="base" latinLnBrk="1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rtl="0" eaLnBrk="1" fontAlgn="base" latinLnBrk="1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Why Data Ownership?</a:t>
            </a:r>
            <a:r>
              <a:rPr lang="ko-KR" altLang="en-US" sz="1600" dirty="0">
                <a:solidFill>
                  <a:schemeClr val="folHlink"/>
                </a:solidFill>
              </a:rPr>
              <a:t> </a:t>
            </a:r>
            <a:endParaRPr lang="en-US" altLang="ko-KR" sz="16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400" dirty="0"/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Efforts to provide foundational legal concept and framework toward new legal regime on data right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endParaRPr lang="en-US" altLang="ko-KR" sz="1400" dirty="0"/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Efforts To facilitate data protection and data transaction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>
                <a:solidFill>
                  <a:schemeClr val="folHlink"/>
                </a:solidFill>
              </a:rPr>
              <a:t>Data Protection: </a:t>
            </a:r>
            <a:r>
              <a:rPr lang="en-US" altLang="ko-KR" sz="1200" dirty="0"/>
              <a:t>Providing Legal Mechanisms to Protect Data Owner from illegal infringement on Data</a:t>
            </a:r>
            <a:endParaRPr lang="en-US" altLang="ko-KR" sz="1200" dirty="0">
              <a:solidFill>
                <a:schemeClr val="folHlink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altLang="ko-KR" sz="1200" dirty="0">
                <a:solidFill>
                  <a:schemeClr val="folHlink"/>
                </a:solidFill>
              </a:rPr>
              <a:t>Data Transaction: </a:t>
            </a:r>
            <a:r>
              <a:rPr lang="en-US" altLang="ko-KR" sz="1200" dirty="0"/>
              <a:t>Providing Legal Mechanisms to enable Data Owner to transfer, license, or other acts to benefit from such transactions</a:t>
            </a:r>
          </a:p>
          <a:p>
            <a:pPr lvl="2">
              <a:lnSpc>
                <a:spcPct val="150000"/>
              </a:lnSpc>
            </a:pPr>
            <a:endParaRPr lang="en-US" altLang="ko-KR" sz="1200" dirty="0"/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Overviews of ongoing discussion in Korea on data protection / data transaction, and subsequently the concept of data ownership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665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Protection and Data Transaction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7" y="1340768"/>
            <a:ext cx="8062913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Data protection and data transaction are……</a:t>
            </a:r>
            <a:r>
              <a:rPr lang="ko-KR" altLang="en-US" sz="1600" dirty="0">
                <a:solidFill>
                  <a:schemeClr val="folHlink"/>
                </a:solidFill>
              </a:rPr>
              <a:t> </a:t>
            </a:r>
            <a:endParaRPr lang="en-US" altLang="ko-KR" sz="16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Of different nature with different purposes, 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But so closely intertwined with each other</a:t>
            </a:r>
          </a:p>
        </p:txBody>
      </p:sp>
      <p:sp>
        <p:nvSpPr>
          <p:cNvPr id="2" name="타원 1"/>
          <p:cNvSpPr/>
          <p:nvPr/>
        </p:nvSpPr>
        <p:spPr bwMode="auto">
          <a:xfrm>
            <a:off x="1673852" y="2520716"/>
            <a:ext cx="3132000" cy="3132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Protection</a:t>
            </a:r>
            <a:endParaRPr kumimoji="0" lang="ko-K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4354984" y="2492896"/>
            <a:ext cx="3132000" cy="3132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Transaction</a:t>
            </a:r>
            <a:endParaRPr kumimoji="0" lang="ko-K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582859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Static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58207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Dynamic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왼쪽/오른쪽 화살표 3"/>
          <p:cNvSpPr/>
          <p:nvPr/>
        </p:nvSpPr>
        <p:spPr bwMode="auto">
          <a:xfrm>
            <a:off x="4139952" y="5917512"/>
            <a:ext cx="1440160" cy="17578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004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Protection – mainly on PI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19141"/>
            <a:ext cx="8820472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Expansion of Protection on Data – Personal Data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History of Protecting Private Sphere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Aristotle on Distinction between Public / Private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Legal protection on private sphere since Roman law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Terminology, “Privacy” first used in 15</a:t>
            </a:r>
            <a:r>
              <a:rPr lang="en-US" altLang="ko-KR" sz="1200" baseline="30000" dirty="0"/>
              <a:t>th</a:t>
            </a:r>
            <a:r>
              <a:rPr lang="en-US" altLang="ko-KR" sz="1200" dirty="0"/>
              <a:t> Century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Warren &amp; Brandeis : Right to Privacy (1890)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Universal Declaration of Human Rights (1948) : Right to Privacy (Art. 12)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Alan Westin (1967): Privacy as "the claim of individuals, groups, or institutions to determine for themselves when, how, and to what extent information about them is communicated to others.“ -- conceptual combination of privacy and information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Development of Information Protection Law: The Data Act (</a:t>
            </a:r>
            <a:r>
              <a:rPr lang="en-US" altLang="ko-KR" sz="1400" dirty="0" err="1"/>
              <a:t>Datalagen</a:t>
            </a:r>
            <a:r>
              <a:rPr lang="en-US" altLang="ko-KR" sz="1400" dirty="0"/>
              <a:t>) in Sweden (1973) / The Privacy Act in USA (1974), Federal Data Protection Act (</a:t>
            </a:r>
            <a:r>
              <a:rPr lang="en-US" altLang="ko-KR" sz="1400" dirty="0" err="1"/>
              <a:t>Bundesdatenschutzgesetz</a:t>
            </a:r>
            <a:r>
              <a:rPr lang="en-US" altLang="ko-KR" sz="1400" dirty="0"/>
              <a:t>) in Germany (1978)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OECD Guidelines on the Protection of Privacy and Transborder Flows of </a:t>
            </a:r>
            <a:r>
              <a:rPr lang="en-US" altLang="ko-KR" sz="1400" u="sng" dirty="0"/>
              <a:t>Personal Data</a:t>
            </a:r>
            <a:r>
              <a:rPr lang="en-US" altLang="ko-KR" sz="1400" dirty="0"/>
              <a:t> (1980)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Convention for the Protection of Individuals with Regard to Automatic Processing of </a:t>
            </a:r>
            <a:r>
              <a:rPr lang="en-US" altLang="ko-KR" sz="1400" u="sng" dirty="0"/>
              <a:t>Personal Data</a:t>
            </a:r>
            <a:r>
              <a:rPr lang="en-US" altLang="ko-KR" sz="1400" dirty="0"/>
              <a:t> (1981)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773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Protection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519" y="1211610"/>
            <a:ext cx="8494961" cy="466566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600" dirty="0">
                <a:solidFill>
                  <a:schemeClr val="folHlink"/>
                </a:solidFill>
              </a:rPr>
              <a:t>Expansion of Protection on Data – Personal Data 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Federal Constitutional Court of Germany on 1983 Census Act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Conceptual combination of ‘information’ and ‘self-determination’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From ‘private information’ to ‘personally identifiable information’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EU Data Protection Directive (1995)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EU Directive on Privacy and Electronic Communications (2002)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Korea: Personal Information Protection Act (2011)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EU Regulation on Notification of Data Breach (2013)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CJEU : Google v Spain (2014) – Right to be forgotten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GDPR (2018)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</a:pPr>
            <a:r>
              <a:rPr lang="en-US" altLang="ko-KR" sz="1400" dirty="0"/>
              <a:t>Rights on personal data gains its independence from right to privacy, based on human right perspectives, thereby dramatically enlarging private dominion on information: Expandability of ‘personal data’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82EF9-33B7-450A-AC50-75D69B3BF53E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1949270"/>
      </p:ext>
    </p:extLst>
  </p:cSld>
  <p:clrMapOvr>
    <a:masterClrMapping/>
  </p:clrMapOvr>
</p:sld>
</file>

<file path=ppt/theme/theme1.xml><?xml version="1.0" encoding="utf-8"?>
<a:theme xmlns:a="http://schemas.openxmlformats.org/drawingml/2006/main" name="021TGp_bizmedical_light">
  <a:themeElements>
    <a:clrScheme name="021TGp_bizmedical_light 3">
      <a:dk1>
        <a:srgbClr val="003366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48B88D"/>
      </a:accent2>
      <a:accent3>
        <a:srgbClr val="FFFFFF"/>
      </a:accent3>
      <a:accent4>
        <a:srgbClr val="002A56"/>
      </a:accent4>
      <a:accent5>
        <a:srgbClr val="BABDDC"/>
      </a:accent5>
      <a:accent6>
        <a:srgbClr val="40A67F"/>
      </a:accent6>
      <a:hlink>
        <a:srgbClr val="A959A1"/>
      </a:hlink>
      <a:folHlink>
        <a:srgbClr val="3575CB"/>
      </a:folHlink>
    </a:clrScheme>
    <a:fontScheme name="021TGp_bizmedical_ligh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021TGp_bizmedical_light 1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3">
        <a:dk1>
          <a:srgbClr val="0033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48B88D"/>
        </a:accent2>
        <a:accent3>
          <a:srgbClr val="FFFFFF"/>
        </a:accent3>
        <a:accent4>
          <a:srgbClr val="002A56"/>
        </a:accent4>
        <a:accent5>
          <a:srgbClr val="BABDDC"/>
        </a:accent5>
        <a:accent6>
          <a:srgbClr val="40A67F"/>
        </a:accent6>
        <a:hlink>
          <a:srgbClr val="A959A1"/>
        </a:hlink>
        <a:folHlink>
          <a:srgbClr val="3575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021TGp_bizmedical_light">
  <a:themeElements>
    <a:clrScheme name="021TGp_bizmedical_light 3">
      <a:dk1>
        <a:srgbClr val="003366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48B88D"/>
      </a:accent2>
      <a:accent3>
        <a:srgbClr val="FFFFFF"/>
      </a:accent3>
      <a:accent4>
        <a:srgbClr val="002A56"/>
      </a:accent4>
      <a:accent5>
        <a:srgbClr val="BABDDC"/>
      </a:accent5>
      <a:accent6>
        <a:srgbClr val="40A67F"/>
      </a:accent6>
      <a:hlink>
        <a:srgbClr val="A959A1"/>
      </a:hlink>
      <a:folHlink>
        <a:srgbClr val="3575CB"/>
      </a:folHlink>
    </a:clrScheme>
    <a:fontScheme name="021TGp_bizmedical_ligh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021TGp_bizmedical_light 1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3">
        <a:dk1>
          <a:srgbClr val="0033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48B88D"/>
        </a:accent2>
        <a:accent3>
          <a:srgbClr val="FFFFFF"/>
        </a:accent3>
        <a:accent4>
          <a:srgbClr val="002A56"/>
        </a:accent4>
        <a:accent5>
          <a:srgbClr val="BABDDC"/>
        </a:accent5>
        <a:accent6>
          <a:srgbClr val="40A67F"/>
        </a:accent6>
        <a:hlink>
          <a:srgbClr val="A959A1"/>
        </a:hlink>
        <a:folHlink>
          <a:srgbClr val="3575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110tgp_com_diagram_s</Template>
  <TotalTime>7604</TotalTime>
  <Words>3314</Words>
  <Application>Microsoft Office PowerPoint</Application>
  <PresentationFormat>화면 슬라이드 쇼(4:3)</PresentationFormat>
  <Paragraphs>381</Paragraphs>
  <Slides>39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9" baseType="lpstr">
      <vt:lpstr>굴림</vt:lpstr>
      <vt:lpstr>맑은 고딕</vt:lpstr>
      <vt:lpstr>한컴 고딕</vt:lpstr>
      <vt:lpstr>Arial</vt:lpstr>
      <vt:lpstr>Times New Roman</vt:lpstr>
      <vt:lpstr>Verdana</vt:lpstr>
      <vt:lpstr>Wingdings</vt:lpstr>
      <vt:lpstr>021TGp_bizmedical_light</vt:lpstr>
      <vt:lpstr>2_021TGp_bizmedical_light</vt:lpstr>
      <vt:lpstr>Image</vt:lpstr>
      <vt:lpstr>A New Legal Framework for Data and the Role of IP Law – Korean Experience</vt:lpstr>
      <vt:lpstr>Purpose of this Presentation</vt:lpstr>
      <vt:lpstr>Around the World</vt:lpstr>
      <vt:lpstr>Ongoing discussion in Korea</vt:lpstr>
      <vt:lpstr>Ongoing discussion in Korea</vt:lpstr>
      <vt:lpstr>Starting from Data Ownership</vt:lpstr>
      <vt:lpstr>Data Protection and Data Transaction</vt:lpstr>
      <vt:lpstr>Data Protection – mainly on PI</vt:lpstr>
      <vt:lpstr>Data Protection</vt:lpstr>
      <vt:lpstr>Data Protection</vt:lpstr>
      <vt:lpstr>Data Transaction</vt:lpstr>
      <vt:lpstr>Data Transaction</vt:lpstr>
      <vt:lpstr>Discussion on Data ownership</vt:lpstr>
      <vt:lpstr>What is Data?</vt:lpstr>
      <vt:lpstr>What is Data? </vt:lpstr>
      <vt:lpstr>What is Ownership?</vt:lpstr>
      <vt:lpstr>Skepticism on the notion of data ownership</vt:lpstr>
      <vt:lpstr>Overview on Legal Regime on Data</vt:lpstr>
      <vt:lpstr>Legal Regime on Data</vt:lpstr>
      <vt:lpstr>Legal Regime on Data</vt:lpstr>
      <vt:lpstr>Legal Regime on Data</vt:lpstr>
      <vt:lpstr>Coping with Current Issues - Contract Law</vt:lpstr>
      <vt:lpstr>Coping with Current Issues - law of possession</vt:lpstr>
      <vt:lpstr>Coping with Current Issues - Law of Torts</vt:lpstr>
      <vt:lpstr>Coping with Current Issues - Unfair Competition Act</vt:lpstr>
      <vt:lpstr>Coping with Current Issues - Law on Personality Rights</vt:lpstr>
      <vt:lpstr>PowerPoint 프레젠테이션</vt:lpstr>
      <vt:lpstr>PowerPoint 프레젠테이션</vt:lpstr>
      <vt:lpstr>Toward Future – Ownership </vt:lpstr>
      <vt:lpstr>Toward Future - Ownership</vt:lpstr>
      <vt:lpstr>Toward Future - Ownership</vt:lpstr>
      <vt:lpstr>Toward Future - Ownership</vt:lpstr>
      <vt:lpstr>Toward Future - Copyright</vt:lpstr>
      <vt:lpstr>Toward Future - Accession</vt:lpstr>
      <vt:lpstr>Toward Future - Trust</vt:lpstr>
      <vt:lpstr>Toward Future - Trust</vt:lpstr>
      <vt:lpstr>PowerPoint 프레젠테이션</vt:lpstr>
      <vt:lpstr>Future 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kwon.youngjoon@gmail.com</dc:creator>
  <cp:lastModifiedBy>user</cp:lastModifiedBy>
  <cp:revision>291</cp:revision>
  <dcterms:created xsi:type="dcterms:W3CDTF">2020-11-11T06:07:17Z</dcterms:created>
  <dcterms:modified xsi:type="dcterms:W3CDTF">2021-11-02T08:37:47Z</dcterms:modified>
</cp:coreProperties>
</file>