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3"/>
  </p:notesMasterIdLst>
  <p:sldIdLst>
    <p:sldId id="256" r:id="rId2"/>
    <p:sldId id="342" r:id="rId3"/>
    <p:sldId id="354" r:id="rId4"/>
    <p:sldId id="355" r:id="rId5"/>
    <p:sldId id="359" r:id="rId6"/>
    <p:sldId id="360" r:id="rId7"/>
    <p:sldId id="364" r:id="rId8"/>
    <p:sldId id="361" r:id="rId9"/>
    <p:sldId id="362" r:id="rId10"/>
    <p:sldId id="363" r:id="rId11"/>
    <p:sldId id="33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AC" initials="E" lastIdx="1" clrIdx="0">
    <p:extLst>
      <p:ext uri="{19B8F6BF-5375-455C-9EA6-DF929625EA0E}">
        <p15:presenceInfo xmlns:p15="http://schemas.microsoft.com/office/powerpoint/2012/main" userId="EA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ED4FA-E98C-4F5C-8546-B4A05F9A255B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C03BE-F56E-4B03-99E6-4BAB42A6B6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3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46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7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7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2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99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00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14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58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providing this opportunity for me to be here. My talk will focus on the role of the new EAST Commission</a:t>
            </a:r>
            <a:r>
              <a:rPr lang="en-GB" baseline="0" dirty="0"/>
              <a:t> in </a:t>
            </a:r>
            <a:r>
              <a:rPr lang="en-GB" dirty="0"/>
              <a:t>engineering development and its approach to create sustainable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03BE-F56E-4B03-99E6-4BAB42A6B68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5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4B78-E639-400E-B139-5E85F2DF8156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0"/>
            <a:ext cx="164132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B1361-AE39-4B8C-995C-5FA65BCAED3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7824-907A-4689-8C72-D473D28BADF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309-4124-46E5-B7A8-BF91001C5F17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63" y="38100"/>
            <a:ext cx="164132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DE5C-FD7D-477B-8A83-94F71663A06C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48AD-C792-4B6B-92CC-9D6EBBE3CFE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3237D-3EAE-4577-8002-310D7CDF8B6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B269C-0701-4FB4-BFF1-88EB19096A25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93E9-4489-4BE0-A77A-6DE406C2190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C0C6-1983-43CB-8634-0BA80AEE03AE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AE85-8E74-44B9-8450-3D7B4EEB2C19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81B9C7-99FE-475A-AD1A-43F70DB7E4C0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6E527B-BD66-4A0C-BB73-599A281317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700" y="0"/>
            <a:ext cx="164132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33400" y="6356350"/>
            <a:ext cx="8153400" cy="3651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9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East African Science and Technology Commission (EASTECO)</a:t>
            </a:r>
          </a:p>
          <a:p>
            <a:endParaRPr lang="en-US" dirty="0"/>
          </a:p>
        </p:txBody>
      </p:sp>
      <p:sp>
        <p:nvSpPr>
          <p:cNvPr id="11" name="fc" descr="WIPO FOR OFFICIAL USE ONLY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WIPO FOR OFFICIAL USE ONLY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087" y="4227681"/>
            <a:ext cx="8813825" cy="13170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Muyambi Fortunate</a:t>
            </a:r>
          </a:p>
          <a:p>
            <a:r>
              <a:rPr lang="en-US" b="1" dirty="0">
                <a:solidFill>
                  <a:srgbClr val="00B050"/>
                </a:solidFill>
              </a:rPr>
              <a:t>Ag. Executive Secretary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1460313"/>
            <a:ext cx="8048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8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The EAC Regional Policy On Intellectual Property</a:t>
            </a:r>
            <a:endParaRPr lang="en-GB" sz="28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19200" y="2836694"/>
            <a:ext cx="5700713" cy="857250"/>
            <a:chOff x="0" y="0"/>
            <a:chExt cx="8978" cy="1349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700" cy="1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2700" y="84"/>
              <a:ext cx="3020" cy="1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Rectangle 2"/>
            <p:cNvSpPr>
              <a:spLocks noChangeArrowheads="1"/>
            </p:cNvSpPr>
            <p:nvPr/>
          </p:nvSpPr>
          <p:spPr bwMode="auto">
            <a:xfrm>
              <a:off x="5730" y="50"/>
              <a:ext cx="3240" cy="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07975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07975" y="13081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07975" y="2108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07975" y="3797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686ECB-12AA-4959-8250-828F527B6084}"/>
              </a:ext>
            </a:extLst>
          </p:cNvPr>
          <p:cNvSpPr txBox="1"/>
          <p:nvPr/>
        </p:nvSpPr>
        <p:spPr>
          <a:xfrm>
            <a:off x="533400" y="3108191"/>
            <a:ext cx="8125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IP and policies orientation to support start-up growth</a:t>
            </a:r>
            <a:endParaRPr lang="en-RW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1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952500"/>
            <a:ext cx="6527442" cy="1143000"/>
          </a:xfrm>
        </p:spPr>
        <p:txBody>
          <a:bodyPr/>
          <a:lstStyle/>
          <a:p>
            <a:r>
              <a:rPr lang="en-US" sz="2800" b="1" dirty="0"/>
              <a:t>10 Intellectual Property Strategies For Startups Growth</a:t>
            </a:r>
            <a:r>
              <a:rPr lang="en-US" sz="800" b="1" dirty="0"/>
              <a:t/>
            </a:r>
            <a:br>
              <a:rPr lang="en-US" sz="800" b="1" dirty="0"/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10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6252" y="1752600"/>
            <a:ext cx="79752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6. Patent strategy should be cost-effective and not avoided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7. Consider a global patent strategy, including China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8. Take care in using open source software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9. Only litigate IP disputes out of principle in rare cases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10. Be careful in hiring new employees</a:t>
            </a:r>
          </a:p>
        </p:txBody>
      </p:sp>
    </p:spTree>
    <p:extLst>
      <p:ext uri="{BB962C8B-B14F-4D97-AF65-F5344CB8AC3E}">
        <p14:creationId xmlns:p14="http://schemas.microsoft.com/office/powerpoint/2010/main" val="159591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Thank you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Merci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Asanteni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11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775" y="279876"/>
            <a:ext cx="962025" cy="956945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659" y="294372"/>
            <a:ext cx="932815" cy="92646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654" y="294372"/>
            <a:ext cx="951230" cy="95694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587" y="300087"/>
            <a:ext cx="956945" cy="951230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532" y="348362"/>
            <a:ext cx="1268095" cy="951230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358" y="293752"/>
            <a:ext cx="1347470" cy="1005840"/>
          </a:xfrm>
          <a:prstGeom prst="rect">
            <a:avLst/>
          </a:prstGeom>
          <a:noFill/>
        </p:spPr>
      </p:pic>
      <p:pic>
        <p:nvPicPr>
          <p:cNvPr id="1026" name="Picture 2" descr="Round Flag of DR Congo. Vector Illustration. Button, Icon, Glossy Badge  Stock Vector - Illustration of button, lingala: 193853249">
            <a:extLst>
              <a:ext uri="{FF2B5EF4-FFF2-40B4-BE49-F238E27FC236}">
                <a16:creationId xmlns:a16="http://schemas.microsoft.com/office/drawing/2014/main" id="{88058FD8-F145-4808-BF42-03C8F9D67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129" y="201915"/>
            <a:ext cx="1244124" cy="124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51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96042"/>
            <a:ext cx="6527442" cy="1143000"/>
          </a:xfrm>
        </p:spPr>
        <p:txBody>
          <a:bodyPr/>
          <a:lstStyle/>
          <a:p>
            <a:r>
              <a:rPr lang="en-US" sz="4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r>
              <a:rPr lang="en-US" sz="4800" b="1" dirty="0">
                <a:effectLst/>
              </a:rPr>
              <a:t/>
            </a:r>
            <a:br>
              <a:rPr lang="en-US" sz="4800" b="1" dirty="0">
                <a:effectLst/>
              </a:rPr>
            </a:br>
            <a:endParaRPr lang="en-US" sz="4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010" y="175666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The EAC Partner States as members of the World Trade Organization (WTO) are obliged to comply with the Agreement on Trade Related Aspects of Intellectual Property Rights (TRIPs Agreement).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EAC partner states have recognized the importance of using science, technology and innovation to achieve sustainable growth through the EAC Vision 2050.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Protection of IP creates incentive for more knowledge and technology generation as scientists and other creators are recognized and rewarded.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45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1851" y="381000"/>
            <a:ext cx="7010400" cy="1143000"/>
          </a:xfrm>
        </p:spPr>
        <p:txBody>
          <a:bodyPr/>
          <a:lstStyle/>
          <a:p>
            <a:r>
              <a:rPr lang="en-US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IP Policy Development Process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endParaRPr lang="en-US" sz="40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465" y="1600200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Assessment of the current IP situation in the EAC, through a combination of Participatory Analytical Techniques (PAT) of consultation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Compilation and analysis of primary (survey) and secondary (literature review) information/data captured from a comprehensive assessment of IP situation in Partner States,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Benchmark review of IP ecosystems in other regional and international communities for purposes of benchmarking the prevailing situation in the EAC.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Preparation and submission of Report on the status of the IP situation in the EAC region;</a:t>
            </a:r>
          </a:p>
        </p:txBody>
      </p:sp>
    </p:spTree>
    <p:extLst>
      <p:ext uri="{BB962C8B-B14F-4D97-AF65-F5344CB8AC3E}">
        <p14:creationId xmlns:p14="http://schemas.microsoft.com/office/powerpoint/2010/main" val="148848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865" y="315496"/>
            <a:ext cx="7010400" cy="1143000"/>
          </a:xfrm>
        </p:spPr>
        <p:txBody>
          <a:bodyPr/>
          <a:lstStyle/>
          <a:p>
            <a:r>
              <a:rPr lang="en-US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IP Policy Development Process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endParaRPr lang="en-US" sz="40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391" y="1458496"/>
            <a:ext cx="86868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Preparation of EAC Regional IP Status Report and Draft EAC Regional IP Policy.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 Submission of EAC Regional IP Status Report and Draft EAC Regional IP Policy to EASTECO management;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Presentation of Draft EAC Regional IP Policy to stakeholders at Regional Validation Workshop convened by EASTECO management;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Draft EAC Regional IP Policy  reviewed by ARIPO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Preparation and submission of Final EAC Regional IP Policy to EASTECO management.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EAC Regional IP Policy approved by EAC Council of Ministers</a:t>
            </a:r>
          </a:p>
        </p:txBody>
      </p:sp>
    </p:spTree>
    <p:extLst>
      <p:ext uri="{BB962C8B-B14F-4D97-AF65-F5344CB8AC3E}">
        <p14:creationId xmlns:p14="http://schemas.microsoft.com/office/powerpoint/2010/main" val="358046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19200"/>
            <a:ext cx="6527442" cy="1143000"/>
          </a:xfrm>
        </p:spPr>
        <p:txBody>
          <a:bodyPr/>
          <a:lstStyle/>
          <a:p>
            <a:r>
              <a:rPr lang="en-GB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Policy Vision and Mission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665" y="19812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i="1" dirty="0"/>
              <a:t>Mission</a:t>
            </a:r>
            <a:r>
              <a:rPr lang="en-GB" sz="2400" b="1" dirty="0"/>
              <a:t>: </a:t>
            </a:r>
            <a:r>
              <a:rPr lang="en-GB" sz="2400" dirty="0"/>
              <a:t>To create a robust and dynamic IP environment that fosters social economic development.</a:t>
            </a:r>
          </a:p>
          <a:p>
            <a:pPr algn="just"/>
            <a:endParaRPr lang="en-US" sz="2400" dirty="0"/>
          </a:p>
          <a:p>
            <a:pPr algn="just"/>
            <a:r>
              <a:rPr lang="en-GB" sz="2400" dirty="0"/>
              <a:t> </a:t>
            </a:r>
            <a:endParaRPr lang="en-US" sz="2400" dirty="0"/>
          </a:p>
          <a:p>
            <a:pPr algn="just"/>
            <a:r>
              <a:rPr lang="en-GB" sz="2400" b="1" i="1" dirty="0"/>
              <a:t>Vision</a:t>
            </a:r>
            <a:r>
              <a:rPr lang="en-GB" sz="2400" b="1" dirty="0"/>
              <a:t>: </a:t>
            </a:r>
            <a:r>
              <a:rPr lang="en-GB" sz="2400" dirty="0"/>
              <a:t>A socio-economically transformed community that harnesses creativity for knowledge development and technological advancement.</a:t>
            </a:r>
            <a:endParaRPr lang="en-RW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664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19200"/>
            <a:ext cx="6527442" cy="1143000"/>
          </a:xfrm>
        </p:spPr>
        <p:txBody>
          <a:bodyPr/>
          <a:lstStyle/>
          <a:p>
            <a:r>
              <a:rPr lang="en-GB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Policy Statement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236045"/>
            <a:ext cx="7755520" cy="238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of the Policy objectives has </a:t>
            </a:r>
            <a:endParaRPr lang="en-RW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Policy Statement </a:t>
            </a:r>
            <a:endParaRPr lang="en-RW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2247900" algn="l"/>
              </a:tabLst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Strategies</a:t>
            </a:r>
            <a:endParaRPr lang="en-RW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8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Actions</a:t>
            </a:r>
            <a:endParaRPr lang="en-RW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19200"/>
            <a:ext cx="6527442" cy="1143000"/>
          </a:xfrm>
        </p:spPr>
        <p:txBody>
          <a:bodyPr/>
          <a:lstStyle/>
          <a:p>
            <a:r>
              <a:rPr lang="en-GB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Policy Objectives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24000"/>
            <a:ext cx="86106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300" dirty="0"/>
              <a:t>The overall objective of the EAC Regional IP Policy is to create a dynamic, vibrant and balanced IP system in EAC partner states. </a:t>
            </a:r>
            <a:endParaRPr lang="en-US" sz="2300" dirty="0"/>
          </a:p>
          <a:p>
            <a:pPr algn="just"/>
            <a:endParaRPr lang="en-GB" sz="2300" dirty="0"/>
          </a:p>
          <a:p>
            <a:pPr algn="just"/>
            <a:r>
              <a:rPr lang="en-GB" sz="2300" dirty="0"/>
              <a:t>The Regional IP Policy strategic objectives: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/>
              <a:t>To enhance infrastructure capacity for the generation, protection and exploitation of IP assets and enforcement of IP rights in the EAC,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/>
              <a:t>To enhance human resource capacity for the generation, protection, exploitation and enforcement of IP in the EAC,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/>
              <a:t>To foster a conducive environment for utilization of the IP system in the EAC and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GB" sz="2300" dirty="0"/>
              <a:t>To promote IP-driven Local technology development, Transfer, adaptation and exploitation in the EAC.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93674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952500"/>
            <a:ext cx="6527442" cy="1143000"/>
          </a:xfrm>
        </p:spPr>
        <p:txBody>
          <a:bodyPr/>
          <a:lstStyle/>
          <a:p>
            <a:r>
              <a:rPr lang="en-US" sz="2800" b="1" dirty="0"/>
              <a:t>Intellectual Property Strategies For Startups Growth</a:t>
            </a:r>
            <a:r>
              <a:rPr lang="en-US" sz="800" b="1" dirty="0"/>
              <a:t/>
            </a:r>
            <a:br>
              <a:rPr lang="en-US" sz="800" b="1" dirty="0"/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24000"/>
            <a:ext cx="8610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/>
              <a:t>Intellectual property issues often are among the most important considerations that a technology startup will encounter. 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/>
              <a:t>A startup will face numerous issues involving developing a product, hiring qualified employees, raising capital, and more. With all of these issues, intellectual property can feel distracting, expensive, or contrary to the goals of just getting a product to market before someone else does.</a:t>
            </a:r>
          </a:p>
          <a:p>
            <a:pPr algn="just"/>
            <a:endParaRPr lang="en-US" sz="2200" dirty="0"/>
          </a:p>
          <a:p>
            <a:r>
              <a:rPr lang="en-US" sz="2200" dirty="0"/>
              <a:t>However, intellectual property is often the most valuable asset of a startup. Protecting intellectual property can be essential to obtaining venture capital funding or preventing competitors from unfairly competing with you.</a:t>
            </a:r>
          </a:p>
        </p:txBody>
      </p:sp>
    </p:spTree>
    <p:extLst>
      <p:ext uri="{BB962C8B-B14F-4D97-AF65-F5344CB8AC3E}">
        <p14:creationId xmlns:p14="http://schemas.microsoft.com/office/powerpoint/2010/main" val="378272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952500"/>
            <a:ext cx="6527442" cy="1143000"/>
          </a:xfrm>
        </p:spPr>
        <p:txBody>
          <a:bodyPr/>
          <a:lstStyle/>
          <a:p>
            <a:r>
              <a:rPr lang="en-US" sz="2800" b="1" dirty="0"/>
              <a:t>10 Intellectual Property Strategies For Startups Growth</a:t>
            </a:r>
            <a:r>
              <a:rPr lang="en-US" sz="800" b="1" dirty="0"/>
              <a:t/>
            </a:r>
            <a:br>
              <a:rPr lang="en-US" sz="800" b="1" dirty="0"/>
            </a:b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endParaRPr lang="en-US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E527B-BD66-4A0C-BB73-599A2813170F}" type="slidenum">
              <a:rPr lang="en-US" b="1" smtClean="0">
                <a:solidFill>
                  <a:schemeClr val="tx1"/>
                </a:solidFill>
              </a:rPr>
              <a:pPr/>
              <a:t>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7758" y="1524000"/>
            <a:ext cx="79752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Keep your employment work separate from your new idea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Don’t let other people claim ownership of your IP or your company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Have contributors assign their IP to the company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Evaluate your core assets and decide on the type of IP protection you need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Make sure you have a great name</a:t>
            </a:r>
          </a:p>
        </p:txBody>
      </p:sp>
    </p:spTree>
    <p:extLst>
      <p:ext uri="{BB962C8B-B14F-4D97-AF65-F5344CB8AC3E}">
        <p14:creationId xmlns:p14="http://schemas.microsoft.com/office/powerpoint/2010/main" val="4227047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4728</TotalTime>
  <Words>1044</Words>
  <Application>Microsoft Office PowerPoint</Application>
  <PresentationFormat>On-screen Show (4:3)</PresentationFormat>
  <Paragraphs>113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SimSun</vt:lpstr>
      <vt:lpstr>Arial</vt:lpstr>
      <vt:lpstr>Calibri</vt:lpstr>
      <vt:lpstr>Century Gothic</vt:lpstr>
      <vt:lpstr>Courier New</vt:lpstr>
      <vt:lpstr>Microsoft Sans Serif</vt:lpstr>
      <vt:lpstr>Palatino Linotype</vt:lpstr>
      <vt:lpstr>Times New Roman</vt:lpstr>
      <vt:lpstr>Executive</vt:lpstr>
      <vt:lpstr>PowerPoint Presentation</vt:lpstr>
      <vt:lpstr>Introduction </vt:lpstr>
      <vt:lpstr>IP Policy Development Process </vt:lpstr>
      <vt:lpstr>IP Policy Development Process </vt:lpstr>
      <vt:lpstr>The Policy Vision and Mission   </vt:lpstr>
      <vt:lpstr>The Policy Statement   </vt:lpstr>
      <vt:lpstr>The Policy Objectives   </vt:lpstr>
      <vt:lpstr>Intellectual Property Strategies For Startups Growth  </vt:lpstr>
      <vt:lpstr>10 Intellectual Property Strategies For Startups Growth  </vt:lpstr>
      <vt:lpstr>10 Intellectual Property Strategies For Startups Growth  </vt:lpstr>
      <vt:lpstr>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GERTRUDE</dc:creator>
  <cp:keywords>FOR OFFICIAL USE ONLY</cp:keywords>
  <cp:lastModifiedBy>RUGOMBOKA Rwaka Emmanuel</cp:lastModifiedBy>
  <cp:revision>447</cp:revision>
  <dcterms:created xsi:type="dcterms:W3CDTF">2015-08-29T12:00:16Z</dcterms:created>
  <dcterms:modified xsi:type="dcterms:W3CDTF">2022-05-03T17:30:43Z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6438874b-3f80-4356-ab1e-c373f4485699</vt:lpwstr>
  </property>
  <property fmtid="{D5CDD505-2E9C-101B-9397-08002B2CF9AE}" pid="3" name="TCSClassification">
    <vt:lpwstr>FOR OFFICIAL USE ONLY</vt:lpwstr>
  </property>
  <property fmtid="{D5CDD505-2E9C-101B-9397-08002B2CF9AE}" pid="4" name="Classification">
    <vt:lpwstr>For Official Use Only</vt:lpwstr>
  </property>
  <property fmtid="{D5CDD505-2E9C-101B-9397-08002B2CF9AE}" pid="5" name="VisualMarkings">
    <vt:lpwstr>Footer</vt:lpwstr>
  </property>
  <property fmtid="{D5CDD505-2E9C-101B-9397-08002B2CF9AE}" pid="6" name="Alignment">
    <vt:lpwstr>Centre</vt:lpwstr>
  </property>
  <property fmtid="{D5CDD505-2E9C-101B-9397-08002B2CF9AE}" pid="7" name="Language">
    <vt:lpwstr>English</vt:lpwstr>
  </property>
</Properties>
</file>