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7" r:id="rId2"/>
    <p:sldMasterId id="2147483706" r:id="rId3"/>
    <p:sldMasterId id="2147483718" r:id="rId4"/>
  </p:sldMasterIdLst>
  <p:notesMasterIdLst>
    <p:notesMasterId r:id="rId21"/>
  </p:notesMasterIdLst>
  <p:handoutMasterIdLst>
    <p:handoutMasterId r:id="rId22"/>
  </p:handoutMasterIdLst>
  <p:sldIdLst>
    <p:sldId id="366" r:id="rId5"/>
    <p:sldId id="391" r:id="rId6"/>
    <p:sldId id="395" r:id="rId7"/>
    <p:sldId id="396" r:id="rId8"/>
    <p:sldId id="397" r:id="rId9"/>
    <p:sldId id="406" r:id="rId10"/>
    <p:sldId id="393" r:id="rId11"/>
    <p:sldId id="407" r:id="rId12"/>
    <p:sldId id="392" r:id="rId13"/>
    <p:sldId id="409" r:id="rId14"/>
    <p:sldId id="404" r:id="rId15"/>
    <p:sldId id="405" r:id="rId16"/>
    <p:sldId id="386" r:id="rId17"/>
    <p:sldId id="403" r:id="rId18"/>
    <p:sldId id="385" r:id="rId19"/>
    <p:sldId id="400" r:id="rId20"/>
  </p:sldIdLst>
  <p:sldSz cx="9144000" cy="5143500" type="screen16x9"/>
  <p:notesSz cx="6819900" cy="99187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>
          <p15:clr>
            <a:srgbClr val="A4A3A4"/>
          </p15:clr>
        </p15:guide>
        <p15:guide id="2" pos="214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000000"/>
    <a:srgbClr val="365ABD"/>
    <a:srgbClr val="E9E0F2"/>
    <a:srgbClr val="002F6C"/>
    <a:srgbClr val="077BC0"/>
    <a:srgbClr val="6DE2E5"/>
    <a:srgbClr val="7AD7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86387" autoAdjust="0"/>
  </p:normalViewPr>
  <p:slideViewPr>
    <p:cSldViewPr showGuides="1">
      <p:cViewPr varScale="1">
        <p:scale>
          <a:sx n="79" d="100"/>
          <a:sy n="79" d="100"/>
        </p:scale>
        <p:origin x="752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558" y="-102"/>
      </p:cViewPr>
      <p:guideLst>
        <p:guide orient="horz" pos="3125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F1D7F0-D573-47FE-BB1B-5E7DD14185A6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BFE7DCD0-D11B-42D7-9275-88E8F6F44304}">
      <dgm:prSet phldrT="[Teksti]"/>
      <dgm:spPr/>
      <dgm:t>
        <a:bodyPr/>
        <a:lstStyle/>
        <a:p>
          <a:r>
            <a:rPr lang="fi-FI" dirty="0" smtClean="0">
              <a:solidFill>
                <a:schemeClr val="bg1"/>
              </a:solidFill>
            </a:rPr>
            <a:t>CAPACITY BUILDING</a:t>
          </a:r>
          <a:endParaRPr lang="fi-FI" dirty="0">
            <a:solidFill>
              <a:schemeClr val="bg1"/>
            </a:solidFill>
          </a:endParaRPr>
        </a:p>
      </dgm:t>
    </dgm:pt>
    <dgm:pt modelId="{E7A732D2-3EA1-4AEC-A215-D61CEF05FCD2}" type="parTrans" cxnId="{985937B3-85A1-4637-A80C-8CE621E041FD}">
      <dgm:prSet/>
      <dgm:spPr/>
      <dgm:t>
        <a:bodyPr/>
        <a:lstStyle/>
        <a:p>
          <a:endParaRPr lang="fi-FI"/>
        </a:p>
      </dgm:t>
    </dgm:pt>
    <dgm:pt modelId="{5CA97B16-9443-4F04-80E7-0FF60037A656}" type="sibTrans" cxnId="{985937B3-85A1-4637-A80C-8CE621E041FD}">
      <dgm:prSet/>
      <dgm:spPr/>
      <dgm:t>
        <a:bodyPr/>
        <a:lstStyle/>
        <a:p>
          <a:endParaRPr lang="fi-FI"/>
        </a:p>
      </dgm:t>
    </dgm:pt>
    <dgm:pt modelId="{46128605-5936-489D-90AC-56A0D45D42A3}">
      <dgm:prSet phldrT="[Teksti]" phldr="1"/>
      <dgm:spPr/>
      <dgm:t>
        <a:bodyPr/>
        <a:lstStyle/>
        <a:p>
          <a:endParaRPr lang="fi-FI" dirty="0"/>
        </a:p>
      </dgm:t>
    </dgm:pt>
    <dgm:pt modelId="{78287C8F-04DA-42EE-8836-6594CB83F427}" type="parTrans" cxnId="{1F6B895D-7A80-4E4B-8DB4-4820578FD603}">
      <dgm:prSet/>
      <dgm:spPr/>
      <dgm:t>
        <a:bodyPr/>
        <a:lstStyle/>
        <a:p>
          <a:endParaRPr lang="fi-FI"/>
        </a:p>
      </dgm:t>
    </dgm:pt>
    <dgm:pt modelId="{B76DD642-F78D-4E63-A8C0-39863087F778}" type="sibTrans" cxnId="{1F6B895D-7A80-4E4B-8DB4-4820578FD603}">
      <dgm:prSet/>
      <dgm:spPr/>
      <dgm:t>
        <a:bodyPr/>
        <a:lstStyle/>
        <a:p>
          <a:endParaRPr lang="fi-FI"/>
        </a:p>
      </dgm:t>
    </dgm:pt>
    <dgm:pt modelId="{AD8F4803-5B7B-4B21-8F8D-9E3C559FCD7F}">
      <dgm:prSet phldrT="[Teksti]" custT="1"/>
      <dgm:spPr/>
      <dgm:t>
        <a:bodyPr/>
        <a:lstStyle/>
        <a:p>
          <a:endParaRPr lang="fi-FI" sz="3600" dirty="0"/>
        </a:p>
      </dgm:t>
    </dgm:pt>
    <dgm:pt modelId="{D18D0A6A-8A9A-47A1-AAB7-D28F37B45E25}" type="parTrans" cxnId="{E4F8439D-9CA4-49B6-8832-FB44ED61BFD4}">
      <dgm:prSet/>
      <dgm:spPr/>
      <dgm:t>
        <a:bodyPr/>
        <a:lstStyle/>
        <a:p>
          <a:endParaRPr lang="fi-FI"/>
        </a:p>
      </dgm:t>
    </dgm:pt>
    <dgm:pt modelId="{123ADDAD-D49E-437B-86DC-2AD8EC97FDFA}" type="sibTrans" cxnId="{E4F8439D-9CA4-49B6-8832-FB44ED61BFD4}">
      <dgm:prSet/>
      <dgm:spPr/>
      <dgm:t>
        <a:bodyPr/>
        <a:lstStyle/>
        <a:p>
          <a:endParaRPr lang="fi-FI" dirty="0"/>
        </a:p>
      </dgm:t>
    </dgm:pt>
    <dgm:pt modelId="{A8AD2619-3E6D-4276-B19E-94BE74585654}">
      <dgm:prSet phldrT="[Teksti]"/>
      <dgm:spPr/>
      <dgm:t>
        <a:bodyPr/>
        <a:lstStyle/>
        <a:p>
          <a:r>
            <a:rPr lang="fi-FI" dirty="0" smtClean="0"/>
            <a:t>TYÖN JATKAMINEN</a:t>
          </a:r>
          <a:endParaRPr lang="fi-FI" dirty="0"/>
        </a:p>
      </dgm:t>
    </dgm:pt>
    <dgm:pt modelId="{10149C72-5DA8-4168-8EC0-E578D12AC843}" type="parTrans" cxnId="{FDDA6CBE-88DF-4F85-BA95-EDB3DDA295CF}">
      <dgm:prSet/>
      <dgm:spPr/>
      <dgm:t>
        <a:bodyPr/>
        <a:lstStyle/>
        <a:p>
          <a:endParaRPr lang="fi-FI"/>
        </a:p>
      </dgm:t>
    </dgm:pt>
    <dgm:pt modelId="{553A0FAF-B5AC-485F-A3D0-7B11D43F7FFC}" type="sibTrans" cxnId="{FDDA6CBE-88DF-4F85-BA95-EDB3DDA295CF}">
      <dgm:prSet/>
      <dgm:spPr/>
      <dgm:t>
        <a:bodyPr/>
        <a:lstStyle/>
        <a:p>
          <a:endParaRPr lang="fi-FI"/>
        </a:p>
      </dgm:t>
    </dgm:pt>
    <dgm:pt modelId="{0A441834-FC89-47F0-8D7B-D8F2124040A2}">
      <dgm:prSet phldrT="[Teksti]" custT="1"/>
      <dgm:spPr/>
      <dgm:t>
        <a:bodyPr/>
        <a:lstStyle/>
        <a:p>
          <a:r>
            <a:rPr lang="fi-FI" sz="1800" dirty="0" smtClean="0">
              <a:solidFill>
                <a:schemeClr val="bg1"/>
              </a:solidFill>
            </a:rPr>
            <a:t>STUDIES,</a:t>
          </a:r>
        </a:p>
        <a:p>
          <a:r>
            <a:rPr lang="fi-FI" sz="1800" dirty="0" smtClean="0">
              <a:solidFill>
                <a:schemeClr val="bg1"/>
              </a:solidFill>
            </a:rPr>
            <a:t>OPINIONS</a:t>
          </a:r>
        </a:p>
        <a:p>
          <a:endParaRPr lang="fi-FI" sz="1900" dirty="0"/>
        </a:p>
      </dgm:t>
    </dgm:pt>
    <dgm:pt modelId="{DEAD1524-4C4C-4A3D-98DE-EDC5F3C74289}" type="parTrans" cxnId="{4DCAE37B-85E3-4ACD-A58D-E7A84A0BF449}">
      <dgm:prSet/>
      <dgm:spPr/>
      <dgm:t>
        <a:bodyPr/>
        <a:lstStyle/>
        <a:p>
          <a:endParaRPr lang="fi-FI"/>
        </a:p>
      </dgm:t>
    </dgm:pt>
    <dgm:pt modelId="{E05B6054-20F6-435B-B2DD-C270AAB70A6A}" type="sibTrans" cxnId="{4DCAE37B-85E3-4ACD-A58D-E7A84A0BF449}">
      <dgm:prSet/>
      <dgm:spPr/>
      <dgm:t>
        <a:bodyPr/>
        <a:lstStyle/>
        <a:p>
          <a:endParaRPr lang="fi-FI"/>
        </a:p>
      </dgm:t>
    </dgm:pt>
    <dgm:pt modelId="{B1530B74-C426-4582-BCF3-1B6932F9A2D0}">
      <dgm:prSet phldrT="[Teksti]" custT="1"/>
      <dgm:spPr/>
      <dgm:t>
        <a:bodyPr/>
        <a:lstStyle/>
        <a:p>
          <a:pPr algn="ctr"/>
          <a:endParaRPr lang="fi-FI" sz="2400" dirty="0"/>
        </a:p>
      </dgm:t>
    </dgm:pt>
    <dgm:pt modelId="{27AE7DE5-1D32-4CDD-B9F8-FB257CA59737}" type="parTrans" cxnId="{517EC72A-1ED1-4AB3-B6D5-8BCF4CB1AACA}">
      <dgm:prSet/>
      <dgm:spPr/>
      <dgm:t>
        <a:bodyPr/>
        <a:lstStyle/>
        <a:p>
          <a:endParaRPr lang="fi-FI"/>
        </a:p>
      </dgm:t>
    </dgm:pt>
    <dgm:pt modelId="{BD89B0C5-7E2F-436B-8C0E-0546A239071B}" type="sibTrans" cxnId="{517EC72A-1ED1-4AB3-B6D5-8BCF4CB1AACA}">
      <dgm:prSet/>
      <dgm:spPr/>
      <dgm:t>
        <a:bodyPr/>
        <a:lstStyle/>
        <a:p>
          <a:endParaRPr lang="fi-FI"/>
        </a:p>
      </dgm:t>
    </dgm:pt>
    <dgm:pt modelId="{BA111633-EA42-4D8A-9E6F-9D1CFA8DBB7C}">
      <dgm:prSet custT="1"/>
      <dgm:spPr/>
      <dgm:t>
        <a:bodyPr/>
        <a:lstStyle/>
        <a:p>
          <a:pPr algn="ctr"/>
          <a:r>
            <a:rPr lang="fi-FI" sz="2000" dirty="0" smtClean="0"/>
            <a:t>INTEROPERA</a:t>
          </a:r>
        </a:p>
        <a:p>
          <a:pPr algn="ctr"/>
          <a:r>
            <a:rPr lang="fi-FI" sz="2000" dirty="0" smtClean="0"/>
            <a:t>BILITY</a:t>
          </a:r>
        </a:p>
        <a:p>
          <a:pPr algn="l"/>
          <a:endParaRPr lang="fi-FI" sz="1400" dirty="0"/>
        </a:p>
      </dgm:t>
    </dgm:pt>
    <dgm:pt modelId="{047F8ED5-2EC7-498E-BE45-2EF900028D09}" type="parTrans" cxnId="{777829B5-8E92-4238-9E5E-4225FB2FB485}">
      <dgm:prSet/>
      <dgm:spPr/>
      <dgm:t>
        <a:bodyPr/>
        <a:lstStyle/>
        <a:p>
          <a:endParaRPr lang="fi-FI"/>
        </a:p>
      </dgm:t>
    </dgm:pt>
    <dgm:pt modelId="{F2094A48-F88F-45B6-B21D-4F63E2257CEF}" type="sibTrans" cxnId="{777829B5-8E92-4238-9E5E-4225FB2FB485}">
      <dgm:prSet/>
      <dgm:spPr/>
      <dgm:t>
        <a:bodyPr/>
        <a:lstStyle/>
        <a:p>
          <a:endParaRPr lang="fi-FI"/>
        </a:p>
      </dgm:t>
    </dgm:pt>
    <dgm:pt modelId="{AF826D7E-BB37-4E52-8C93-84F3FE0E0A22}" type="pres">
      <dgm:prSet presAssocID="{8FF1D7F0-D573-47FE-BB1B-5E7DD14185A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F052649F-C8E8-4357-83E7-CE800BBE099D}" type="pres">
      <dgm:prSet presAssocID="{BFE7DCD0-D11B-42D7-9275-88E8F6F44304}" presName="composite" presStyleCnt="0"/>
      <dgm:spPr/>
    </dgm:pt>
    <dgm:pt modelId="{9876D75E-AC8C-4726-9DCF-E6F5D7BFFF2F}" type="pres">
      <dgm:prSet presAssocID="{BFE7DCD0-D11B-42D7-9275-88E8F6F44304}" presName="Parent1" presStyleLbl="node1" presStyleIdx="0" presStyleCnt="6" custLinFactNeighborX="-590" custLinFactNeighborY="25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B0A8B29-B24A-487D-80BF-A2C378820748}" type="pres">
      <dgm:prSet presAssocID="{BFE7DCD0-D11B-42D7-9275-88E8F6F44304}" presName="Childtext1" presStyleLbl="revTx" presStyleIdx="0" presStyleCnt="3" custScaleX="37349" custScaleY="50367" custLinFactX="-66714" custLinFactNeighborX="-100000" custLinFactNeighborY="-32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CDAB03B-8728-48B8-8488-1F312B5CE70B}" type="pres">
      <dgm:prSet presAssocID="{BFE7DCD0-D11B-42D7-9275-88E8F6F44304}" presName="BalanceSpacing" presStyleCnt="0"/>
      <dgm:spPr/>
    </dgm:pt>
    <dgm:pt modelId="{D76D6912-C68F-4FFC-9114-6B5DABB1B392}" type="pres">
      <dgm:prSet presAssocID="{BFE7DCD0-D11B-42D7-9275-88E8F6F44304}" presName="BalanceSpacing1" presStyleCnt="0"/>
      <dgm:spPr/>
    </dgm:pt>
    <dgm:pt modelId="{B272B08F-4419-4140-9223-7F3DFABB0598}" type="pres">
      <dgm:prSet presAssocID="{5CA97B16-9443-4F04-80E7-0FF60037A656}" presName="Accent1Text" presStyleLbl="node1" presStyleIdx="1" presStyleCnt="6" custLinFactNeighborX="1444" custLinFactNeighborY="6152"/>
      <dgm:spPr/>
      <dgm:t>
        <a:bodyPr/>
        <a:lstStyle/>
        <a:p>
          <a:endParaRPr lang="fi-FI"/>
        </a:p>
      </dgm:t>
    </dgm:pt>
    <dgm:pt modelId="{45326DD0-8F08-4478-A079-4B4C290A8394}" type="pres">
      <dgm:prSet presAssocID="{5CA97B16-9443-4F04-80E7-0FF60037A656}" presName="spaceBetweenRectangles" presStyleCnt="0"/>
      <dgm:spPr/>
    </dgm:pt>
    <dgm:pt modelId="{3299FA38-D48A-4C4D-B5E0-FE682A1A77D2}" type="pres">
      <dgm:prSet presAssocID="{AD8F4803-5B7B-4B21-8F8D-9E3C559FCD7F}" presName="composite" presStyleCnt="0"/>
      <dgm:spPr/>
    </dgm:pt>
    <dgm:pt modelId="{04957CF1-3208-4832-A893-9FC97BAB7862}" type="pres">
      <dgm:prSet presAssocID="{AD8F4803-5B7B-4B21-8F8D-9E3C559FCD7F}" presName="Parent1" presStyleLbl="node1" presStyleIdx="2" presStyleCnt="6" custLinFactNeighborX="4828" custLinFactNeighborY="10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EE9D72F-5214-4082-BED0-14CBC7FBE0FA}" type="pres">
      <dgm:prSet presAssocID="{AD8F4803-5B7B-4B21-8F8D-9E3C559FCD7F}" presName="Childtext1" presStyleLbl="revTx" presStyleIdx="1" presStyleCnt="3" custScaleX="50677" custScaleY="97315" custLinFactY="36076" custLinFactNeighborX="4994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AC33409-C8D0-4E79-95DD-52D30A3B4CDD}" type="pres">
      <dgm:prSet presAssocID="{AD8F4803-5B7B-4B21-8F8D-9E3C559FCD7F}" presName="BalanceSpacing" presStyleCnt="0"/>
      <dgm:spPr/>
    </dgm:pt>
    <dgm:pt modelId="{B829C074-938F-41B4-B7B8-EA198BDFD619}" type="pres">
      <dgm:prSet presAssocID="{AD8F4803-5B7B-4B21-8F8D-9E3C559FCD7F}" presName="BalanceSpacing1" presStyleCnt="0"/>
      <dgm:spPr/>
    </dgm:pt>
    <dgm:pt modelId="{4CBEF086-C0F2-4704-AB3B-D4B1C0D3B906}" type="pres">
      <dgm:prSet presAssocID="{123ADDAD-D49E-437B-86DC-2AD8EC97FDFA}" presName="Accent1Text" presStyleLbl="node1" presStyleIdx="3" presStyleCnt="6" custLinFactNeighborX="2567" custLinFactNeighborY="-1036"/>
      <dgm:spPr/>
      <dgm:t>
        <a:bodyPr/>
        <a:lstStyle/>
        <a:p>
          <a:endParaRPr lang="fi-FI"/>
        </a:p>
      </dgm:t>
    </dgm:pt>
    <dgm:pt modelId="{F15013C0-D2D1-463B-B1A3-04183497D444}" type="pres">
      <dgm:prSet presAssocID="{123ADDAD-D49E-437B-86DC-2AD8EC97FDFA}" presName="spaceBetweenRectangles" presStyleCnt="0"/>
      <dgm:spPr/>
    </dgm:pt>
    <dgm:pt modelId="{A190A99C-0C56-4CBD-8972-9FEAD7E4959D}" type="pres">
      <dgm:prSet presAssocID="{0A441834-FC89-47F0-8D7B-D8F2124040A2}" presName="composite" presStyleCnt="0"/>
      <dgm:spPr/>
    </dgm:pt>
    <dgm:pt modelId="{B8B76663-FB20-4CD5-873B-2F0D0774D23E}" type="pres">
      <dgm:prSet presAssocID="{0A441834-FC89-47F0-8D7B-D8F2124040A2}" presName="Parent1" presStyleLbl="node1" presStyleIdx="4" presStyleCnt="6" custScaleX="114545" custScaleY="98623" custLinFactNeighborX="4918" custLinFactNeighborY="61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305F114-CEE5-4982-9644-BEE0EA156C2B}" type="pres">
      <dgm:prSet presAssocID="{0A441834-FC89-47F0-8D7B-D8F2124040A2}" presName="Childtext1" presStyleLbl="revTx" presStyleIdx="2" presStyleCnt="3" custScaleX="80408" custScaleY="150404" custLinFactY="-42884" custLinFactNeighborX="-4906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536C3CD-36FB-41FC-8361-4A0F35F8BBF9}" type="pres">
      <dgm:prSet presAssocID="{0A441834-FC89-47F0-8D7B-D8F2124040A2}" presName="BalanceSpacing" presStyleCnt="0"/>
      <dgm:spPr/>
    </dgm:pt>
    <dgm:pt modelId="{8DF18D35-47B3-4E94-B845-FB9A0621F28E}" type="pres">
      <dgm:prSet presAssocID="{0A441834-FC89-47F0-8D7B-D8F2124040A2}" presName="BalanceSpacing1" presStyleCnt="0"/>
      <dgm:spPr/>
    </dgm:pt>
    <dgm:pt modelId="{F5161F0A-FE12-4930-9986-E809E8291009}" type="pres">
      <dgm:prSet presAssocID="{E05B6054-20F6-435B-B2DD-C270AAB70A6A}" presName="Accent1Text" presStyleLbl="node1" presStyleIdx="5" presStyleCnt="6" custScaleX="109142" custLinFactNeighborX="-7706" custLinFactNeighborY="-1638"/>
      <dgm:spPr/>
      <dgm:t>
        <a:bodyPr/>
        <a:lstStyle/>
        <a:p>
          <a:endParaRPr lang="fi-FI"/>
        </a:p>
      </dgm:t>
    </dgm:pt>
  </dgm:ptLst>
  <dgm:cxnLst>
    <dgm:cxn modelId="{6122D656-711D-4DE7-9B69-8C0680396A13}" type="presOf" srcId="{46128605-5936-489D-90AC-56A0D45D42A3}" destId="{4B0A8B29-B24A-487D-80BF-A2C378820748}" srcOrd="0" destOrd="0" presId="urn:microsoft.com/office/officeart/2008/layout/AlternatingHexagons"/>
    <dgm:cxn modelId="{5458DBFA-D542-40B6-B41F-83DDD619AF94}" type="presOf" srcId="{A8AD2619-3E6D-4276-B19E-94BE74585654}" destId="{3EE9D72F-5214-4082-BED0-14CBC7FBE0FA}" srcOrd="0" destOrd="0" presId="urn:microsoft.com/office/officeart/2008/layout/AlternatingHexagons"/>
    <dgm:cxn modelId="{E4F8439D-9CA4-49B6-8832-FB44ED61BFD4}" srcId="{8FF1D7F0-D573-47FE-BB1B-5E7DD14185A6}" destId="{AD8F4803-5B7B-4B21-8F8D-9E3C559FCD7F}" srcOrd="1" destOrd="0" parTransId="{D18D0A6A-8A9A-47A1-AAB7-D28F37B45E25}" sibTransId="{123ADDAD-D49E-437B-86DC-2AD8EC97FDFA}"/>
    <dgm:cxn modelId="{0EB3DD6A-F6F7-4A99-BFC7-34E4DF5BFEC4}" type="presOf" srcId="{5CA97B16-9443-4F04-80E7-0FF60037A656}" destId="{B272B08F-4419-4140-9223-7F3DFABB0598}" srcOrd="0" destOrd="0" presId="urn:microsoft.com/office/officeart/2008/layout/AlternatingHexagons"/>
    <dgm:cxn modelId="{497E19E5-1F59-44D7-9416-84753773A29F}" type="presOf" srcId="{AD8F4803-5B7B-4B21-8F8D-9E3C559FCD7F}" destId="{04957CF1-3208-4832-A893-9FC97BAB7862}" srcOrd="0" destOrd="0" presId="urn:microsoft.com/office/officeart/2008/layout/AlternatingHexagons"/>
    <dgm:cxn modelId="{777829B5-8E92-4238-9E5E-4225FB2FB485}" srcId="{0A441834-FC89-47F0-8D7B-D8F2124040A2}" destId="{BA111633-EA42-4D8A-9E6F-9D1CFA8DBB7C}" srcOrd="1" destOrd="0" parTransId="{047F8ED5-2EC7-498E-BE45-2EF900028D09}" sibTransId="{F2094A48-F88F-45B6-B21D-4F63E2257CEF}"/>
    <dgm:cxn modelId="{517EC72A-1ED1-4AB3-B6D5-8BCF4CB1AACA}" srcId="{0A441834-FC89-47F0-8D7B-D8F2124040A2}" destId="{B1530B74-C426-4582-BCF3-1B6932F9A2D0}" srcOrd="0" destOrd="0" parTransId="{27AE7DE5-1D32-4CDD-B9F8-FB257CA59737}" sibTransId="{BD89B0C5-7E2F-436B-8C0E-0546A239071B}"/>
    <dgm:cxn modelId="{5161EAE8-2625-4BF7-812A-AD273733AA9D}" type="presOf" srcId="{BFE7DCD0-D11B-42D7-9275-88E8F6F44304}" destId="{9876D75E-AC8C-4726-9DCF-E6F5D7BFFF2F}" srcOrd="0" destOrd="0" presId="urn:microsoft.com/office/officeart/2008/layout/AlternatingHexagons"/>
    <dgm:cxn modelId="{985937B3-85A1-4637-A80C-8CE621E041FD}" srcId="{8FF1D7F0-D573-47FE-BB1B-5E7DD14185A6}" destId="{BFE7DCD0-D11B-42D7-9275-88E8F6F44304}" srcOrd="0" destOrd="0" parTransId="{E7A732D2-3EA1-4AEC-A215-D61CEF05FCD2}" sibTransId="{5CA97B16-9443-4F04-80E7-0FF60037A656}"/>
    <dgm:cxn modelId="{FDDA6CBE-88DF-4F85-BA95-EDB3DDA295CF}" srcId="{AD8F4803-5B7B-4B21-8F8D-9E3C559FCD7F}" destId="{A8AD2619-3E6D-4276-B19E-94BE74585654}" srcOrd="0" destOrd="0" parTransId="{10149C72-5DA8-4168-8EC0-E578D12AC843}" sibTransId="{553A0FAF-B5AC-485F-A3D0-7B11D43F7FFC}"/>
    <dgm:cxn modelId="{69347DDD-D028-44C8-A3D4-4A545639C7F5}" type="presOf" srcId="{E05B6054-20F6-435B-B2DD-C270AAB70A6A}" destId="{F5161F0A-FE12-4930-9986-E809E8291009}" srcOrd="0" destOrd="0" presId="urn:microsoft.com/office/officeart/2008/layout/AlternatingHexagons"/>
    <dgm:cxn modelId="{FB5F4BD7-BFC9-47D9-892E-95D34FE35CCC}" type="presOf" srcId="{0A441834-FC89-47F0-8D7B-D8F2124040A2}" destId="{B8B76663-FB20-4CD5-873B-2F0D0774D23E}" srcOrd="0" destOrd="0" presId="urn:microsoft.com/office/officeart/2008/layout/AlternatingHexagons"/>
    <dgm:cxn modelId="{1CC351C2-6DF8-4F19-9DCD-25BA14ECD7DF}" type="presOf" srcId="{123ADDAD-D49E-437B-86DC-2AD8EC97FDFA}" destId="{4CBEF086-C0F2-4704-AB3B-D4B1C0D3B906}" srcOrd="0" destOrd="0" presId="urn:microsoft.com/office/officeart/2008/layout/AlternatingHexagons"/>
    <dgm:cxn modelId="{4DCAE37B-85E3-4ACD-A58D-E7A84A0BF449}" srcId="{8FF1D7F0-D573-47FE-BB1B-5E7DD14185A6}" destId="{0A441834-FC89-47F0-8D7B-D8F2124040A2}" srcOrd="2" destOrd="0" parTransId="{DEAD1524-4C4C-4A3D-98DE-EDC5F3C74289}" sibTransId="{E05B6054-20F6-435B-B2DD-C270AAB70A6A}"/>
    <dgm:cxn modelId="{F312ACBA-595D-424E-81D2-CF56C9DA323F}" type="presOf" srcId="{B1530B74-C426-4582-BCF3-1B6932F9A2D0}" destId="{B305F114-CEE5-4982-9644-BEE0EA156C2B}" srcOrd="0" destOrd="0" presId="urn:microsoft.com/office/officeart/2008/layout/AlternatingHexagons"/>
    <dgm:cxn modelId="{07B12797-ACA5-497F-88F7-637CCADA942C}" type="presOf" srcId="{8FF1D7F0-D573-47FE-BB1B-5E7DD14185A6}" destId="{AF826D7E-BB37-4E52-8C93-84F3FE0E0A22}" srcOrd="0" destOrd="0" presId="urn:microsoft.com/office/officeart/2008/layout/AlternatingHexagons"/>
    <dgm:cxn modelId="{01979FEC-B8FB-40FE-BB63-5984FEAB4088}" type="presOf" srcId="{BA111633-EA42-4D8A-9E6F-9D1CFA8DBB7C}" destId="{B305F114-CEE5-4982-9644-BEE0EA156C2B}" srcOrd="0" destOrd="1" presId="urn:microsoft.com/office/officeart/2008/layout/AlternatingHexagons"/>
    <dgm:cxn modelId="{1F6B895D-7A80-4E4B-8DB4-4820578FD603}" srcId="{BFE7DCD0-D11B-42D7-9275-88E8F6F44304}" destId="{46128605-5936-489D-90AC-56A0D45D42A3}" srcOrd="0" destOrd="0" parTransId="{78287C8F-04DA-42EE-8836-6594CB83F427}" sibTransId="{B76DD642-F78D-4E63-A8C0-39863087F778}"/>
    <dgm:cxn modelId="{3FAF6CE9-3749-4614-91F1-9DA3EC7AE065}" type="presParOf" srcId="{AF826D7E-BB37-4E52-8C93-84F3FE0E0A22}" destId="{F052649F-C8E8-4357-83E7-CE800BBE099D}" srcOrd="0" destOrd="0" presId="urn:microsoft.com/office/officeart/2008/layout/AlternatingHexagons"/>
    <dgm:cxn modelId="{7CFB679E-1428-435B-A14B-A114A38D3123}" type="presParOf" srcId="{F052649F-C8E8-4357-83E7-CE800BBE099D}" destId="{9876D75E-AC8C-4726-9DCF-E6F5D7BFFF2F}" srcOrd="0" destOrd="0" presId="urn:microsoft.com/office/officeart/2008/layout/AlternatingHexagons"/>
    <dgm:cxn modelId="{AB7B6E4C-7C07-4373-AAED-A0EA48B9AED0}" type="presParOf" srcId="{F052649F-C8E8-4357-83E7-CE800BBE099D}" destId="{4B0A8B29-B24A-487D-80BF-A2C378820748}" srcOrd="1" destOrd="0" presId="urn:microsoft.com/office/officeart/2008/layout/AlternatingHexagons"/>
    <dgm:cxn modelId="{35C3E1CE-97BE-425C-B131-879AA41AA285}" type="presParOf" srcId="{F052649F-C8E8-4357-83E7-CE800BBE099D}" destId="{4CDAB03B-8728-48B8-8488-1F312B5CE70B}" srcOrd="2" destOrd="0" presId="urn:microsoft.com/office/officeart/2008/layout/AlternatingHexagons"/>
    <dgm:cxn modelId="{3EC96FF5-841A-4F50-AE41-B5E5F90A9621}" type="presParOf" srcId="{F052649F-C8E8-4357-83E7-CE800BBE099D}" destId="{D76D6912-C68F-4FFC-9114-6B5DABB1B392}" srcOrd="3" destOrd="0" presId="urn:microsoft.com/office/officeart/2008/layout/AlternatingHexagons"/>
    <dgm:cxn modelId="{9F4C764F-6912-40CA-A5A3-051AC6239BAA}" type="presParOf" srcId="{F052649F-C8E8-4357-83E7-CE800BBE099D}" destId="{B272B08F-4419-4140-9223-7F3DFABB0598}" srcOrd="4" destOrd="0" presId="urn:microsoft.com/office/officeart/2008/layout/AlternatingHexagons"/>
    <dgm:cxn modelId="{BA2B42A0-15C9-4D1B-B345-7B5FB0BE486D}" type="presParOf" srcId="{AF826D7E-BB37-4E52-8C93-84F3FE0E0A22}" destId="{45326DD0-8F08-4478-A079-4B4C290A8394}" srcOrd="1" destOrd="0" presId="urn:microsoft.com/office/officeart/2008/layout/AlternatingHexagons"/>
    <dgm:cxn modelId="{59210707-37E4-4323-AFFA-EC80C71F5A06}" type="presParOf" srcId="{AF826D7E-BB37-4E52-8C93-84F3FE0E0A22}" destId="{3299FA38-D48A-4C4D-B5E0-FE682A1A77D2}" srcOrd="2" destOrd="0" presId="urn:microsoft.com/office/officeart/2008/layout/AlternatingHexagons"/>
    <dgm:cxn modelId="{9D2EFC45-16D2-4C24-A59F-E8B37146DF31}" type="presParOf" srcId="{3299FA38-D48A-4C4D-B5E0-FE682A1A77D2}" destId="{04957CF1-3208-4832-A893-9FC97BAB7862}" srcOrd="0" destOrd="0" presId="urn:microsoft.com/office/officeart/2008/layout/AlternatingHexagons"/>
    <dgm:cxn modelId="{026A45E5-D6B5-4DDE-9FDB-D4A5A3207E65}" type="presParOf" srcId="{3299FA38-D48A-4C4D-B5E0-FE682A1A77D2}" destId="{3EE9D72F-5214-4082-BED0-14CBC7FBE0FA}" srcOrd="1" destOrd="0" presId="urn:microsoft.com/office/officeart/2008/layout/AlternatingHexagons"/>
    <dgm:cxn modelId="{15C656A9-FB3E-47F4-9908-9704F8C3B4C3}" type="presParOf" srcId="{3299FA38-D48A-4C4D-B5E0-FE682A1A77D2}" destId="{5AC33409-C8D0-4E79-95DD-52D30A3B4CDD}" srcOrd="2" destOrd="0" presId="urn:microsoft.com/office/officeart/2008/layout/AlternatingHexagons"/>
    <dgm:cxn modelId="{8302A3F6-78D7-498E-8B7D-264DD1DCE2C6}" type="presParOf" srcId="{3299FA38-D48A-4C4D-B5E0-FE682A1A77D2}" destId="{B829C074-938F-41B4-B7B8-EA198BDFD619}" srcOrd="3" destOrd="0" presId="urn:microsoft.com/office/officeart/2008/layout/AlternatingHexagons"/>
    <dgm:cxn modelId="{3969C78E-DC5C-4554-9BAE-4B1EBAFC837E}" type="presParOf" srcId="{3299FA38-D48A-4C4D-B5E0-FE682A1A77D2}" destId="{4CBEF086-C0F2-4704-AB3B-D4B1C0D3B906}" srcOrd="4" destOrd="0" presId="urn:microsoft.com/office/officeart/2008/layout/AlternatingHexagons"/>
    <dgm:cxn modelId="{B94D6F33-5917-4CC3-AADA-FF2CF8061128}" type="presParOf" srcId="{AF826D7E-BB37-4E52-8C93-84F3FE0E0A22}" destId="{F15013C0-D2D1-463B-B1A3-04183497D444}" srcOrd="3" destOrd="0" presId="urn:microsoft.com/office/officeart/2008/layout/AlternatingHexagons"/>
    <dgm:cxn modelId="{2905DC7B-CBE9-475D-8CB2-5E3306A65189}" type="presParOf" srcId="{AF826D7E-BB37-4E52-8C93-84F3FE0E0A22}" destId="{A190A99C-0C56-4CBD-8972-9FEAD7E4959D}" srcOrd="4" destOrd="0" presId="urn:microsoft.com/office/officeart/2008/layout/AlternatingHexagons"/>
    <dgm:cxn modelId="{D3110DF5-407B-40ED-9BA6-F82077FE557D}" type="presParOf" srcId="{A190A99C-0C56-4CBD-8972-9FEAD7E4959D}" destId="{B8B76663-FB20-4CD5-873B-2F0D0774D23E}" srcOrd="0" destOrd="0" presId="urn:microsoft.com/office/officeart/2008/layout/AlternatingHexagons"/>
    <dgm:cxn modelId="{B4C61108-0285-483F-B5D4-E500838C326F}" type="presParOf" srcId="{A190A99C-0C56-4CBD-8972-9FEAD7E4959D}" destId="{B305F114-CEE5-4982-9644-BEE0EA156C2B}" srcOrd="1" destOrd="0" presId="urn:microsoft.com/office/officeart/2008/layout/AlternatingHexagons"/>
    <dgm:cxn modelId="{E1B9BB43-C291-432A-BA50-9AA87F40CE12}" type="presParOf" srcId="{A190A99C-0C56-4CBD-8972-9FEAD7E4959D}" destId="{6536C3CD-36FB-41FC-8361-4A0F35F8BBF9}" srcOrd="2" destOrd="0" presId="urn:microsoft.com/office/officeart/2008/layout/AlternatingHexagons"/>
    <dgm:cxn modelId="{3F12E040-AD15-49CD-B1E1-299ED6F09A81}" type="presParOf" srcId="{A190A99C-0C56-4CBD-8972-9FEAD7E4959D}" destId="{8DF18D35-47B3-4E94-B845-FB9A0621F28E}" srcOrd="3" destOrd="0" presId="urn:microsoft.com/office/officeart/2008/layout/AlternatingHexagons"/>
    <dgm:cxn modelId="{EAFE4C53-2AAD-46ED-89BF-9DA92B5C6923}" type="presParOf" srcId="{A190A99C-0C56-4CBD-8972-9FEAD7E4959D}" destId="{F5161F0A-FE12-4930-9986-E809E829100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C1C403-E80F-46F6-AC0F-580465628E8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FC83DF2-5370-4654-9C6A-64B5BCBDB8B7}">
      <dgm:prSet phldrT="[Teksti]" custT="1"/>
      <dgm:spPr/>
      <dgm:t>
        <a:bodyPr/>
        <a:lstStyle/>
        <a:p>
          <a:r>
            <a:rPr kumimoji="0" lang="fi-FI" sz="1200" b="1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rPr>
            <a:t>AIM for Data </a:t>
          </a:r>
          <a:r>
            <a:rPr kumimoji="0" lang="fi-FI" sz="1200" b="1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rPr>
            <a:t>networks</a:t>
          </a:r>
          <a:r>
            <a:rPr kumimoji="0" lang="fi-FI" sz="1200" b="1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rPr>
            <a:t> &amp;</a:t>
          </a:r>
          <a:r>
            <a:rPr kumimoji="0" lang="fi-FI" sz="1200" b="1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rPr>
            <a:t>APIs</a:t>
          </a:r>
          <a:endParaRPr kumimoji="0" lang="fi-FI" sz="1200" b="1" i="0" u="none" strike="noStrike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Tw Cen MT" panose="020B0602020104020603"/>
            <a:ea typeface="+mn-ea"/>
            <a:cs typeface="+mn-cs"/>
          </a:endParaRPr>
        </a:p>
        <a:p>
          <a:r>
            <a:rPr kumimoji="0" lang="fi-FI" sz="1200" b="1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rPr>
            <a:t>Platforms</a:t>
          </a:r>
          <a:endParaRPr lang="fi-FI" sz="1200" b="1" dirty="0" smtClean="0">
            <a:solidFill>
              <a:schemeClr val="bg1"/>
            </a:solidFill>
          </a:endParaRPr>
        </a:p>
      </dgm:t>
    </dgm:pt>
    <dgm:pt modelId="{5743F4E3-11B2-433C-AB3D-380369763CC7}" type="parTrans" cxnId="{9D33D9DA-1FF6-44C0-8AD3-EFA335F90649}">
      <dgm:prSet/>
      <dgm:spPr/>
      <dgm:t>
        <a:bodyPr/>
        <a:lstStyle/>
        <a:p>
          <a:endParaRPr lang="fi-FI"/>
        </a:p>
      </dgm:t>
    </dgm:pt>
    <dgm:pt modelId="{751CCFA5-F4C2-470C-B34D-B1823BB06CA2}" type="sibTrans" cxnId="{9D33D9DA-1FF6-44C0-8AD3-EFA335F90649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fi-FI"/>
        </a:p>
      </dgm:t>
    </dgm:pt>
    <dgm:pt modelId="{ED6E8613-4F16-4806-B095-EB27E0FD147D}">
      <dgm:prSet phldrT="[Teksti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Declaration and</a:t>
          </a:r>
        </a:p>
        <a:p>
          <a:r>
            <a:rPr lang="en-US" sz="1200" dirty="0" smtClean="0">
              <a:solidFill>
                <a:schemeClr val="tx1"/>
              </a:solidFill>
            </a:rPr>
            <a:t>verification of copyright </a:t>
          </a:r>
          <a:r>
            <a:rPr lang="en-US" sz="1200" dirty="0" smtClean="0">
              <a:solidFill>
                <a:schemeClr val="bg2"/>
              </a:solidFill>
            </a:rPr>
            <a:t>data</a:t>
          </a:r>
          <a:endParaRPr lang="fi-FI" sz="1200" dirty="0">
            <a:solidFill>
              <a:schemeClr val="bg2"/>
            </a:solidFill>
          </a:endParaRPr>
        </a:p>
      </dgm:t>
    </dgm:pt>
    <dgm:pt modelId="{5CC6D2F6-FA25-41B4-8A70-6E60ECD6560D}" type="parTrans" cxnId="{2D3A6EA1-97E6-4A59-9AAA-F0A7C99614E7}">
      <dgm:prSet/>
      <dgm:spPr/>
      <dgm:t>
        <a:bodyPr/>
        <a:lstStyle/>
        <a:p>
          <a:endParaRPr lang="fi-FI"/>
        </a:p>
      </dgm:t>
    </dgm:pt>
    <dgm:pt modelId="{049F9E65-EB42-4AF8-9C24-70C872E7098A}" type="sibTrans" cxnId="{2D3A6EA1-97E6-4A59-9AAA-F0A7C99614E7}">
      <dgm:prSet/>
      <dgm:spPr/>
      <dgm:t>
        <a:bodyPr/>
        <a:lstStyle/>
        <a:p>
          <a:endParaRPr lang="fi-FI"/>
        </a:p>
      </dgm:t>
    </dgm:pt>
    <dgm:pt modelId="{8D52DB35-0FCB-485B-B6AC-71A7EE6B77D0}">
      <dgm:prSet phldrT="[Teksti]" custT="1"/>
      <dgm:spPr/>
      <dgm:t>
        <a:bodyPr/>
        <a:lstStyle/>
        <a:p>
          <a:r>
            <a:rPr lang="fi-FI" sz="1000" b="1" dirty="0" smtClean="0">
              <a:solidFill>
                <a:schemeClr val="bg1"/>
              </a:solidFill>
            </a:rPr>
            <a:t>HOW? MUTUALLY BENEFICIAL</a:t>
          </a:r>
        </a:p>
        <a:p>
          <a:r>
            <a:rPr lang="fi-FI" sz="1100" b="1" dirty="0" smtClean="0">
              <a:solidFill>
                <a:schemeClr val="bg1"/>
              </a:solidFill>
            </a:rPr>
            <a:t>USE CASES</a:t>
          </a:r>
          <a:endParaRPr lang="fi-FI" sz="1100" b="1" dirty="0">
            <a:solidFill>
              <a:schemeClr val="bg1"/>
            </a:solidFill>
          </a:endParaRPr>
        </a:p>
      </dgm:t>
    </dgm:pt>
    <dgm:pt modelId="{A6EEA318-6450-4995-9132-F13FD50E0387}" type="parTrans" cxnId="{79BC226D-D91D-4705-B7F8-DD49BCD46281}">
      <dgm:prSet/>
      <dgm:spPr/>
      <dgm:t>
        <a:bodyPr/>
        <a:lstStyle/>
        <a:p>
          <a:endParaRPr lang="fi-FI"/>
        </a:p>
      </dgm:t>
    </dgm:pt>
    <dgm:pt modelId="{7F673610-B483-4158-84FE-889F9623F5BB}" type="sibTrans" cxnId="{79BC226D-D91D-4705-B7F8-DD49BCD46281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i-FI"/>
        </a:p>
      </dgm:t>
    </dgm:pt>
    <dgm:pt modelId="{8CD17104-2C11-4D27-AA84-F52BCD9CDD51}">
      <dgm:prSet phldrT="[Teksti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copyright </a:t>
          </a:r>
          <a:r>
            <a:rPr lang="en-US" sz="1400" dirty="0" err="1" smtClean="0">
              <a:solidFill>
                <a:schemeClr val="tx1"/>
              </a:solidFill>
            </a:rPr>
            <a:t>disputes</a:t>
          </a:r>
          <a:r>
            <a:rPr lang="en-US" sz="1000" dirty="0" err="1" smtClean="0">
              <a:solidFill>
                <a:schemeClr val="bg2"/>
              </a:solidFill>
            </a:rPr>
            <a:t>s</a:t>
          </a:r>
          <a:endParaRPr lang="fi-FI" sz="1000" dirty="0">
            <a:solidFill>
              <a:schemeClr val="bg2"/>
            </a:solidFill>
          </a:endParaRPr>
        </a:p>
      </dgm:t>
    </dgm:pt>
    <dgm:pt modelId="{F6CC91F0-02FF-4DAC-837E-780998FAEB85}" type="parTrans" cxnId="{0D2FBB67-EF42-4C6D-AD18-C67379F2A7B8}">
      <dgm:prSet/>
      <dgm:spPr/>
      <dgm:t>
        <a:bodyPr/>
        <a:lstStyle/>
        <a:p>
          <a:endParaRPr lang="fi-FI"/>
        </a:p>
      </dgm:t>
    </dgm:pt>
    <dgm:pt modelId="{82204BD7-A5DE-4F22-8B99-50BBBBF89361}" type="sibTrans" cxnId="{0D2FBB67-EF42-4C6D-AD18-C67379F2A7B8}">
      <dgm:prSet/>
      <dgm:spPr/>
      <dgm:t>
        <a:bodyPr/>
        <a:lstStyle/>
        <a:p>
          <a:endParaRPr lang="fi-FI"/>
        </a:p>
      </dgm:t>
    </dgm:pt>
    <dgm:pt modelId="{39DF3542-E7FA-4C5D-B983-DEE421FAC78C}">
      <dgm:prSet custT="1"/>
      <dgm:spPr/>
      <dgm:t>
        <a:bodyPr/>
        <a:lstStyle/>
        <a:p>
          <a:r>
            <a:rPr lang="en-US" sz="1100" b="1" dirty="0" smtClean="0">
              <a:solidFill>
                <a:schemeClr val="bg1"/>
              </a:solidFill>
            </a:rPr>
            <a:t>3. Develop</a:t>
          </a:r>
        </a:p>
        <a:p>
          <a:r>
            <a:rPr lang="en-US" sz="1100" b="1" dirty="0" smtClean="0">
              <a:solidFill>
                <a:schemeClr val="bg1"/>
              </a:solidFill>
            </a:rPr>
            <a:t>EU-level standards for quality metadata </a:t>
          </a:r>
          <a:endParaRPr lang="fi-FI" sz="1100" b="1" dirty="0">
            <a:solidFill>
              <a:schemeClr val="bg1"/>
            </a:solidFill>
          </a:endParaRPr>
        </a:p>
      </dgm:t>
    </dgm:pt>
    <dgm:pt modelId="{9DF103A4-0139-4CA5-B609-DD463CC598B7}" type="parTrans" cxnId="{E5967517-EA39-4283-BCF7-13D87946E77E}">
      <dgm:prSet/>
      <dgm:spPr/>
      <dgm:t>
        <a:bodyPr/>
        <a:lstStyle/>
        <a:p>
          <a:endParaRPr lang="fi-FI"/>
        </a:p>
      </dgm:t>
    </dgm:pt>
    <dgm:pt modelId="{8C0EC940-192E-47DE-BEE5-90A6ED2453A1}" type="sibTrans" cxnId="{E5967517-EA39-4283-BCF7-13D87946E77E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i-FI"/>
        </a:p>
      </dgm:t>
    </dgm:pt>
    <dgm:pt modelId="{021C3D56-4156-40A6-8427-D76D4CE297AA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000" b="1" dirty="0" smtClean="0">
              <a:solidFill>
                <a:schemeClr val="bg1"/>
              </a:solidFill>
            </a:rPr>
            <a:t>FOR</a:t>
          </a:r>
        </a:p>
        <a:p>
          <a:r>
            <a:rPr lang="en-US" sz="1000" b="1" dirty="0" smtClean="0">
              <a:solidFill>
                <a:schemeClr val="bg1"/>
              </a:solidFill>
            </a:rPr>
            <a:t>European SMEs, CMOs, creative individuals and society </a:t>
          </a:r>
          <a:endParaRPr lang="fi-FI" sz="1000" b="1" dirty="0">
            <a:solidFill>
              <a:schemeClr val="bg1"/>
            </a:solidFill>
          </a:endParaRPr>
        </a:p>
      </dgm:t>
    </dgm:pt>
    <dgm:pt modelId="{3B3C23EA-A31F-4B17-9A85-1BD1D218CEDB}" type="sibTrans" cxnId="{2B326EA8-4C98-482A-A957-8923D5609399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i-FI"/>
        </a:p>
      </dgm:t>
    </dgm:pt>
    <dgm:pt modelId="{367C3485-0DAE-4D27-AFC9-F7016EA01042}" type="parTrans" cxnId="{2B326EA8-4C98-482A-A957-8923D5609399}">
      <dgm:prSet/>
      <dgm:spPr/>
      <dgm:t>
        <a:bodyPr/>
        <a:lstStyle/>
        <a:p>
          <a:endParaRPr lang="fi-FI"/>
        </a:p>
      </dgm:t>
    </dgm:pt>
    <dgm:pt modelId="{EEC9F509-77F5-47B0-AE43-9FECBDCBBAE3}">
      <dgm:prSet phldrT="[Teksti]" custT="1"/>
      <dgm:spPr/>
      <dgm:t>
        <a:bodyPr/>
        <a:lstStyle/>
        <a:p>
          <a:r>
            <a:rPr lang="fi-FI" sz="2000" dirty="0" smtClean="0">
              <a:solidFill>
                <a:schemeClr val="tx1"/>
              </a:solidFill>
            </a:rPr>
            <a:t>DATA</a:t>
          </a:r>
        </a:p>
        <a:p>
          <a:r>
            <a:rPr lang="fi-FI" sz="2000" dirty="0" smtClean="0">
              <a:solidFill>
                <a:schemeClr val="tx1"/>
              </a:solidFill>
            </a:rPr>
            <a:t>FLOW</a:t>
          </a:r>
          <a:endParaRPr lang="fi-FI" sz="1050" dirty="0" smtClean="0">
            <a:solidFill>
              <a:schemeClr val="tx1"/>
            </a:solidFill>
          </a:endParaRPr>
        </a:p>
      </dgm:t>
    </dgm:pt>
    <dgm:pt modelId="{A10F0218-C4E8-4AA1-8262-D4918AE1F951}" type="sibTrans" cxnId="{2081FEBA-BB55-4CA5-995B-305A874E53A6}">
      <dgm:prSet/>
      <dgm:spPr/>
      <dgm:t>
        <a:bodyPr/>
        <a:lstStyle/>
        <a:p>
          <a:endParaRPr lang="fi-FI"/>
        </a:p>
      </dgm:t>
    </dgm:pt>
    <dgm:pt modelId="{76551263-023A-4544-93BD-0499E789ECB1}" type="parTrans" cxnId="{2081FEBA-BB55-4CA5-995B-305A874E53A6}">
      <dgm:prSet/>
      <dgm:spPr/>
      <dgm:t>
        <a:bodyPr/>
        <a:lstStyle/>
        <a:p>
          <a:endParaRPr lang="fi-FI"/>
        </a:p>
      </dgm:t>
    </dgm:pt>
    <dgm:pt modelId="{5A7E860A-2981-4E11-A87B-83018715CA50}" type="pres">
      <dgm:prSet presAssocID="{32C1C403-E80F-46F6-AC0F-580465628E8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90FC5D5B-CAB4-473A-9AA4-4BD660EE25F7}" type="pres">
      <dgm:prSet presAssocID="{021C3D56-4156-40A6-8427-D76D4CE297AA}" presName="composite" presStyleCnt="0"/>
      <dgm:spPr/>
    </dgm:pt>
    <dgm:pt modelId="{3A5035A6-B362-46EE-A93E-FD870087EE5A}" type="pres">
      <dgm:prSet presAssocID="{021C3D56-4156-40A6-8427-D76D4CE297AA}" presName="Parent1" presStyleLbl="node1" presStyleIdx="0" presStyleCnt="8" custLinFactNeighborX="3090" custLinFactNeighborY="1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A71C572-F87A-41DB-B04F-075E1ED84D40}" type="pres">
      <dgm:prSet presAssocID="{021C3D56-4156-40A6-8427-D76D4CE297AA}" presName="Childtext1" presStyleLbl="revTx" presStyleIdx="0" presStyleCnt="4" custScaleX="75222" custScaleY="62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F5CA400-8FF9-4103-AEDD-AD2ED06ACE90}" type="pres">
      <dgm:prSet presAssocID="{021C3D56-4156-40A6-8427-D76D4CE297AA}" presName="BalanceSpacing" presStyleCnt="0"/>
      <dgm:spPr/>
    </dgm:pt>
    <dgm:pt modelId="{CE9A397D-F99A-4D75-B525-27CBD32ACD75}" type="pres">
      <dgm:prSet presAssocID="{021C3D56-4156-40A6-8427-D76D4CE297AA}" presName="BalanceSpacing1" presStyleCnt="0"/>
      <dgm:spPr/>
    </dgm:pt>
    <dgm:pt modelId="{C52B3553-C5D4-4207-AD00-D29388F9A4DB}" type="pres">
      <dgm:prSet presAssocID="{3B3C23EA-A31F-4B17-9A85-1BD1D218CEDB}" presName="Accent1Text" presStyleLbl="node1" presStyleIdx="1" presStyleCnt="8"/>
      <dgm:spPr/>
      <dgm:t>
        <a:bodyPr/>
        <a:lstStyle/>
        <a:p>
          <a:endParaRPr lang="fi-FI"/>
        </a:p>
      </dgm:t>
    </dgm:pt>
    <dgm:pt modelId="{604A54C9-47CA-4E5C-8E02-F05C328A02BA}" type="pres">
      <dgm:prSet presAssocID="{3B3C23EA-A31F-4B17-9A85-1BD1D218CEDB}" presName="spaceBetweenRectangles" presStyleCnt="0"/>
      <dgm:spPr/>
    </dgm:pt>
    <dgm:pt modelId="{64553350-80B5-4B19-A642-1C3CFA041A8E}" type="pres">
      <dgm:prSet presAssocID="{39DF3542-E7FA-4C5D-B983-DEE421FAC78C}" presName="composite" presStyleCnt="0"/>
      <dgm:spPr/>
    </dgm:pt>
    <dgm:pt modelId="{EFA00130-F01D-428A-8A3E-B8E6A0D5A4A9}" type="pres">
      <dgm:prSet presAssocID="{39DF3542-E7FA-4C5D-B983-DEE421FAC78C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CCFA652-CA62-4559-AE03-25AC4ED5D4CB}" type="pres">
      <dgm:prSet presAssocID="{39DF3542-E7FA-4C5D-B983-DEE421FAC78C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C742F935-7EDC-4788-8BC2-23066BA74E6F}" type="pres">
      <dgm:prSet presAssocID="{39DF3542-E7FA-4C5D-B983-DEE421FAC78C}" presName="BalanceSpacing" presStyleCnt="0"/>
      <dgm:spPr/>
    </dgm:pt>
    <dgm:pt modelId="{61CE5441-D499-4412-A149-618BC4267787}" type="pres">
      <dgm:prSet presAssocID="{39DF3542-E7FA-4C5D-B983-DEE421FAC78C}" presName="BalanceSpacing1" presStyleCnt="0"/>
      <dgm:spPr/>
    </dgm:pt>
    <dgm:pt modelId="{7DB2E834-54E8-441C-AC26-B60B9F6D7C09}" type="pres">
      <dgm:prSet presAssocID="{8C0EC940-192E-47DE-BEE5-90A6ED2453A1}" presName="Accent1Text" presStyleLbl="node1" presStyleIdx="3" presStyleCnt="8"/>
      <dgm:spPr/>
      <dgm:t>
        <a:bodyPr/>
        <a:lstStyle/>
        <a:p>
          <a:endParaRPr lang="fi-FI"/>
        </a:p>
      </dgm:t>
    </dgm:pt>
    <dgm:pt modelId="{417BCE03-494D-4458-B2C9-5F4D7637DEC6}" type="pres">
      <dgm:prSet presAssocID="{8C0EC940-192E-47DE-BEE5-90A6ED2453A1}" presName="spaceBetweenRectangles" presStyleCnt="0"/>
      <dgm:spPr/>
    </dgm:pt>
    <dgm:pt modelId="{03EAE2E4-6966-4119-992D-4FCA61F80A6B}" type="pres">
      <dgm:prSet presAssocID="{EFC83DF2-5370-4654-9C6A-64B5BCBDB8B7}" presName="composite" presStyleCnt="0"/>
      <dgm:spPr/>
    </dgm:pt>
    <dgm:pt modelId="{A4555BD2-E707-49B2-9939-3E0ECB9AA997}" type="pres">
      <dgm:prSet presAssocID="{EFC83DF2-5370-4654-9C6A-64B5BCBDB8B7}" presName="Parent1" presStyleLbl="node1" presStyleIdx="4" presStyleCnt="8" custScaleX="1049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A621543-B58B-48D0-A3F1-B389C0162EE6}" type="pres">
      <dgm:prSet presAssocID="{EFC83DF2-5370-4654-9C6A-64B5BCBDB8B7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39FDA1A-DE7E-4B6C-8952-CE24CF6D4209}" type="pres">
      <dgm:prSet presAssocID="{EFC83DF2-5370-4654-9C6A-64B5BCBDB8B7}" presName="BalanceSpacing" presStyleCnt="0"/>
      <dgm:spPr/>
    </dgm:pt>
    <dgm:pt modelId="{A4F0E332-9680-4139-8BEE-47891A39420D}" type="pres">
      <dgm:prSet presAssocID="{EFC83DF2-5370-4654-9C6A-64B5BCBDB8B7}" presName="BalanceSpacing1" presStyleCnt="0"/>
      <dgm:spPr/>
    </dgm:pt>
    <dgm:pt modelId="{56E5448B-74E2-4550-B694-F874BFEF5117}" type="pres">
      <dgm:prSet presAssocID="{751CCFA5-F4C2-470C-B34D-B1823BB06CA2}" presName="Accent1Text" presStyleLbl="node1" presStyleIdx="5" presStyleCnt="8"/>
      <dgm:spPr/>
      <dgm:t>
        <a:bodyPr/>
        <a:lstStyle/>
        <a:p>
          <a:endParaRPr lang="fi-FI"/>
        </a:p>
      </dgm:t>
    </dgm:pt>
    <dgm:pt modelId="{195033AB-FAD9-455E-BD4B-8FD2C2F15C9A}" type="pres">
      <dgm:prSet presAssocID="{751CCFA5-F4C2-470C-B34D-B1823BB06CA2}" presName="spaceBetweenRectangles" presStyleCnt="0"/>
      <dgm:spPr/>
    </dgm:pt>
    <dgm:pt modelId="{C3FF32D1-E811-4DC6-A03A-077A0D7E8345}" type="pres">
      <dgm:prSet presAssocID="{8D52DB35-0FCB-485B-B6AC-71A7EE6B77D0}" presName="composite" presStyleCnt="0"/>
      <dgm:spPr/>
    </dgm:pt>
    <dgm:pt modelId="{86B6D4A2-B206-4026-A3F0-651FAA6417C7}" type="pres">
      <dgm:prSet presAssocID="{8D52DB35-0FCB-485B-B6AC-71A7EE6B77D0}" presName="Parent1" presStyleLbl="node1" presStyleIdx="6" presStyleCnt="8" custScaleX="105921" custScaleY="103746" custLinFactX="14190" custLinFactNeighborX="100000" custLinFactNeighborY="-29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B34217E-BEA4-44C7-8819-137A19865E2B}" type="pres">
      <dgm:prSet presAssocID="{8D52DB35-0FCB-485B-B6AC-71A7EE6B77D0}" presName="Childtext1" presStyleLbl="revTx" presStyleIdx="3" presStyleCnt="4" custLinFactNeighborX="71015" custLinFactNeighborY="-473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48653BB-CDAA-4877-9A87-1FFEA2C540B5}" type="pres">
      <dgm:prSet presAssocID="{8D52DB35-0FCB-485B-B6AC-71A7EE6B77D0}" presName="BalanceSpacing" presStyleCnt="0"/>
      <dgm:spPr/>
    </dgm:pt>
    <dgm:pt modelId="{BA568070-AA9E-4E2C-B42D-A70571A2D2DE}" type="pres">
      <dgm:prSet presAssocID="{8D52DB35-0FCB-485B-B6AC-71A7EE6B77D0}" presName="BalanceSpacing1" presStyleCnt="0"/>
      <dgm:spPr/>
    </dgm:pt>
    <dgm:pt modelId="{19667BF9-56EF-46BE-A197-A92B95069A72}" type="pres">
      <dgm:prSet presAssocID="{7F673610-B483-4158-84FE-889F9623F5BB}" presName="Accent1Text" presStyleLbl="node1" presStyleIdx="7" presStyleCnt="8" custLinFactX="-100000" custLinFactY="-73571" custLinFactNeighborX="-116424" custLinFactNeighborY="-100000"/>
      <dgm:spPr/>
      <dgm:t>
        <a:bodyPr/>
        <a:lstStyle/>
        <a:p>
          <a:endParaRPr lang="fi-FI"/>
        </a:p>
      </dgm:t>
    </dgm:pt>
  </dgm:ptLst>
  <dgm:cxnLst>
    <dgm:cxn modelId="{2081FEBA-BB55-4CA5-995B-305A874E53A6}" srcId="{021C3D56-4156-40A6-8427-D76D4CE297AA}" destId="{EEC9F509-77F5-47B0-AE43-9FECBDCBBAE3}" srcOrd="0" destOrd="0" parTransId="{76551263-023A-4544-93BD-0499E789ECB1}" sibTransId="{A10F0218-C4E8-4AA1-8262-D4918AE1F951}"/>
    <dgm:cxn modelId="{2D3A6EA1-97E6-4A59-9AAA-F0A7C99614E7}" srcId="{EFC83DF2-5370-4654-9C6A-64B5BCBDB8B7}" destId="{ED6E8613-4F16-4806-B095-EB27E0FD147D}" srcOrd="0" destOrd="0" parTransId="{5CC6D2F6-FA25-41B4-8A70-6E60ECD6560D}" sibTransId="{049F9E65-EB42-4AF8-9C24-70C872E7098A}"/>
    <dgm:cxn modelId="{81EAC2A7-AAF2-41A1-A066-44F7493E222A}" type="presOf" srcId="{7F673610-B483-4158-84FE-889F9623F5BB}" destId="{19667BF9-56EF-46BE-A197-A92B95069A72}" srcOrd="0" destOrd="0" presId="urn:microsoft.com/office/officeart/2008/layout/AlternatingHexagons"/>
    <dgm:cxn modelId="{F9DA2B24-F4BE-4780-A3CF-083A4C915E2D}" type="presOf" srcId="{8CD17104-2C11-4D27-AA84-F52BCD9CDD51}" destId="{7B34217E-BEA4-44C7-8819-137A19865E2B}" srcOrd="0" destOrd="0" presId="urn:microsoft.com/office/officeart/2008/layout/AlternatingHexagons"/>
    <dgm:cxn modelId="{2B326EA8-4C98-482A-A957-8923D5609399}" srcId="{32C1C403-E80F-46F6-AC0F-580465628E8B}" destId="{021C3D56-4156-40A6-8427-D76D4CE297AA}" srcOrd="0" destOrd="0" parTransId="{367C3485-0DAE-4D27-AFC9-F7016EA01042}" sibTransId="{3B3C23EA-A31F-4B17-9A85-1BD1D218CEDB}"/>
    <dgm:cxn modelId="{DC5AD533-7648-4FBB-AD2A-A6DBD0B0E413}" type="presOf" srcId="{39DF3542-E7FA-4C5D-B983-DEE421FAC78C}" destId="{EFA00130-F01D-428A-8A3E-B8E6A0D5A4A9}" srcOrd="0" destOrd="0" presId="urn:microsoft.com/office/officeart/2008/layout/AlternatingHexagons"/>
    <dgm:cxn modelId="{0D2FBB67-EF42-4C6D-AD18-C67379F2A7B8}" srcId="{8D52DB35-0FCB-485B-B6AC-71A7EE6B77D0}" destId="{8CD17104-2C11-4D27-AA84-F52BCD9CDD51}" srcOrd="0" destOrd="0" parTransId="{F6CC91F0-02FF-4DAC-837E-780998FAEB85}" sibTransId="{82204BD7-A5DE-4F22-8B99-50BBBBF89361}"/>
    <dgm:cxn modelId="{740A814C-BA15-4107-B359-66062B94556C}" type="presOf" srcId="{EEC9F509-77F5-47B0-AE43-9FECBDCBBAE3}" destId="{9A71C572-F87A-41DB-B04F-075E1ED84D40}" srcOrd="0" destOrd="0" presId="urn:microsoft.com/office/officeart/2008/layout/AlternatingHexagons"/>
    <dgm:cxn modelId="{C33B5CCC-98E1-4AC1-8A0A-CA024E9AD916}" type="presOf" srcId="{3B3C23EA-A31F-4B17-9A85-1BD1D218CEDB}" destId="{C52B3553-C5D4-4207-AD00-D29388F9A4DB}" srcOrd="0" destOrd="0" presId="urn:microsoft.com/office/officeart/2008/layout/AlternatingHexagons"/>
    <dgm:cxn modelId="{5721D8DD-505B-43DE-8439-51E0636BD39F}" type="presOf" srcId="{8C0EC940-192E-47DE-BEE5-90A6ED2453A1}" destId="{7DB2E834-54E8-441C-AC26-B60B9F6D7C09}" srcOrd="0" destOrd="0" presId="urn:microsoft.com/office/officeart/2008/layout/AlternatingHexagons"/>
    <dgm:cxn modelId="{E5967517-EA39-4283-BCF7-13D87946E77E}" srcId="{32C1C403-E80F-46F6-AC0F-580465628E8B}" destId="{39DF3542-E7FA-4C5D-B983-DEE421FAC78C}" srcOrd="1" destOrd="0" parTransId="{9DF103A4-0139-4CA5-B609-DD463CC598B7}" sibTransId="{8C0EC940-192E-47DE-BEE5-90A6ED2453A1}"/>
    <dgm:cxn modelId="{6DB98707-B938-413A-ACB4-CD484F25C1F2}" type="presOf" srcId="{8D52DB35-0FCB-485B-B6AC-71A7EE6B77D0}" destId="{86B6D4A2-B206-4026-A3F0-651FAA6417C7}" srcOrd="0" destOrd="0" presId="urn:microsoft.com/office/officeart/2008/layout/AlternatingHexagons"/>
    <dgm:cxn modelId="{6A9AC1C3-13CB-4C49-9EB4-9049542F5B38}" type="presOf" srcId="{ED6E8613-4F16-4806-B095-EB27E0FD147D}" destId="{4A621543-B58B-48D0-A3F1-B389C0162EE6}" srcOrd="0" destOrd="0" presId="urn:microsoft.com/office/officeart/2008/layout/AlternatingHexagons"/>
    <dgm:cxn modelId="{7755B70B-FF25-485B-B70E-1C93F0519918}" type="presOf" srcId="{751CCFA5-F4C2-470C-B34D-B1823BB06CA2}" destId="{56E5448B-74E2-4550-B694-F874BFEF5117}" srcOrd="0" destOrd="0" presId="urn:microsoft.com/office/officeart/2008/layout/AlternatingHexagons"/>
    <dgm:cxn modelId="{4A286642-CD5C-410E-BEF0-FA9F8B40D8F4}" type="presOf" srcId="{EFC83DF2-5370-4654-9C6A-64B5BCBDB8B7}" destId="{A4555BD2-E707-49B2-9939-3E0ECB9AA997}" srcOrd="0" destOrd="0" presId="urn:microsoft.com/office/officeart/2008/layout/AlternatingHexagons"/>
    <dgm:cxn modelId="{072E050C-7AD2-436D-A24A-FEA373B4C377}" type="presOf" srcId="{32C1C403-E80F-46F6-AC0F-580465628E8B}" destId="{5A7E860A-2981-4E11-A87B-83018715CA50}" srcOrd="0" destOrd="0" presId="urn:microsoft.com/office/officeart/2008/layout/AlternatingHexagons"/>
    <dgm:cxn modelId="{9D33D9DA-1FF6-44C0-8AD3-EFA335F90649}" srcId="{32C1C403-E80F-46F6-AC0F-580465628E8B}" destId="{EFC83DF2-5370-4654-9C6A-64B5BCBDB8B7}" srcOrd="2" destOrd="0" parTransId="{5743F4E3-11B2-433C-AB3D-380369763CC7}" sibTransId="{751CCFA5-F4C2-470C-B34D-B1823BB06CA2}"/>
    <dgm:cxn modelId="{79BC226D-D91D-4705-B7F8-DD49BCD46281}" srcId="{32C1C403-E80F-46F6-AC0F-580465628E8B}" destId="{8D52DB35-0FCB-485B-B6AC-71A7EE6B77D0}" srcOrd="3" destOrd="0" parTransId="{A6EEA318-6450-4995-9132-F13FD50E0387}" sibTransId="{7F673610-B483-4158-84FE-889F9623F5BB}"/>
    <dgm:cxn modelId="{2BC09B83-1B89-4E17-A610-0FCC195AB780}" type="presOf" srcId="{021C3D56-4156-40A6-8427-D76D4CE297AA}" destId="{3A5035A6-B362-46EE-A93E-FD870087EE5A}" srcOrd="0" destOrd="0" presId="urn:microsoft.com/office/officeart/2008/layout/AlternatingHexagons"/>
    <dgm:cxn modelId="{FA81E8F3-EEEC-4F24-8DCD-851086F0E4EE}" type="presParOf" srcId="{5A7E860A-2981-4E11-A87B-83018715CA50}" destId="{90FC5D5B-CAB4-473A-9AA4-4BD660EE25F7}" srcOrd="0" destOrd="0" presId="urn:microsoft.com/office/officeart/2008/layout/AlternatingHexagons"/>
    <dgm:cxn modelId="{F4F1A63F-B03E-40B1-AEA0-535A84F317FC}" type="presParOf" srcId="{90FC5D5B-CAB4-473A-9AA4-4BD660EE25F7}" destId="{3A5035A6-B362-46EE-A93E-FD870087EE5A}" srcOrd="0" destOrd="0" presId="urn:microsoft.com/office/officeart/2008/layout/AlternatingHexagons"/>
    <dgm:cxn modelId="{D8E09700-7E4C-4158-AE74-FFD1DADECFBF}" type="presParOf" srcId="{90FC5D5B-CAB4-473A-9AA4-4BD660EE25F7}" destId="{9A71C572-F87A-41DB-B04F-075E1ED84D40}" srcOrd="1" destOrd="0" presId="urn:microsoft.com/office/officeart/2008/layout/AlternatingHexagons"/>
    <dgm:cxn modelId="{50F9584A-09BF-46CE-B2D3-7BC29A4AED17}" type="presParOf" srcId="{90FC5D5B-CAB4-473A-9AA4-4BD660EE25F7}" destId="{1F5CA400-8FF9-4103-AEDD-AD2ED06ACE90}" srcOrd="2" destOrd="0" presId="urn:microsoft.com/office/officeart/2008/layout/AlternatingHexagons"/>
    <dgm:cxn modelId="{7815A7A8-4939-4E6C-8321-9759B0F74D70}" type="presParOf" srcId="{90FC5D5B-CAB4-473A-9AA4-4BD660EE25F7}" destId="{CE9A397D-F99A-4D75-B525-27CBD32ACD75}" srcOrd="3" destOrd="0" presId="urn:microsoft.com/office/officeart/2008/layout/AlternatingHexagons"/>
    <dgm:cxn modelId="{B3F16B18-AD1B-404F-B951-94B6F206F1C9}" type="presParOf" srcId="{90FC5D5B-CAB4-473A-9AA4-4BD660EE25F7}" destId="{C52B3553-C5D4-4207-AD00-D29388F9A4DB}" srcOrd="4" destOrd="0" presId="urn:microsoft.com/office/officeart/2008/layout/AlternatingHexagons"/>
    <dgm:cxn modelId="{14C0EA7E-F30B-48F8-868E-88D62F5F8AA0}" type="presParOf" srcId="{5A7E860A-2981-4E11-A87B-83018715CA50}" destId="{604A54C9-47CA-4E5C-8E02-F05C328A02BA}" srcOrd="1" destOrd="0" presId="urn:microsoft.com/office/officeart/2008/layout/AlternatingHexagons"/>
    <dgm:cxn modelId="{493A8C17-E226-43E3-AEB9-34BCC343B7D6}" type="presParOf" srcId="{5A7E860A-2981-4E11-A87B-83018715CA50}" destId="{64553350-80B5-4B19-A642-1C3CFA041A8E}" srcOrd="2" destOrd="0" presId="urn:microsoft.com/office/officeart/2008/layout/AlternatingHexagons"/>
    <dgm:cxn modelId="{123310C5-74E8-43FC-B9E6-A37DA52E43C1}" type="presParOf" srcId="{64553350-80B5-4B19-A642-1C3CFA041A8E}" destId="{EFA00130-F01D-428A-8A3E-B8E6A0D5A4A9}" srcOrd="0" destOrd="0" presId="urn:microsoft.com/office/officeart/2008/layout/AlternatingHexagons"/>
    <dgm:cxn modelId="{C4E72FDA-73E4-4030-8173-224E496CAA2F}" type="presParOf" srcId="{64553350-80B5-4B19-A642-1C3CFA041A8E}" destId="{4CCFA652-CA62-4559-AE03-25AC4ED5D4CB}" srcOrd="1" destOrd="0" presId="urn:microsoft.com/office/officeart/2008/layout/AlternatingHexagons"/>
    <dgm:cxn modelId="{EFF304F6-A0AC-4AFB-BD51-DF41814C55B0}" type="presParOf" srcId="{64553350-80B5-4B19-A642-1C3CFA041A8E}" destId="{C742F935-7EDC-4788-8BC2-23066BA74E6F}" srcOrd="2" destOrd="0" presId="urn:microsoft.com/office/officeart/2008/layout/AlternatingHexagons"/>
    <dgm:cxn modelId="{A2CF333C-6998-495F-BEF5-890606956D3E}" type="presParOf" srcId="{64553350-80B5-4B19-A642-1C3CFA041A8E}" destId="{61CE5441-D499-4412-A149-618BC4267787}" srcOrd="3" destOrd="0" presId="urn:microsoft.com/office/officeart/2008/layout/AlternatingHexagons"/>
    <dgm:cxn modelId="{41535426-B087-42B2-9974-8A9F73E261E3}" type="presParOf" srcId="{64553350-80B5-4B19-A642-1C3CFA041A8E}" destId="{7DB2E834-54E8-441C-AC26-B60B9F6D7C09}" srcOrd="4" destOrd="0" presId="urn:microsoft.com/office/officeart/2008/layout/AlternatingHexagons"/>
    <dgm:cxn modelId="{F8AFCE31-D306-4273-9854-2C350F61A1EE}" type="presParOf" srcId="{5A7E860A-2981-4E11-A87B-83018715CA50}" destId="{417BCE03-494D-4458-B2C9-5F4D7637DEC6}" srcOrd="3" destOrd="0" presId="urn:microsoft.com/office/officeart/2008/layout/AlternatingHexagons"/>
    <dgm:cxn modelId="{A5C976F8-A4F1-47FD-97FE-CAE39A35AD68}" type="presParOf" srcId="{5A7E860A-2981-4E11-A87B-83018715CA50}" destId="{03EAE2E4-6966-4119-992D-4FCA61F80A6B}" srcOrd="4" destOrd="0" presId="urn:microsoft.com/office/officeart/2008/layout/AlternatingHexagons"/>
    <dgm:cxn modelId="{9D8D71E2-8FBA-4BF4-A100-9A36DF172D53}" type="presParOf" srcId="{03EAE2E4-6966-4119-992D-4FCA61F80A6B}" destId="{A4555BD2-E707-49B2-9939-3E0ECB9AA997}" srcOrd="0" destOrd="0" presId="urn:microsoft.com/office/officeart/2008/layout/AlternatingHexagons"/>
    <dgm:cxn modelId="{AE8DBBA3-9A55-454F-87A3-AFFCB1ED831B}" type="presParOf" srcId="{03EAE2E4-6966-4119-992D-4FCA61F80A6B}" destId="{4A621543-B58B-48D0-A3F1-B389C0162EE6}" srcOrd="1" destOrd="0" presId="urn:microsoft.com/office/officeart/2008/layout/AlternatingHexagons"/>
    <dgm:cxn modelId="{9308FE9A-7D05-44BE-A570-3866D7715465}" type="presParOf" srcId="{03EAE2E4-6966-4119-992D-4FCA61F80A6B}" destId="{039FDA1A-DE7E-4B6C-8952-CE24CF6D4209}" srcOrd="2" destOrd="0" presId="urn:microsoft.com/office/officeart/2008/layout/AlternatingHexagons"/>
    <dgm:cxn modelId="{551A1D1F-245C-4473-92E3-8F0599D485AF}" type="presParOf" srcId="{03EAE2E4-6966-4119-992D-4FCA61F80A6B}" destId="{A4F0E332-9680-4139-8BEE-47891A39420D}" srcOrd="3" destOrd="0" presId="urn:microsoft.com/office/officeart/2008/layout/AlternatingHexagons"/>
    <dgm:cxn modelId="{D821AB02-2D30-44F4-81D2-D3962A7091FE}" type="presParOf" srcId="{03EAE2E4-6966-4119-992D-4FCA61F80A6B}" destId="{56E5448B-74E2-4550-B694-F874BFEF5117}" srcOrd="4" destOrd="0" presId="urn:microsoft.com/office/officeart/2008/layout/AlternatingHexagons"/>
    <dgm:cxn modelId="{493C01CE-6A60-4355-B4A6-64CE9BABD173}" type="presParOf" srcId="{5A7E860A-2981-4E11-A87B-83018715CA50}" destId="{195033AB-FAD9-455E-BD4B-8FD2C2F15C9A}" srcOrd="5" destOrd="0" presId="urn:microsoft.com/office/officeart/2008/layout/AlternatingHexagons"/>
    <dgm:cxn modelId="{24E07EA9-B29D-49AA-948E-F41E9F122C71}" type="presParOf" srcId="{5A7E860A-2981-4E11-A87B-83018715CA50}" destId="{C3FF32D1-E811-4DC6-A03A-077A0D7E8345}" srcOrd="6" destOrd="0" presId="urn:microsoft.com/office/officeart/2008/layout/AlternatingHexagons"/>
    <dgm:cxn modelId="{5AE854F3-36FD-4014-A940-CA3C4EC0C5FF}" type="presParOf" srcId="{C3FF32D1-E811-4DC6-A03A-077A0D7E8345}" destId="{86B6D4A2-B206-4026-A3F0-651FAA6417C7}" srcOrd="0" destOrd="0" presId="urn:microsoft.com/office/officeart/2008/layout/AlternatingHexagons"/>
    <dgm:cxn modelId="{CA7D39E1-0E1C-4591-B555-389977D938C3}" type="presParOf" srcId="{C3FF32D1-E811-4DC6-A03A-077A0D7E8345}" destId="{7B34217E-BEA4-44C7-8819-137A19865E2B}" srcOrd="1" destOrd="0" presId="urn:microsoft.com/office/officeart/2008/layout/AlternatingHexagons"/>
    <dgm:cxn modelId="{975A5E1B-2BD1-456E-95B8-B7D02A643008}" type="presParOf" srcId="{C3FF32D1-E811-4DC6-A03A-077A0D7E8345}" destId="{148653BB-CDAA-4877-9A87-1FFEA2C540B5}" srcOrd="2" destOrd="0" presId="urn:microsoft.com/office/officeart/2008/layout/AlternatingHexagons"/>
    <dgm:cxn modelId="{83676DF0-DC49-41D0-BF9E-6EDC5E34EBA2}" type="presParOf" srcId="{C3FF32D1-E811-4DC6-A03A-077A0D7E8345}" destId="{BA568070-AA9E-4E2C-B42D-A70571A2D2DE}" srcOrd="3" destOrd="0" presId="urn:microsoft.com/office/officeart/2008/layout/AlternatingHexagons"/>
    <dgm:cxn modelId="{AFECE33E-BFAD-434C-850B-945D59522619}" type="presParOf" srcId="{C3FF32D1-E811-4DC6-A03A-077A0D7E8345}" destId="{19667BF9-56EF-46BE-A197-A92B95069A7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6D75E-AC8C-4726-9DCF-E6F5D7BFFF2F}">
      <dsp:nvSpPr>
        <dsp:cNvPr id="0" name=""/>
        <dsp:cNvSpPr/>
      </dsp:nvSpPr>
      <dsp:spPr>
        <a:xfrm rot="5400000">
          <a:off x="3200525" y="161567"/>
          <a:ext cx="1784869" cy="155283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solidFill>
                <a:schemeClr val="bg1"/>
              </a:solidFill>
            </a:rPr>
            <a:t>CAPACITY BUILDING</a:t>
          </a:r>
          <a:endParaRPr lang="fi-FI" sz="1800" kern="1200" dirty="0">
            <a:solidFill>
              <a:schemeClr val="bg1"/>
            </a:solidFill>
          </a:endParaRPr>
        </a:p>
      </dsp:txBody>
      <dsp:txXfrm rot="-5400000">
        <a:off x="3558525" y="323693"/>
        <a:ext cx="1068868" cy="1228585"/>
      </dsp:txXfrm>
    </dsp:sp>
    <dsp:sp modelId="{4B0A8B29-B24A-487D-80BF-A2C378820748}">
      <dsp:nvSpPr>
        <dsp:cNvPr id="0" name=""/>
        <dsp:cNvSpPr/>
      </dsp:nvSpPr>
      <dsp:spPr>
        <a:xfrm>
          <a:off x="2228838" y="587731"/>
          <a:ext cx="743960" cy="539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300" kern="1200" dirty="0"/>
        </a:p>
      </dsp:txBody>
      <dsp:txXfrm>
        <a:off x="2228838" y="587731"/>
        <a:ext cx="743960" cy="539391"/>
      </dsp:txXfrm>
    </dsp:sp>
    <dsp:sp modelId="{B272B08F-4419-4140-9223-7F3DFABB0598}">
      <dsp:nvSpPr>
        <dsp:cNvPr id="0" name=""/>
        <dsp:cNvSpPr/>
      </dsp:nvSpPr>
      <dsp:spPr>
        <a:xfrm rot="5400000">
          <a:off x="1555047" y="226144"/>
          <a:ext cx="1784869" cy="155283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3600" kern="1200"/>
        </a:p>
      </dsp:txBody>
      <dsp:txXfrm rot="-5400000">
        <a:off x="1913047" y="388270"/>
        <a:ext cx="1068868" cy="1228585"/>
      </dsp:txXfrm>
    </dsp:sp>
    <dsp:sp modelId="{04957CF1-3208-4832-A893-9FC97BAB7862}">
      <dsp:nvSpPr>
        <dsp:cNvPr id="0" name=""/>
        <dsp:cNvSpPr/>
      </dsp:nvSpPr>
      <dsp:spPr>
        <a:xfrm rot="5400000">
          <a:off x="2442914" y="1650880"/>
          <a:ext cx="1784869" cy="155283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3600" kern="1200" dirty="0"/>
        </a:p>
      </dsp:txBody>
      <dsp:txXfrm rot="-5400000">
        <a:off x="2800914" y="1813006"/>
        <a:ext cx="1068868" cy="1228585"/>
      </dsp:txXfrm>
    </dsp:sp>
    <dsp:sp modelId="{3EE9D72F-5214-4082-BED0-14CBC7FBE0FA}">
      <dsp:nvSpPr>
        <dsp:cNvPr id="0" name=""/>
        <dsp:cNvSpPr/>
      </dsp:nvSpPr>
      <dsp:spPr>
        <a:xfrm>
          <a:off x="1930127" y="3343938"/>
          <a:ext cx="976879" cy="1042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 smtClean="0"/>
            <a:t>TYÖN JATKAMINEN</a:t>
          </a:r>
          <a:endParaRPr lang="fi-FI" sz="1300" kern="1200" dirty="0"/>
        </a:p>
      </dsp:txBody>
      <dsp:txXfrm>
        <a:off x="1930127" y="3343938"/>
        <a:ext cx="976879" cy="1042167"/>
      </dsp:txXfrm>
    </dsp:sp>
    <dsp:sp modelId="{4CBEF086-C0F2-4704-AB3B-D4B1C0D3B906}">
      <dsp:nvSpPr>
        <dsp:cNvPr id="0" name=""/>
        <dsp:cNvSpPr/>
      </dsp:nvSpPr>
      <dsp:spPr>
        <a:xfrm rot="5400000">
          <a:off x="4084867" y="1612844"/>
          <a:ext cx="1784869" cy="155283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3600" kern="1200" dirty="0"/>
        </a:p>
      </dsp:txBody>
      <dsp:txXfrm rot="-5400000">
        <a:off x="4442867" y="1774970"/>
        <a:ext cx="1068868" cy="1228585"/>
      </dsp:txXfrm>
    </dsp:sp>
    <dsp:sp modelId="{B8B76663-FB20-4CD5-873B-2F0D0774D23E}">
      <dsp:nvSpPr>
        <dsp:cNvPr id="0" name=""/>
        <dsp:cNvSpPr/>
      </dsp:nvSpPr>
      <dsp:spPr>
        <a:xfrm rot="5400000">
          <a:off x="3298344" y="3046014"/>
          <a:ext cx="1760291" cy="177869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solidFill>
                <a:schemeClr val="bg1"/>
              </a:solidFill>
            </a:rPr>
            <a:t>STUDIES,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solidFill>
                <a:schemeClr val="bg1"/>
              </a:solidFill>
            </a:rPr>
            <a:t>OPINIONS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900" kern="1200" dirty="0"/>
        </a:p>
      </dsp:txBody>
      <dsp:txXfrm rot="-5400000">
        <a:off x="3585591" y="3348598"/>
        <a:ext cx="1185798" cy="1173527"/>
      </dsp:txXfrm>
    </dsp:sp>
    <dsp:sp modelId="{B305F114-CEE5-4982-9644-BEE0EA156C2B}">
      <dsp:nvSpPr>
        <dsp:cNvPr id="0" name=""/>
        <dsp:cNvSpPr/>
      </dsp:nvSpPr>
      <dsp:spPr>
        <a:xfrm>
          <a:off x="4143456" y="1587221"/>
          <a:ext cx="1601658" cy="1610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4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/>
            <a:t>INTEROPERA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/>
            <a:t>BILITY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 dirty="0"/>
        </a:p>
      </dsp:txBody>
      <dsp:txXfrm>
        <a:off x="4143456" y="1587221"/>
        <a:ext cx="1601658" cy="1610709"/>
      </dsp:txXfrm>
    </dsp:sp>
    <dsp:sp modelId="{F5161F0A-FE12-4930-9986-E809E8291009}">
      <dsp:nvSpPr>
        <dsp:cNvPr id="0" name=""/>
        <dsp:cNvSpPr/>
      </dsp:nvSpPr>
      <dsp:spPr>
        <a:xfrm rot="5400000">
          <a:off x="1412962" y="3046117"/>
          <a:ext cx="1784869" cy="169479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3600" kern="1200"/>
        </a:p>
      </dsp:txBody>
      <dsp:txXfrm rot="-5400000">
        <a:off x="1733337" y="3291053"/>
        <a:ext cx="1144118" cy="12049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035A6-B362-46EE-A93E-FD870087EE5A}">
      <dsp:nvSpPr>
        <dsp:cNvPr id="0" name=""/>
        <dsp:cNvSpPr/>
      </dsp:nvSpPr>
      <dsp:spPr>
        <a:xfrm rot="5400000">
          <a:off x="2764227" y="77070"/>
          <a:ext cx="1132747" cy="98549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3">
                <a:tint val="94000"/>
                <a:satMod val="105000"/>
                <a:lumMod val="102000"/>
              </a:schemeClr>
            </a:gs>
            <a:gs pos="100000">
              <a:schemeClr val="accent3"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FOR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European SMEs, CMOs, creative individuals and society </a:t>
          </a:r>
          <a:endParaRPr lang="fi-FI" sz="1000" b="1" kern="1200" dirty="0">
            <a:solidFill>
              <a:schemeClr val="bg1"/>
            </a:solidFill>
          </a:endParaRPr>
        </a:p>
      </dsp:txBody>
      <dsp:txXfrm rot="-5400000">
        <a:off x="2991427" y="179962"/>
        <a:ext cx="678346" cy="779707"/>
      </dsp:txXfrm>
    </dsp:sp>
    <dsp:sp modelId="{9A71C572-F87A-41DB-B04F-075E1ED84D40}">
      <dsp:nvSpPr>
        <dsp:cNvPr id="0" name=""/>
        <dsp:cNvSpPr/>
      </dsp:nvSpPr>
      <dsp:spPr>
        <a:xfrm>
          <a:off x="3979414" y="356165"/>
          <a:ext cx="950915" cy="424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>
              <a:solidFill>
                <a:schemeClr val="tx1"/>
              </a:solidFill>
            </a:rPr>
            <a:t>DATA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>
              <a:solidFill>
                <a:schemeClr val="tx1"/>
              </a:solidFill>
            </a:rPr>
            <a:t>FLOW</a:t>
          </a:r>
          <a:endParaRPr lang="fi-FI" sz="1050" kern="1200" dirty="0" smtClean="0">
            <a:solidFill>
              <a:schemeClr val="tx1"/>
            </a:solidFill>
          </a:endParaRPr>
        </a:p>
      </dsp:txBody>
      <dsp:txXfrm>
        <a:off x="3979414" y="356165"/>
        <a:ext cx="950915" cy="424807"/>
      </dsp:txXfrm>
    </dsp:sp>
    <dsp:sp modelId="{C52B3553-C5D4-4207-AD00-D29388F9A4DB}">
      <dsp:nvSpPr>
        <dsp:cNvPr id="0" name=""/>
        <dsp:cNvSpPr/>
      </dsp:nvSpPr>
      <dsp:spPr>
        <a:xfrm rot="5400000">
          <a:off x="1669446" y="75824"/>
          <a:ext cx="1132747" cy="98549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5">
                <a:tint val="58000"/>
                <a:satMod val="108000"/>
                <a:lumMod val="110000"/>
              </a:schemeClr>
            </a:gs>
            <a:gs pos="100000">
              <a:schemeClr val="accent5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3600" kern="1200"/>
        </a:p>
      </dsp:txBody>
      <dsp:txXfrm rot="-5400000">
        <a:off x="1896646" y="178716"/>
        <a:ext cx="678346" cy="779707"/>
      </dsp:txXfrm>
    </dsp:sp>
    <dsp:sp modelId="{EFA00130-F01D-428A-8A3E-B8E6A0D5A4A9}">
      <dsp:nvSpPr>
        <dsp:cNvPr id="0" name=""/>
        <dsp:cNvSpPr/>
      </dsp:nvSpPr>
      <dsp:spPr>
        <a:xfrm rot="5400000">
          <a:off x="2199572" y="1037300"/>
          <a:ext cx="1132747" cy="98549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</a:rPr>
            <a:t>3. Develop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</a:rPr>
            <a:t>EU-level standards for quality metadata </a:t>
          </a:r>
          <a:endParaRPr lang="fi-FI" sz="1100" b="1" kern="1200" dirty="0">
            <a:solidFill>
              <a:schemeClr val="bg1"/>
            </a:solidFill>
          </a:endParaRPr>
        </a:p>
      </dsp:txBody>
      <dsp:txXfrm rot="-5400000">
        <a:off x="2426772" y="1140192"/>
        <a:ext cx="678346" cy="779707"/>
      </dsp:txXfrm>
    </dsp:sp>
    <dsp:sp modelId="{4CCFA652-CA62-4559-AE03-25AC4ED5D4CB}">
      <dsp:nvSpPr>
        <dsp:cNvPr id="0" name=""/>
        <dsp:cNvSpPr/>
      </dsp:nvSpPr>
      <dsp:spPr>
        <a:xfrm>
          <a:off x="1009054" y="1190221"/>
          <a:ext cx="1223367" cy="679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2E834-54E8-441C-AC26-B60B9F6D7C09}">
      <dsp:nvSpPr>
        <dsp:cNvPr id="0" name=""/>
        <dsp:cNvSpPr/>
      </dsp:nvSpPr>
      <dsp:spPr>
        <a:xfrm rot="5400000">
          <a:off x="3263901" y="1037300"/>
          <a:ext cx="1132747" cy="985490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3600" kern="1200"/>
        </a:p>
      </dsp:txBody>
      <dsp:txXfrm rot="-5400000">
        <a:off x="3491101" y="1140192"/>
        <a:ext cx="678346" cy="779707"/>
      </dsp:txXfrm>
    </dsp:sp>
    <dsp:sp modelId="{A4555BD2-E707-49B2-9939-3E0ECB9AA997}">
      <dsp:nvSpPr>
        <dsp:cNvPr id="0" name=""/>
        <dsp:cNvSpPr/>
      </dsp:nvSpPr>
      <dsp:spPr>
        <a:xfrm rot="5400000">
          <a:off x="2733775" y="1974198"/>
          <a:ext cx="1132747" cy="103464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i-FI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rPr>
            <a:t>AIM for Data </a:t>
          </a:r>
          <a:r>
            <a:rPr kumimoji="0" lang="fi-FI" sz="1200" b="1" i="0" u="none" strike="noStrike" kern="1200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rPr>
            <a:t>networks</a:t>
          </a:r>
          <a:r>
            <a:rPr kumimoji="0" lang="fi-FI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rPr>
            <a:t> &amp;</a:t>
          </a:r>
          <a:r>
            <a:rPr kumimoji="0" lang="fi-FI" sz="1200" b="1" i="0" u="none" strike="noStrike" kern="1200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rPr>
            <a:t>APIs</a:t>
          </a:r>
          <a:endParaRPr kumimoji="0" lang="fi-FI" sz="1200" b="1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Tw Cen MT" panose="020B0602020104020603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i-FI" sz="1200" b="1" i="0" u="none" strike="noStrike" kern="1200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rPr>
            <a:t>Platforms</a:t>
          </a:r>
          <a:endParaRPr lang="fi-FI" sz="1200" b="1" kern="1200" dirty="0" smtClean="0">
            <a:solidFill>
              <a:schemeClr val="bg1"/>
            </a:solidFill>
          </a:endParaRPr>
        </a:p>
      </dsp:txBody>
      <dsp:txXfrm rot="-5400000">
        <a:off x="2947799" y="2105764"/>
        <a:ext cx="704698" cy="771515"/>
      </dsp:txXfrm>
    </dsp:sp>
    <dsp:sp modelId="{4A621543-B58B-48D0-A3F1-B389C0162EE6}">
      <dsp:nvSpPr>
        <dsp:cNvPr id="0" name=""/>
        <dsp:cNvSpPr/>
      </dsp:nvSpPr>
      <dsp:spPr>
        <a:xfrm>
          <a:off x="3822799" y="2151697"/>
          <a:ext cx="1264146" cy="679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Declaration and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verification of copyright </a:t>
          </a:r>
          <a:r>
            <a:rPr lang="en-US" sz="1200" kern="1200" dirty="0" smtClean="0">
              <a:solidFill>
                <a:schemeClr val="bg2"/>
              </a:solidFill>
            </a:rPr>
            <a:t>data</a:t>
          </a:r>
          <a:endParaRPr lang="fi-FI" sz="1200" kern="1200" dirty="0">
            <a:solidFill>
              <a:schemeClr val="bg2"/>
            </a:solidFill>
          </a:endParaRPr>
        </a:p>
      </dsp:txBody>
      <dsp:txXfrm>
        <a:off x="3822799" y="2151697"/>
        <a:ext cx="1264146" cy="679648"/>
      </dsp:txXfrm>
    </dsp:sp>
    <dsp:sp modelId="{56E5448B-74E2-4550-B694-F874BFEF5117}">
      <dsp:nvSpPr>
        <dsp:cNvPr id="0" name=""/>
        <dsp:cNvSpPr/>
      </dsp:nvSpPr>
      <dsp:spPr>
        <a:xfrm rot="5400000">
          <a:off x="1669446" y="1998776"/>
          <a:ext cx="1132747" cy="98549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6">
                <a:tint val="94000"/>
                <a:satMod val="105000"/>
                <a:lumMod val="102000"/>
              </a:schemeClr>
            </a:gs>
            <a:gs pos="100000">
              <a:schemeClr val="accent6"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3600" kern="1200"/>
        </a:p>
      </dsp:txBody>
      <dsp:txXfrm rot="-5400000">
        <a:off x="1896646" y="2101668"/>
        <a:ext cx="678346" cy="779707"/>
      </dsp:txXfrm>
    </dsp:sp>
    <dsp:sp modelId="{86B6D4A2-B206-4026-A3F0-651FAA6417C7}">
      <dsp:nvSpPr>
        <dsp:cNvPr id="0" name=""/>
        <dsp:cNvSpPr/>
      </dsp:nvSpPr>
      <dsp:spPr>
        <a:xfrm rot="5400000">
          <a:off x="3303687" y="2918809"/>
          <a:ext cx="1175180" cy="104384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 dirty="0" smtClean="0">
              <a:solidFill>
                <a:schemeClr val="bg1"/>
              </a:solidFill>
            </a:rPr>
            <a:t>HOW? MUTUALLY BENEFICIAL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b="1" kern="1200" dirty="0" smtClean="0">
              <a:solidFill>
                <a:schemeClr val="bg1"/>
              </a:solidFill>
            </a:rPr>
            <a:t>USE CASES</a:t>
          </a:r>
          <a:endParaRPr lang="fi-FI" sz="1100" b="1" kern="1200" dirty="0">
            <a:solidFill>
              <a:schemeClr val="bg1"/>
            </a:solidFill>
          </a:endParaRPr>
        </a:p>
      </dsp:txBody>
      <dsp:txXfrm rot="-5400000">
        <a:off x="3533608" y="3038058"/>
        <a:ext cx="715337" cy="805344"/>
      </dsp:txXfrm>
    </dsp:sp>
    <dsp:sp modelId="{7B34217E-BEA4-44C7-8819-137A19865E2B}">
      <dsp:nvSpPr>
        <dsp:cNvPr id="0" name=""/>
        <dsp:cNvSpPr/>
      </dsp:nvSpPr>
      <dsp:spPr>
        <a:xfrm>
          <a:off x="1877828" y="2812399"/>
          <a:ext cx="1223367" cy="679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copyright </a:t>
          </a:r>
          <a:r>
            <a:rPr lang="en-US" sz="1400" kern="1200" dirty="0" err="1" smtClean="0">
              <a:solidFill>
                <a:schemeClr val="tx1"/>
              </a:solidFill>
            </a:rPr>
            <a:t>disputes</a:t>
          </a:r>
          <a:r>
            <a:rPr lang="en-US" sz="1000" kern="1200" dirty="0" err="1" smtClean="0">
              <a:solidFill>
                <a:schemeClr val="bg2"/>
              </a:solidFill>
            </a:rPr>
            <a:t>s</a:t>
          </a:r>
          <a:endParaRPr lang="fi-FI" sz="1000" kern="1200" dirty="0">
            <a:solidFill>
              <a:schemeClr val="bg2"/>
            </a:solidFill>
          </a:endParaRPr>
        </a:p>
      </dsp:txBody>
      <dsp:txXfrm>
        <a:off x="1877828" y="2812399"/>
        <a:ext cx="1223367" cy="679648"/>
      </dsp:txXfrm>
    </dsp:sp>
    <dsp:sp modelId="{19667BF9-56EF-46BE-A197-A92B95069A72}">
      <dsp:nvSpPr>
        <dsp:cNvPr id="0" name=""/>
        <dsp:cNvSpPr/>
      </dsp:nvSpPr>
      <dsp:spPr>
        <a:xfrm rot="5400000">
          <a:off x="1131064" y="1015347"/>
          <a:ext cx="1132747" cy="98549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4">
                <a:tint val="58000"/>
                <a:satMod val="108000"/>
                <a:lumMod val="110000"/>
              </a:schemeClr>
            </a:gs>
            <a:gs pos="100000">
              <a:schemeClr val="accent4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3600" kern="1200"/>
        </a:p>
      </dsp:txBody>
      <dsp:txXfrm rot="-5400000">
        <a:off x="1358264" y="1118239"/>
        <a:ext cx="678346" cy="779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5300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5300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4DF5B08A-83ED-45E1-90DE-AADFEED44B75}" type="datetimeFigureOut">
              <a:rPr lang="fi-FI" smtClean="0"/>
              <a:t>20.10.2021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55925" cy="495300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5300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72D1ADDD-E79E-4142-B033-52608F2C14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7705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290" cy="49593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63033" y="0"/>
            <a:ext cx="2955290" cy="49593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6A7FAC48-2721-4B96-BA02-5768D8A8C6C8}" type="datetimeFigureOut">
              <a:rPr lang="fi-FI" smtClean="0"/>
              <a:pPr/>
              <a:t>20.10.2021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44538"/>
            <a:ext cx="6613525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991" y="4711384"/>
            <a:ext cx="5455920" cy="4463415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21045"/>
            <a:ext cx="2955290" cy="49593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63033" y="9421045"/>
            <a:ext cx="2955290" cy="49593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0433CE14-C27A-42FB-A7CF-16D08FB8F53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86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CE14-C27A-42FB-A7CF-16D08FB8F53C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49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C2524-0548-4451-812F-65749ED203B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349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CE14-C27A-42FB-A7CF-16D08FB8F53C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8360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CE14-C27A-42FB-A7CF-16D08FB8F53C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117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95288" y="323850"/>
            <a:ext cx="8355013" cy="4497388"/>
          </a:xfrm>
          <a:prstGeom prst="rect">
            <a:avLst/>
          </a:pr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4292600" y="325438"/>
            <a:ext cx="4484688" cy="4495800"/>
            <a:chOff x="4292600" y="325438"/>
            <a:chExt cx="4484688" cy="4495800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5967413" y="328613"/>
              <a:ext cx="282575" cy="1208088"/>
            </a:xfrm>
            <a:custGeom>
              <a:avLst/>
              <a:gdLst>
                <a:gd name="T0" fmla="*/ 27 w 164"/>
                <a:gd name="T1" fmla="*/ 644 h 703"/>
                <a:gd name="T2" fmla="*/ 14 w 164"/>
                <a:gd name="T3" fmla="*/ 672 h 703"/>
                <a:gd name="T4" fmla="*/ 17 w 164"/>
                <a:gd name="T5" fmla="*/ 703 h 703"/>
                <a:gd name="T6" fmla="*/ 146 w 164"/>
                <a:gd name="T7" fmla="*/ 703 h 703"/>
                <a:gd name="T8" fmla="*/ 146 w 164"/>
                <a:gd name="T9" fmla="*/ 661 h 703"/>
                <a:gd name="T10" fmla="*/ 132 w 164"/>
                <a:gd name="T11" fmla="*/ 641 h 703"/>
                <a:gd name="T12" fmla="*/ 131 w 164"/>
                <a:gd name="T13" fmla="*/ 450 h 703"/>
                <a:gd name="T14" fmla="*/ 164 w 164"/>
                <a:gd name="T15" fmla="*/ 372 h 703"/>
                <a:gd name="T16" fmla="*/ 132 w 164"/>
                <a:gd name="T17" fmla="*/ 294 h 703"/>
                <a:gd name="T18" fmla="*/ 134 w 164"/>
                <a:gd name="T19" fmla="*/ 60 h 703"/>
                <a:gd name="T20" fmla="*/ 146 w 164"/>
                <a:gd name="T21" fmla="*/ 40 h 703"/>
                <a:gd name="T22" fmla="*/ 145 w 164"/>
                <a:gd name="T23" fmla="*/ 0 h 703"/>
                <a:gd name="T24" fmla="*/ 8 w 164"/>
                <a:gd name="T25" fmla="*/ 0 h 703"/>
                <a:gd name="T26" fmla="*/ 8 w 164"/>
                <a:gd name="T27" fmla="*/ 33 h 703"/>
                <a:gd name="T28" fmla="*/ 28 w 164"/>
                <a:gd name="T29" fmla="*/ 63 h 703"/>
                <a:gd name="T30" fmla="*/ 28 w 164"/>
                <a:gd name="T31" fmla="*/ 294 h 703"/>
                <a:gd name="T32" fmla="*/ 4 w 164"/>
                <a:gd name="T33" fmla="*/ 369 h 703"/>
                <a:gd name="T34" fmla="*/ 30 w 164"/>
                <a:gd name="T35" fmla="*/ 450 h 703"/>
                <a:gd name="T36" fmla="*/ 27 w 164"/>
                <a:gd name="T37" fmla="*/ 644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703">
                  <a:moveTo>
                    <a:pt x="27" y="644"/>
                  </a:moveTo>
                  <a:cubicBezTo>
                    <a:pt x="27" y="644"/>
                    <a:pt x="16" y="652"/>
                    <a:pt x="14" y="672"/>
                  </a:cubicBezTo>
                  <a:cubicBezTo>
                    <a:pt x="12" y="694"/>
                    <a:pt x="17" y="703"/>
                    <a:pt x="17" y="703"/>
                  </a:cubicBezTo>
                  <a:cubicBezTo>
                    <a:pt x="146" y="703"/>
                    <a:pt x="146" y="703"/>
                    <a:pt x="146" y="703"/>
                  </a:cubicBezTo>
                  <a:cubicBezTo>
                    <a:pt x="147" y="699"/>
                    <a:pt x="149" y="675"/>
                    <a:pt x="146" y="661"/>
                  </a:cubicBezTo>
                  <a:cubicBezTo>
                    <a:pt x="143" y="652"/>
                    <a:pt x="136" y="644"/>
                    <a:pt x="132" y="641"/>
                  </a:cubicBezTo>
                  <a:cubicBezTo>
                    <a:pt x="131" y="450"/>
                    <a:pt x="131" y="450"/>
                    <a:pt x="131" y="450"/>
                  </a:cubicBezTo>
                  <a:cubicBezTo>
                    <a:pt x="143" y="429"/>
                    <a:pt x="164" y="407"/>
                    <a:pt x="164" y="372"/>
                  </a:cubicBezTo>
                  <a:cubicBezTo>
                    <a:pt x="163" y="337"/>
                    <a:pt x="141" y="307"/>
                    <a:pt x="132" y="294"/>
                  </a:cubicBezTo>
                  <a:cubicBezTo>
                    <a:pt x="132" y="294"/>
                    <a:pt x="130" y="69"/>
                    <a:pt x="134" y="60"/>
                  </a:cubicBezTo>
                  <a:cubicBezTo>
                    <a:pt x="134" y="60"/>
                    <a:pt x="141" y="53"/>
                    <a:pt x="146" y="40"/>
                  </a:cubicBezTo>
                  <a:cubicBezTo>
                    <a:pt x="152" y="25"/>
                    <a:pt x="145" y="0"/>
                    <a:pt x="14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6"/>
                    <a:pt x="6" y="25"/>
                    <a:pt x="8" y="33"/>
                  </a:cubicBezTo>
                  <a:cubicBezTo>
                    <a:pt x="11" y="44"/>
                    <a:pt x="19" y="57"/>
                    <a:pt x="28" y="63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8" y="294"/>
                    <a:pt x="9" y="317"/>
                    <a:pt x="4" y="369"/>
                  </a:cubicBezTo>
                  <a:cubicBezTo>
                    <a:pt x="0" y="413"/>
                    <a:pt x="30" y="450"/>
                    <a:pt x="30" y="450"/>
                  </a:cubicBezTo>
                  <a:lnTo>
                    <a:pt x="27" y="644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5141913" y="622300"/>
              <a:ext cx="587375" cy="563563"/>
            </a:xfrm>
            <a:custGeom>
              <a:avLst/>
              <a:gdLst>
                <a:gd name="T0" fmla="*/ 7 w 342"/>
                <a:gd name="T1" fmla="*/ 307 h 328"/>
                <a:gd name="T2" fmla="*/ 57 w 342"/>
                <a:gd name="T3" fmla="*/ 294 h 328"/>
                <a:gd name="T4" fmla="*/ 80 w 342"/>
                <a:gd name="T5" fmla="*/ 243 h 328"/>
                <a:gd name="T6" fmla="*/ 83 w 342"/>
                <a:gd name="T7" fmla="*/ 325 h 328"/>
                <a:gd name="T8" fmla="*/ 144 w 342"/>
                <a:gd name="T9" fmla="*/ 307 h 328"/>
                <a:gd name="T10" fmla="*/ 171 w 342"/>
                <a:gd name="T11" fmla="*/ 243 h 328"/>
                <a:gd name="T12" fmla="*/ 176 w 342"/>
                <a:gd name="T13" fmla="*/ 324 h 328"/>
                <a:gd name="T14" fmla="*/ 238 w 342"/>
                <a:gd name="T15" fmla="*/ 304 h 328"/>
                <a:gd name="T16" fmla="*/ 262 w 342"/>
                <a:gd name="T17" fmla="*/ 243 h 328"/>
                <a:gd name="T18" fmla="*/ 264 w 342"/>
                <a:gd name="T19" fmla="*/ 299 h 328"/>
                <a:gd name="T20" fmla="*/ 306 w 342"/>
                <a:gd name="T21" fmla="*/ 286 h 328"/>
                <a:gd name="T22" fmla="*/ 342 w 342"/>
                <a:gd name="T23" fmla="*/ 243 h 328"/>
                <a:gd name="T24" fmla="*/ 341 w 342"/>
                <a:gd name="T25" fmla="*/ 52 h 328"/>
                <a:gd name="T26" fmla="*/ 328 w 342"/>
                <a:gd name="T27" fmla="*/ 0 h 328"/>
                <a:gd name="T28" fmla="*/ 280 w 342"/>
                <a:gd name="T29" fmla="*/ 2 h 328"/>
                <a:gd name="T30" fmla="*/ 262 w 342"/>
                <a:gd name="T31" fmla="*/ 52 h 328"/>
                <a:gd name="T32" fmla="*/ 246 w 342"/>
                <a:gd name="T33" fmla="*/ 4 h 328"/>
                <a:gd name="T34" fmla="*/ 188 w 342"/>
                <a:gd name="T35" fmla="*/ 5 h 328"/>
                <a:gd name="T36" fmla="*/ 171 w 342"/>
                <a:gd name="T37" fmla="*/ 52 h 328"/>
                <a:gd name="T38" fmla="*/ 156 w 342"/>
                <a:gd name="T39" fmla="*/ 7 h 328"/>
                <a:gd name="T40" fmla="*/ 100 w 342"/>
                <a:gd name="T41" fmla="*/ 8 h 328"/>
                <a:gd name="T42" fmla="*/ 80 w 342"/>
                <a:gd name="T43" fmla="*/ 52 h 328"/>
                <a:gd name="T44" fmla="*/ 66 w 342"/>
                <a:gd name="T45" fmla="*/ 8 h 328"/>
                <a:gd name="T46" fmla="*/ 30 w 342"/>
                <a:gd name="T47" fmla="*/ 8 h 328"/>
                <a:gd name="T48" fmla="*/ 0 w 342"/>
                <a:gd name="T49" fmla="*/ 52 h 328"/>
                <a:gd name="T50" fmla="*/ 3 w 342"/>
                <a:gd name="T51" fmla="*/ 170 h 328"/>
                <a:gd name="T52" fmla="*/ 7 w 342"/>
                <a:gd name="T53" fmla="*/ 30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2" h="328">
                  <a:moveTo>
                    <a:pt x="7" y="307"/>
                  </a:moveTo>
                  <a:cubicBezTo>
                    <a:pt x="27" y="307"/>
                    <a:pt x="46" y="304"/>
                    <a:pt x="57" y="294"/>
                  </a:cubicBezTo>
                  <a:cubicBezTo>
                    <a:pt x="75" y="278"/>
                    <a:pt x="80" y="251"/>
                    <a:pt x="80" y="243"/>
                  </a:cubicBezTo>
                  <a:cubicBezTo>
                    <a:pt x="80" y="261"/>
                    <a:pt x="83" y="325"/>
                    <a:pt x="83" y="325"/>
                  </a:cubicBezTo>
                  <a:cubicBezTo>
                    <a:pt x="96" y="325"/>
                    <a:pt x="123" y="328"/>
                    <a:pt x="144" y="307"/>
                  </a:cubicBezTo>
                  <a:cubicBezTo>
                    <a:pt x="162" y="289"/>
                    <a:pt x="166" y="255"/>
                    <a:pt x="171" y="243"/>
                  </a:cubicBezTo>
                  <a:cubicBezTo>
                    <a:pt x="170" y="270"/>
                    <a:pt x="170" y="323"/>
                    <a:pt x="176" y="324"/>
                  </a:cubicBezTo>
                  <a:cubicBezTo>
                    <a:pt x="186" y="325"/>
                    <a:pt x="219" y="321"/>
                    <a:pt x="238" y="304"/>
                  </a:cubicBezTo>
                  <a:cubicBezTo>
                    <a:pt x="254" y="287"/>
                    <a:pt x="257" y="254"/>
                    <a:pt x="262" y="243"/>
                  </a:cubicBezTo>
                  <a:cubicBezTo>
                    <a:pt x="262" y="260"/>
                    <a:pt x="264" y="299"/>
                    <a:pt x="264" y="299"/>
                  </a:cubicBezTo>
                  <a:cubicBezTo>
                    <a:pt x="274" y="299"/>
                    <a:pt x="289" y="298"/>
                    <a:pt x="306" y="286"/>
                  </a:cubicBezTo>
                  <a:cubicBezTo>
                    <a:pt x="326" y="273"/>
                    <a:pt x="336" y="254"/>
                    <a:pt x="342" y="243"/>
                  </a:cubicBezTo>
                  <a:cubicBezTo>
                    <a:pt x="341" y="167"/>
                    <a:pt x="341" y="128"/>
                    <a:pt x="341" y="52"/>
                  </a:cubicBezTo>
                  <a:cubicBezTo>
                    <a:pt x="341" y="52"/>
                    <a:pt x="338" y="0"/>
                    <a:pt x="328" y="0"/>
                  </a:cubicBezTo>
                  <a:cubicBezTo>
                    <a:pt x="317" y="0"/>
                    <a:pt x="285" y="0"/>
                    <a:pt x="280" y="2"/>
                  </a:cubicBezTo>
                  <a:cubicBezTo>
                    <a:pt x="275" y="9"/>
                    <a:pt x="267" y="45"/>
                    <a:pt x="262" y="52"/>
                  </a:cubicBezTo>
                  <a:cubicBezTo>
                    <a:pt x="246" y="4"/>
                    <a:pt x="246" y="4"/>
                    <a:pt x="246" y="4"/>
                  </a:cubicBezTo>
                  <a:cubicBezTo>
                    <a:pt x="238" y="2"/>
                    <a:pt x="195" y="3"/>
                    <a:pt x="188" y="5"/>
                  </a:cubicBezTo>
                  <a:cubicBezTo>
                    <a:pt x="183" y="13"/>
                    <a:pt x="176" y="44"/>
                    <a:pt x="171" y="52"/>
                  </a:cubicBezTo>
                  <a:cubicBezTo>
                    <a:pt x="156" y="7"/>
                    <a:pt x="156" y="7"/>
                    <a:pt x="156" y="7"/>
                  </a:cubicBezTo>
                  <a:cubicBezTo>
                    <a:pt x="152" y="6"/>
                    <a:pt x="103" y="6"/>
                    <a:pt x="100" y="8"/>
                  </a:cubicBezTo>
                  <a:cubicBezTo>
                    <a:pt x="94" y="15"/>
                    <a:pt x="87" y="45"/>
                    <a:pt x="80" y="52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45" y="8"/>
                    <a:pt x="30" y="8"/>
                  </a:cubicBezTo>
                  <a:cubicBezTo>
                    <a:pt x="10" y="9"/>
                    <a:pt x="2" y="36"/>
                    <a:pt x="0" y="52"/>
                  </a:cubicBezTo>
                  <a:cubicBezTo>
                    <a:pt x="0" y="100"/>
                    <a:pt x="3" y="122"/>
                    <a:pt x="3" y="170"/>
                  </a:cubicBezTo>
                  <a:cubicBezTo>
                    <a:pt x="3" y="197"/>
                    <a:pt x="7" y="307"/>
                    <a:pt x="7" y="307"/>
                  </a:cubicBez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219700" y="642938"/>
              <a:ext cx="720725" cy="811213"/>
            </a:xfrm>
            <a:custGeom>
              <a:avLst/>
              <a:gdLst>
                <a:gd name="T0" fmla="*/ 238 w 420"/>
                <a:gd name="T1" fmla="*/ 352 h 472"/>
                <a:gd name="T2" fmla="*/ 0 w 420"/>
                <a:gd name="T3" fmla="*/ 367 h 472"/>
                <a:gd name="T4" fmla="*/ 14 w 420"/>
                <a:gd name="T5" fmla="*/ 431 h 472"/>
                <a:gd name="T6" fmla="*/ 48 w 420"/>
                <a:gd name="T7" fmla="*/ 472 h 472"/>
                <a:gd name="T8" fmla="*/ 342 w 420"/>
                <a:gd name="T9" fmla="*/ 472 h 472"/>
                <a:gd name="T10" fmla="*/ 419 w 420"/>
                <a:gd name="T11" fmla="*/ 343 h 472"/>
                <a:gd name="T12" fmla="*/ 420 w 420"/>
                <a:gd name="T13" fmla="*/ 272 h 472"/>
                <a:gd name="T14" fmla="*/ 390 w 420"/>
                <a:gd name="T15" fmla="*/ 186 h 472"/>
                <a:gd name="T16" fmla="*/ 419 w 420"/>
                <a:gd name="T17" fmla="*/ 104 h 472"/>
                <a:gd name="T18" fmla="*/ 418 w 420"/>
                <a:gd name="T19" fmla="*/ 35 h 472"/>
                <a:gd name="T20" fmla="*/ 352 w 420"/>
                <a:gd name="T21" fmla="*/ 3 h 472"/>
                <a:gd name="T22" fmla="*/ 353 w 420"/>
                <a:gd name="T23" fmla="*/ 251 h 472"/>
                <a:gd name="T24" fmla="*/ 238 w 420"/>
                <a:gd name="T25" fmla="*/ 35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472">
                  <a:moveTo>
                    <a:pt x="238" y="352"/>
                  </a:moveTo>
                  <a:cubicBezTo>
                    <a:pt x="120" y="374"/>
                    <a:pt x="0" y="367"/>
                    <a:pt x="0" y="367"/>
                  </a:cubicBezTo>
                  <a:cubicBezTo>
                    <a:pt x="0" y="367"/>
                    <a:pt x="4" y="401"/>
                    <a:pt x="14" y="431"/>
                  </a:cubicBezTo>
                  <a:cubicBezTo>
                    <a:pt x="22" y="453"/>
                    <a:pt x="48" y="472"/>
                    <a:pt x="48" y="472"/>
                  </a:cubicBezTo>
                  <a:cubicBezTo>
                    <a:pt x="342" y="472"/>
                    <a:pt x="342" y="472"/>
                    <a:pt x="342" y="472"/>
                  </a:cubicBezTo>
                  <a:cubicBezTo>
                    <a:pt x="419" y="343"/>
                    <a:pt x="419" y="343"/>
                    <a:pt x="419" y="343"/>
                  </a:cubicBezTo>
                  <a:cubicBezTo>
                    <a:pt x="420" y="272"/>
                    <a:pt x="420" y="272"/>
                    <a:pt x="420" y="272"/>
                  </a:cubicBezTo>
                  <a:cubicBezTo>
                    <a:pt x="420" y="272"/>
                    <a:pt x="393" y="250"/>
                    <a:pt x="390" y="186"/>
                  </a:cubicBezTo>
                  <a:cubicBezTo>
                    <a:pt x="389" y="145"/>
                    <a:pt x="419" y="104"/>
                    <a:pt x="419" y="104"/>
                  </a:cubicBezTo>
                  <a:cubicBezTo>
                    <a:pt x="418" y="35"/>
                    <a:pt x="418" y="35"/>
                    <a:pt x="418" y="35"/>
                  </a:cubicBezTo>
                  <a:cubicBezTo>
                    <a:pt x="418" y="35"/>
                    <a:pt x="373" y="0"/>
                    <a:pt x="352" y="3"/>
                  </a:cubicBezTo>
                  <a:cubicBezTo>
                    <a:pt x="353" y="251"/>
                    <a:pt x="353" y="251"/>
                    <a:pt x="353" y="251"/>
                  </a:cubicBezTo>
                  <a:cubicBezTo>
                    <a:pt x="353" y="294"/>
                    <a:pt x="290" y="342"/>
                    <a:pt x="238" y="352"/>
                  </a:cubicBez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4662488" y="698500"/>
              <a:ext cx="390525" cy="481013"/>
            </a:xfrm>
            <a:custGeom>
              <a:avLst/>
              <a:gdLst>
                <a:gd name="T0" fmla="*/ 6 w 227"/>
                <a:gd name="T1" fmla="*/ 177 h 280"/>
                <a:gd name="T2" fmla="*/ 81 w 227"/>
                <a:gd name="T3" fmla="*/ 280 h 280"/>
                <a:gd name="T4" fmla="*/ 227 w 227"/>
                <a:gd name="T5" fmla="*/ 265 h 280"/>
                <a:gd name="T6" fmla="*/ 224 w 227"/>
                <a:gd name="T7" fmla="*/ 34 h 280"/>
                <a:gd name="T8" fmla="*/ 110 w 227"/>
                <a:gd name="T9" fmla="*/ 17 h 280"/>
                <a:gd name="T10" fmla="*/ 3 w 227"/>
                <a:gd name="T11" fmla="*/ 113 h 280"/>
                <a:gd name="T12" fmla="*/ 6 w 227"/>
                <a:gd name="T13" fmla="*/ 17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280">
                  <a:moveTo>
                    <a:pt x="6" y="177"/>
                  </a:moveTo>
                  <a:cubicBezTo>
                    <a:pt x="6" y="177"/>
                    <a:pt x="11" y="280"/>
                    <a:pt x="81" y="280"/>
                  </a:cubicBezTo>
                  <a:cubicBezTo>
                    <a:pt x="136" y="280"/>
                    <a:pt x="227" y="265"/>
                    <a:pt x="227" y="265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24" y="34"/>
                    <a:pt x="165" y="25"/>
                    <a:pt x="110" y="17"/>
                  </a:cubicBezTo>
                  <a:cubicBezTo>
                    <a:pt x="0" y="0"/>
                    <a:pt x="3" y="113"/>
                    <a:pt x="3" y="113"/>
                  </a:cubicBezTo>
                  <a:lnTo>
                    <a:pt x="6" y="177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5272088" y="1552575"/>
              <a:ext cx="566738" cy="185738"/>
            </a:xfrm>
            <a:custGeom>
              <a:avLst/>
              <a:gdLst>
                <a:gd name="T0" fmla="*/ 17 w 330"/>
                <a:gd name="T1" fmla="*/ 0 h 108"/>
                <a:gd name="T2" fmla="*/ 0 w 330"/>
                <a:gd name="T3" fmla="*/ 50 h 108"/>
                <a:gd name="T4" fmla="*/ 16 w 330"/>
                <a:gd name="T5" fmla="*/ 108 h 108"/>
                <a:gd name="T6" fmla="*/ 312 w 330"/>
                <a:gd name="T7" fmla="*/ 108 h 108"/>
                <a:gd name="T8" fmla="*/ 330 w 330"/>
                <a:gd name="T9" fmla="*/ 48 h 108"/>
                <a:gd name="T10" fmla="*/ 316 w 330"/>
                <a:gd name="T11" fmla="*/ 0 h 108"/>
                <a:gd name="T12" fmla="*/ 17 w 33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08">
                  <a:moveTo>
                    <a:pt x="17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312" y="108"/>
                    <a:pt x="312" y="108"/>
                    <a:pt x="312" y="108"/>
                  </a:cubicBezTo>
                  <a:cubicBezTo>
                    <a:pt x="312" y="108"/>
                    <a:pt x="328" y="62"/>
                    <a:pt x="330" y="48"/>
                  </a:cubicBezTo>
                  <a:cubicBezTo>
                    <a:pt x="316" y="0"/>
                    <a:pt x="316" y="0"/>
                    <a:pt x="316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5308600" y="1833563"/>
              <a:ext cx="566738" cy="668338"/>
            </a:xfrm>
            <a:custGeom>
              <a:avLst/>
              <a:gdLst>
                <a:gd name="T0" fmla="*/ 2 w 357"/>
                <a:gd name="T1" fmla="*/ 0 h 421"/>
                <a:gd name="T2" fmla="*/ 0 w 357"/>
                <a:gd name="T3" fmla="*/ 414 h 421"/>
                <a:gd name="T4" fmla="*/ 272 w 357"/>
                <a:gd name="T5" fmla="*/ 421 h 421"/>
                <a:gd name="T6" fmla="*/ 357 w 357"/>
                <a:gd name="T7" fmla="*/ 354 h 421"/>
                <a:gd name="T8" fmla="*/ 315 w 357"/>
                <a:gd name="T9" fmla="*/ 0 h 421"/>
                <a:gd name="T10" fmla="*/ 2 w 357"/>
                <a:gd name="T11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" h="421">
                  <a:moveTo>
                    <a:pt x="2" y="0"/>
                  </a:moveTo>
                  <a:lnTo>
                    <a:pt x="0" y="414"/>
                  </a:lnTo>
                  <a:lnTo>
                    <a:pt x="272" y="421"/>
                  </a:lnTo>
                  <a:lnTo>
                    <a:pt x="357" y="354"/>
                  </a:lnTo>
                  <a:lnTo>
                    <a:pt x="31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5278438" y="2473325"/>
              <a:ext cx="760413" cy="688975"/>
            </a:xfrm>
            <a:custGeom>
              <a:avLst/>
              <a:gdLst>
                <a:gd name="T0" fmla="*/ 289 w 443"/>
                <a:gd name="T1" fmla="*/ 74 h 401"/>
                <a:gd name="T2" fmla="*/ 7 w 443"/>
                <a:gd name="T3" fmla="*/ 74 h 401"/>
                <a:gd name="T4" fmla="*/ 0 w 443"/>
                <a:gd name="T5" fmla="*/ 280 h 401"/>
                <a:gd name="T6" fmla="*/ 149 w 443"/>
                <a:gd name="T7" fmla="*/ 396 h 401"/>
                <a:gd name="T8" fmla="*/ 339 w 443"/>
                <a:gd name="T9" fmla="*/ 156 h 401"/>
                <a:gd name="T10" fmla="*/ 443 w 443"/>
                <a:gd name="T11" fmla="*/ 106 h 401"/>
                <a:gd name="T12" fmla="*/ 390 w 443"/>
                <a:gd name="T13" fmla="*/ 65 h 401"/>
                <a:gd name="T14" fmla="*/ 381 w 443"/>
                <a:gd name="T15" fmla="*/ 0 h 401"/>
                <a:gd name="T16" fmla="*/ 289 w 443"/>
                <a:gd name="T17" fmla="*/ 7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401">
                  <a:moveTo>
                    <a:pt x="289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0" y="73"/>
                    <a:pt x="0" y="280"/>
                    <a:pt x="0" y="280"/>
                  </a:cubicBezTo>
                  <a:cubicBezTo>
                    <a:pt x="0" y="280"/>
                    <a:pt x="143" y="401"/>
                    <a:pt x="149" y="396"/>
                  </a:cubicBezTo>
                  <a:cubicBezTo>
                    <a:pt x="339" y="156"/>
                    <a:pt x="339" y="156"/>
                    <a:pt x="339" y="156"/>
                  </a:cubicBezTo>
                  <a:cubicBezTo>
                    <a:pt x="443" y="106"/>
                    <a:pt x="443" y="106"/>
                    <a:pt x="443" y="106"/>
                  </a:cubicBezTo>
                  <a:cubicBezTo>
                    <a:pt x="443" y="106"/>
                    <a:pt x="394" y="71"/>
                    <a:pt x="390" y="65"/>
                  </a:cubicBezTo>
                  <a:cubicBezTo>
                    <a:pt x="385" y="59"/>
                    <a:pt x="381" y="0"/>
                    <a:pt x="381" y="0"/>
                  </a:cubicBezTo>
                  <a:lnTo>
                    <a:pt x="289" y="74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5637213" y="2730500"/>
              <a:ext cx="1143000" cy="660400"/>
            </a:xfrm>
            <a:custGeom>
              <a:avLst/>
              <a:gdLst>
                <a:gd name="T0" fmla="*/ 171 w 666"/>
                <a:gd name="T1" fmla="*/ 49 h 385"/>
                <a:gd name="T2" fmla="*/ 0 w 666"/>
                <a:gd name="T3" fmla="*/ 269 h 385"/>
                <a:gd name="T4" fmla="*/ 279 w 666"/>
                <a:gd name="T5" fmla="*/ 385 h 385"/>
                <a:gd name="T6" fmla="*/ 666 w 666"/>
                <a:gd name="T7" fmla="*/ 148 h 385"/>
                <a:gd name="T8" fmla="*/ 272 w 666"/>
                <a:gd name="T9" fmla="*/ 0 h 385"/>
                <a:gd name="T10" fmla="*/ 171 w 666"/>
                <a:gd name="T11" fmla="*/ 4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6" h="385">
                  <a:moveTo>
                    <a:pt x="171" y="49"/>
                  </a:moveTo>
                  <a:cubicBezTo>
                    <a:pt x="0" y="269"/>
                    <a:pt x="0" y="269"/>
                    <a:pt x="0" y="269"/>
                  </a:cubicBezTo>
                  <a:cubicBezTo>
                    <a:pt x="279" y="385"/>
                    <a:pt x="279" y="385"/>
                    <a:pt x="279" y="385"/>
                  </a:cubicBezTo>
                  <a:cubicBezTo>
                    <a:pt x="440" y="302"/>
                    <a:pt x="666" y="148"/>
                    <a:pt x="666" y="148"/>
                  </a:cubicBezTo>
                  <a:cubicBezTo>
                    <a:pt x="272" y="0"/>
                    <a:pt x="272" y="0"/>
                    <a:pt x="272" y="0"/>
                  </a:cubicBezTo>
                  <a:lnTo>
                    <a:pt x="171" y="49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8520113" y="819150"/>
              <a:ext cx="227013" cy="292100"/>
            </a:xfrm>
            <a:custGeom>
              <a:avLst/>
              <a:gdLst>
                <a:gd name="T0" fmla="*/ 132 w 132"/>
                <a:gd name="T1" fmla="*/ 0 h 170"/>
                <a:gd name="T2" fmla="*/ 0 w 132"/>
                <a:gd name="T3" fmla="*/ 170 h 170"/>
                <a:gd name="T4" fmla="*/ 132 w 132"/>
                <a:gd name="T5" fmla="*/ 167 h 170"/>
                <a:gd name="T6" fmla="*/ 132 w 132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170">
                  <a:moveTo>
                    <a:pt x="132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45" y="169"/>
                    <a:pt x="89" y="168"/>
                    <a:pt x="132" y="167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6261100" y="669925"/>
              <a:ext cx="812800" cy="592138"/>
            </a:xfrm>
            <a:custGeom>
              <a:avLst/>
              <a:gdLst>
                <a:gd name="T0" fmla="*/ 39 w 473"/>
                <a:gd name="T1" fmla="*/ 345 h 345"/>
                <a:gd name="T2" fmla="*/ 159 w 473"/>
                <a:gd name="T3" fmla="*/ 292 h 345"/>
                <a:gd name="T4" fmla="*/ 256 w 473"/>
                <a:gd name="T5" fmla="*/ 285 h 345"/>
                <a:gd name="T6" fmla="*/ 473 w 473"/>
                <a:gd name="T7" fmla="*/ 65 h 345"/>
                <a:gd name="T8" fmla="*/ 153 w 473"/>
                <a:gd name="T9" fmla="*/ 63 h 345"/>
                <a:gd name="T10" fmla="*/ 28 w 473"/>
                <a:gd name="T11" fmla="*/ 12 h 345"/>
                <a:gd name="T12" fmla="*/ 1 w 473"/>
                <a:gd name="T13" fmla="*/ 79 h 345"/>
                <a:gd name="T14" fmla="*/ 41 w 473"/>
                <a:gd name="T15" fmla="*/ 174 h 345"/>
                <a:gd name="T16" fmla="*/ 0 w 473"/>
                <a:gd name="T17" fmla="*/ 271 h 345"/>
                <a:gd name="T18" fmla="*/ 39 w 473"/>
                <a:gd name="T19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3" h="345">
                  <a:moveTo>
                    <a:pt x="39" y="345"/>
                  </a:moveTo>
                  <a:cubicBezTo>
                    <a:pt x="39" y="345"/>
                    <a:pt x="106" y="303"/>
                    <a:pt x="159" y="292"/>
                  </a:cubicBezTo>
                  <a:cubicBezTo>
                    <a:pt x="168" y="290"/>
                    <a:pt x="203" y="288"/>
                    <a:pt x="256" y="285"/>
                  </a:cubicBezTo>
                  <a:cubicBezTo>
                    <a:pt x="473" y="65"/>
                    <a:pt x="473" y="65"/>
                    <a:pt x="473" y="65"/>
                  </a:cubicBezTo>
                  <a:cubicBezTo>
                    <a:pt x="389" y="65"/>
                    <a:pt x="285" y="63"/>
                    <a:pt x="153" y="63"/>
                  </a:cubicBezTo>
                  <a:cubicBezTo>
                    <a:pt x="126" y="63"/>
                    <a:pt x="36" y="0"/>
                    <a:pt x="28" y="12"/>
                  </a:cubicBezTo>
                  <a:cubicBezTo>
                    <a:pt x="28" y="12"/>
                    <a:pt x="7" y="61"/>
                    <a:pt x="1" y="79"/>
                  </a:cubicBezTo>
                  <a:cubicBezTo>
                    <a:pt x="1" y="79"/>
                    <a:pt x="43" y="124"/>
                    <a:pt x="41" y="174"/>
                  </a:cubicBezTo>
                  <a:cubicBezTo>
                    <a:pt x="41" y="186"/>
                    <a:pt x="43" y="229"/>
                    <a:pt x="0" y="271"/>
                  </a:cubicBezTo>
                  <a:cubicBezTo>
                    <a:pt x="0" y="271"/>
                    <a:pt x="33" y="340"/>
                    <a:pt x="39" y="345"/>
                  </a:cubicBez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8221663" y="4708525"/>
              <a:ext cx="382588" cy="112713"/>
            </a:xfrm>
            <a:custGeom>
              <a:avLst/>
              <a:gdLst>
                <a:gd name="T0" fmla="*/ 168 w 223"/>
                <a:gd name="T1" fmla="*/ 66 h 66"/>
                <a:gd name="T2" fmla="*/ 214 w 223"/>
                <a:gd name="T3" fmla="*/ 18 h 66"/>
                <a:gd name="T4" fmla="*/ 158 w 223"/>
                <a:gd name="T5" fmla="*/ 0 h 66"/>
                <a:gd name="T6" fmla="*/ 0 w 223"/>
                <a:gd name="T7" fmla="*/ 66 h 66"/>
                <a:gd name="T8" fmla="*/ 168 w 223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66">
                  <a:moveTo>
                    <a:pt x="168" y="66"/>
                  </a:moveTo>
                  <a:cubicBezTo>
                    <a:pt x="190" y="50"/>
                    <a:pt x="223" y="24"/>
                    <a:pt x="214" y="18"/>
                  </a:cubicBezTo>
                  <a:cubicBezTo>
                    <a:pt x="190" y="1"/>
                    <a:pt x="158" y="0"/>
                    <a:pt x="158" y="0"/>
                  </a:cubicBezTo>
                  <a:cubicBezTo>
                    <a:pt x="105" y="20"/>
                    <a:pt x="52" y="43"/>
                    <a:pt x="0" y="66"/>
                  </a:cubicBezTo>
                  <a:lnTo>
                    <a:pt x="168" y="66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4292600" y="781050"/>
              <a:ext cx="4484688" cy="4040188"/>
            </a:xfrm>
            <a:custGeom>
              <a:avLst/>
              <a:gdLst>
                <a:gd name="T0" fmla="*/ 2530 w 2612"/>
                <a:gd name="T1" fmla="*/ 2350 h 2351"/>
                <a:gd name="T2" fmla="*/ 2594 w 2612"/>
                <a:gd name="T3" fmla="*/ 2351 h 2351"/>
                <a:gd name="T4" fmla="*/ 2363 w 2612"/>
                <a:gd name="T5" fmla="*/ 1468 h 2351"/>
                <a:gd name="T6" fmla="*/ 2529 w 2612"/>
                <a:gd name="T7" fmla="*/ 1387 h 2351"/>
                <a:gd name="T8" fmla="*/ 2538 w 2612"/>
                <a:gd name="T9" fmla="*/ 1203 h 2351"/>
                <a:gd name="T10" fmla="*/ 2400 w 2612"/>
                <a:gd name="T11" fmla="*/ 1121 h 2351"/>
                <a:gd name="T12" fmla="*/ 2556 w 2612"/>
                <a:gd name="T13" fmla="*/ 925 h 2351"/>
                <a:gd name="T14" fmla="*/ 2407 w 2612"/>
                <a:gd name="T15" fmla="*/ 823 h 2351"/>
                <a:gd name="T16" fmla="*/ 2399 w 2612"/>
                <a:gd name="T17" fmla="*/ 762 h 2351"/>
                <a:gd name="T18" fmla="*/ 2571 w 2612"/>
                <a:gd name="T19" fmla="*/ 567 h 2351"/>
                <a:gd name="T20" fmla="*/ 2327 w 2612"/>
                <a:gd name="T21" fmla="*/ 366 h 2351"/>
                <a:gd name="T22" fmla="*/ 2126 w 2612"/>
                <a:gd name="T23" fmla="*/ 192 h 2351"/>
                <a:gd name="T24" fmla="*/ 2041 w 2612"/>
                <a:gd name="T25" fmla="*/ 44 h 2351"/>
                <a:gd name="T26" fmla="*/ 1695 w 2612"/>
                <a:gd name="T27" fmla="*/ 0 h 2351"/>
                <a:gd name="T28" fmla="*/ 1485 w 2612"/>
                <a:gd name="T29" fmla="*/ 237 h 2351"/>
                <a:gd name="T30" fmla="*/ 1481 w 2612"/>
                <a:gd name="T31" fmla="*/ 279 h 2351"/>
                <a:gd name="T32" fmla="*/ 1385 w 2612"/>
                <a:gd name="T33" fmla="*/ 399 h 2351"/>
                <a:gd name="T34" fmla="*/ 1420 w 2612"/>
                <a:gd name="T35" fmla="*/ 606 h 2351"/>
                <a:gd name="T36" fmla="*/ 1435 w 2612"/>
                <a:gd name="T37" fmla="*/ 597 h 2351"/>
                <a:gd name="T38" fmla="*/ 1483 w 2612"/>
                <a:gd name="T39" fmla="*/ 637 h 2351"/>
                <a:gd name="T40" fmla="*/ 1585 w 2612"/>
                <a:gd name="T41" fmla="*/ 505 h 2351"/>
                <a:gd name="T42" fmla="*/ 1754 w 2612"/>
                <a:gd name="T43" fmla="*/ 506 h 2351"/>
                <a:gd name="T44" fmla="*/ 1766 w 2612"/>
                <a:gd name="T45" fmla="*/ 638 h 2351"/>
                <a:gd name="T46" fmla="*/ 1337 w 2612"/>
                <a:gd name="T47" fmla="*/ 705 h 2351"/>
                <a:gd name="T48" fmla="*/ 1243 w 2612"/>
                <a:gd name="T49" fmla="*/ 594 h 2351"/>
                <a:gd name="T50" fmla="*/ 1225 w 2612"/>
                <a:gd name="T51" fmla="*/ 801 h 2351"/>
                <a:gd name="T52" fmla="*/ 1525 w 2612"/>
                <a:gd name="T53" fmla="*/ 692 h 2351"/>
                <a:gd name="T54" fmla="*/ 1757 w 2612"/>
                <a:gd name="T55" fmla="*/ 739 h 2351"/>
                <a:gd name="T56" fmla="*/ 1539 w 2612"/>
                <a:gd name="T57" fmla="*/ 737 h 2351"/>
                <a:gd name="T58" fmla="*/ 1516 w 2612"/>
                <a:gd name="T59" fmla="*/ 853 h 2351"/>
                <a:gd name="T60" fmla="*/ 1329 w 2612"/>
                <a:gd name="T61" fmla="*/ 967 h 2351"/>
                <a:gd name="T62" fmla="*/ 1458 w 2612"/>
                <a:gd name="T63" fmla="*/ 1208 h 2351"/>
                <a:gd name="T64" fmla="*/ 1672 w 2612"/>
                <a:gd name="T65" fmla="*/ 1078 h 2351"/>
                <a:gd name="T66" fmla="*/ 1516 w 2612"/>
                <a:gd name="T67" fmla="*/ 1309 h 2351"/>
                <a:gd name="T68" fmla="*/ 408 w 2612"/>
                <a:gd name="T69" fmla="*/ 1516 h 2351"/>
                <a:gd name="T70" fmla="*/ 141 w 2612"/>
                <a:gd name="T71" fmla="*/ 1594 h 2351"/>
                <a:gd name="T72" fmla="*/ 241 w 2612"/>
                <a:gd name="T73" fmla="*/ 1654 h 2351"/>
                <a:gd name="T74" fmla="*/ 442 w 2612"/>
                <a:gd name="T75" fmla="*/ 1774 h 2351"/>
                <a:gd name="T76" fmla="*/ 119 w 2612"/>
                <a:gd name="T77" fmla="*/ 1743 h 2351"/>
                <a:gd name="T78" fmla="*/ 112 w 2612"/>
                <a:gd name="T79" fmla="*/ 1847 h 2351"/>
                <a:gd name="T80" fmla="*/ 219 w 2612"/>
                <a:gd name="T81" fmla="*/ 2012 h 2351"/>
                <a:gd name="T82" fmla="*/ 281 w 2612"/>
                <a:gd name="T83" fmla="*/ 2097 h 2351"/>
                <a:gd name="T84" fmla="*/ 572 w 2612"/>
                <a:gd name="T85" fmla="*/ 2027 h 2351"/>
                <a:gd name="T86" fmla="*/ 632 w 2612"/>
                <a:gd name="T87" fmla="*/ 2107 h 2351"/>
                <a:gd name="T88" fmla="*/ 699 w 2612"/>
                <a:gd name="T89" fmla="*/ 2120 h 2351"/>
                <a:gd name="T90" fmla="*/ 799 w 2612"/>
                <a:gd name="T91" fmla="*/ 1990 h 2351"/>
                <a:gd name="T92" fmla="*/ 996 w 2612"/>
                <a:gd name="T93" fmla="*/ 2020 h 2351"/>
                <a:gd name="T94" fmla="*/ 1309 w 2612"/>
                <a:gd name="T95" fmla="*/ 1734 h 2351"/>
                <a:gd name="T96" fmla="*/ 1553 w 2612"/>
                <a:gd name="T97" fmla="*/ 1877 h 2351"/>
                <a:gd name="T98" fmla="*/ 1758 w 2612"/>
                <a:gd name="T99" fmla="*/ 2004 h 2351"/>
                <a:gd name="T100" fmla="*/ 2558 w 2612"/>
                <a:gd name="T101" fmla="*/ 2268 h 2351"/>
                <a:gd name="T102" fmla="*/ 1591 w 2612"/>
                <a:gd name="T103" fmla="*/ 250 h 2351"/>
                <a:gd name="T104" fmla="*/ 1598 w 2612"/>
                <a:gd name="T105" fmla="*/ 317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2" h="2351">
                  <a:moveTo>
                    <a:pt x="2558" y="2268"/>
                  </a:moveTo>
                  <a:cubicBezTo>
                    <a:pt x="2612" y="2295"/>
                    <a:pt x="2530" y="2350"/>
                    <a:pt x="2530" y="2350"/>
                  </a:cubicBezTo>
                  <a:cubicBezTo>
                    <a:pt x="2531" y="2350"/>
                    <a:pt x="2531" y="2351"/>
                    <a:pt x="2532" y="2351"/>
                  </a:cubicBezTo>
                  <a:cubicBezTo>
                    <a:pt x="2594" y="2351"/>
                    <a:pt x="2594" y="2351"/>
                    <a:pt x="2594" y="2351"/>
                  </a:cubicBezTo>
                  <a:cubicBezTo>
                    <a:pt x="2594" y="1745"/>
                    <a:pt x="2594" y="1745"/>
                    <a:pt x="2594" y="1745"/>
                  </a:cubicBezTo>
                  <a:cubicBezTo>
                    <a:pt x="2484" y="1623"/>
                    <a:pt x="2416" y="1535"/>
                    <a:pt x="2363" y="1468"/>
                  </a:cubicBezTo>
                  <a:cubicBezTo>
                    <a:pt x="2435" y="1501"/>
                    <a:pt x="2523" y="1490"/>
                    <a:pt x="2524" y="1490"/>
                  </a:cubicBezTo>
                  <a:cubicBezTo>
                    <a:pt x="2525" y="1490"/>
                    <a:pt x="2529" y="1421"/>
                    <a:pt x="2529" y="1387"/>
                  </a:cubicBezTo>
                  <a:cubicBezTo>
                    <a:pt x="2534" y="1285"/>
                    <a:pt x="2534" y="1285"/>
                    <a:pt x="2534" y="1285"/>
                  </a:cubicBezTo>
                  <a:cubicBezTo>
                    <a:pt x="2534" y="1285"/>
                    <a:pt x="2538" y="1238"/>
                    <a:pt x="2538" y="1203"/>
                  </a:cubicBezTo>
                  <a:cubicBezTo>
                    <a:pt x="2538" y="1203"/>
                    <a:pt x="2327" y="1189"/>
                    <a:pt x="2287" y="1089"/>
                  </a:cubicBezTo>
                  <a:cubicBezTo>
                    <a:pt x="2287" y="1089"/>
                    <a:pt x="2329" y="1116"/>
                    <a:pt x="2400" y="1121"/>
                  </a:cubicBezTo>
                  <a:cubicBezTo>
                    <a:pt x="2464" y="1124"/>
                    <a:pt x="2543" y="1112"/>
                    <a:pt x="2543" y="1112"/>
                  </a:cubicBezTo>
                  <a:cubicBezTo>
                    <a:pt x="2549" y="1095"/>
                    <a:pt x="2556" y="925"/>
                    <a:pt x="2556" y="925"/>
                  </a:cubicBezTo>
                  <a:cubicBezTo>
                    <a:pt x="2558" y="907"/>
                    <a:pt x="2558" y="836"/>
                    <a:pt x="2558" y="836"/>
                  </a:cubicBezTo>
                  <a:cubicBezTo>
                    <a:pt x="2523" y="845"/>
                    <a:pt x="2468" y="837"/>
                    <a:pt x="2407" y="823"/>
                  </a:cubicBezTo>
                  <a:cubicBezTo>
                    <a:pt x="2369" y="814"/>
                    <a:pt x="2305" y="776"/>
                    <a:pt x="2280" y="734"/>
                  </a:cubicBezTo>
                  <a:cubicBezTo>
                    <a:pt x="2280" y="734"/>
                    <a:pt x="2325" y="754"/>
                    <a:pt x="2399" y="762"/>
                  </a:cubicBezTo>
                  <a:cubicBezTo>
                    <a:pt x="2478" y="772"/>
                    <a:pt x="2566" y="756"/>
                    <a:pt x="2567" y="746"/>
                  </a:cubicBezTo>
                  <a:cubicBezTo>
                    <a:pt x="2572" y="702"/>
                    <a:pt x="2571" y="571"/>
                    <a:pt x="2571" y="567"/>
                  </a:cubicBezTo>
                  <a:cubicBezTo>
                    <a:pt x="2571" y="567"/>
                    <a:pt x="2578" y="470"/>
                    <a:pt x="2574" y="471"/>
                  </a:cubicBezTo>
                  <a:cubicBezTo>
                    <a:pt x="2552" y="475"/>
                    <a:pt x="2427" y="471"/>
                    <a:pt x="2327" y="366"/>
                  </a:cubicBezTo>
                  <a:cubicBezTo>
                    <a:pt x="2327" y="366"/>
                    <a:pt x="2289" y="336"/>
                    <a:pt x="2326" y="282"/>
                  </a:cubicBezTo>
                  <a:cubicBezTo>
                    <a:pt x="2326" y="282"/>
                    <a:pt x="2126" y="192"/>
                    <a:pt x="2126" y="192"/>
                  </a:cubicBezTo>
                  <a:cubicBezTo>
                    <a:pt x="2126" y="192"/>
                    <a:pt x="2168" y="151"/>
                    <a:pt x="2169" y="109"/>
                  </a:cubicBezTo>
                  <a:cubicBezTo>
                    <a:pt x="2170" y="62"/>
                    <a:pt x="2098" y="34"/>
                    <a:pt x="2041" y="44"/>
                  </a:cubicBezTo>
                  <a:cubicBezTo>
                    <a:pt x="1987" y="54"/>
                    <a:pt x="1946" y="111"/>
                    <a:pt x="1946" y="111"/>
                  </a:cubicBezTo>
                  <a:cubicBezTo>
                    <a:pt x="1695" y="0"/>
                    <a:pt x="1695" y="0"/>
                    <a:pt x="1695" y="0"/>
                  </a:cubicBezTo>
                  <a:cubicBezTo>
                    <a:pt x="1498" y="199"/>
                    <a:pt x="1498" y="199"/>
                    <a:pt x="1498" y="199"/>
                  </a:cubicBezTo>
                  <a:cubicBezTo>
                    <a:pt x="1496" y="201"/>
                    <a:pt x="1483" y="218"/>
                    <a:pt x="1485" y="237"/>
                  </a:cubicBezTo>
                  <a:cubicBezTo>
                    <a:pt x="1488" y="255"/>
                    <a:pt x="1488" y="255"/>
                    <a:pt x="1488" y="255"/>
                  </a:cubicBezTo>
                  <a:cubicBezTo>
                    <a:pt x="1490" y="268"/>
                    <a:pt x="1483" y="277"/>
                    <a:pt x="1481" y="279"/>
                  </a:cubicBezTo>
                  <a:cubicBezTo>
                    <a:pt x="1464" y="303"/>
                    <a:pt x="1440" y="327"/>
                    <a:pt x="1422" y="349"/>
                  </a:cubicBezTo>
                  <a:cubicBezTo>
                    <a:pt x="1405" y="370"/>
                    <a:pt x="1392" y="388"/>
                    <a:pt x="1385" y="399"/>
                  </a:cubicBezTo>
                  <a:cubicBezTo>
                    <a:pt x="1365" y="432"/>
                    <a:pt x="1358" y="454"/>
                    <a:pt x="1350" y="476"/>
                  </a:cubicBezTo>
                  <a:cubicBezTo>
                    <a:pt x="1350" y="476"/>
                    <a:pt x="1325" y="531"/>
                    <a:pt x="1420" y="606"/>
                  </a:cubicBezTo>
                  <a:cubicBezTo>
                    <a:pt x="1426" y="610"/>
                    <a:pt x="1426" y="610"/>
                    <a:pt x="1426" y="610"/>
                  </a:cubicBezTo>
                  <a:cubicBezTo>
                    <a:pt x="1426" y="610"/>
                    <a:pt x="1435" y="597"/>
                    <a:pt x="1435" y="597"/>
                  </a:cubicBezTo>
                  <a:cubicBezTo>
                    <a:pt x="1443" y="605"/>
                    <a:pt x="1443" y="605"/>
                    <a:pt x="1443" y="605"/>
                  </a:cubicBezTo>
                  <a:cubicBezTo>
                    <a:pt x="1451" y="613"/>
                    <a:pt x="1467" y="628"/>
                    <a:pt x="1483" y="637"/>
                  </a:cubicBezTo>
                  <a:cubicBezTo>
                    <a:pt x="1483" y="637"/>
                    <a:pt x="1490" y="604"/>
                    <a:pt x="1509" y="576"/>
                  </a:cubicBezTo>
                  <a:cubicBezTo>
                    <a:pt x="1525" y="551"/>
                    <a:pt x="1561" y="520"/>
                    <a:pt x="1585" y="505"/>
                  </a:cubicBezTo>
                  <a:cubicBezTo>
                    <a:pt x="1616" y="485"/>
                    <a:pt x="1646" y="475"/>
                    <a:pt x="1682" y="473"/>
                  </a:cubicBezTo>
                  <a:cubicBezTo>
                    <a:pt x="1712" y="472"/>
                    <a:pt x="1733" y="484"/>
                    <a:pt x="1754" y="506"/>
                  </a:cubicBezTo>
                  <a:cubicBezTo>
                    <a:pt x="1785" y="538"/>
                    <a:pt x="1798" y="618"/>
                    <a:pt x="1787" y="652"/>
                  </a:cubicBezTo>
                  <a:cubicBezTo>
                    <a:pt x="1775" y="644"/>
                    <a:pt x="1766" y="638"/>
                    <a:pt x="1766" y="638"/>
                  </a:cubicBezTo>
                  <a:cubicBezTo>
                    <a:pt x="1726" y="618"/>
                    <a:pt x="1646" y="582"/>
                    <a:pt x="1543" y="627"/>
                  </a:cubicBezTo>
                  <a:cubicBezTo>
                    <a:pt x="1508" y="642"/>
                    <a:pt x="1444" y="674"/>
                    <a:pt x="1337" y="705"/>
                  </a:cubicBezTo>
                  <a:cubicBezTo>
                    <a:pt x="1281" y="721"/>
                    <a:pt x="1242" y="715"/>
                    <a:pt x="1232" y="667"/>
                  </a:cubicBezTo>
                  <a:cubicBezTo>
                    <a:pt x="1223" y="625"/>
                    <a:pt x="1243" y="594"/>
                    <a:pt x="1243" y="594"/>
                  </a:cubicBezTo>
                  <a:cubicBezTo>
                    <a:pt x="1243" y="594"/>
                    <a:pt x="1174" y="605"/>
                    <a:pt x="1158" y="667"/>
                  </a:cubicBezTo>
                  <a:cubicBezTo>
                    <a:pt x="1143" y="729"/>
                    <a:pt x="1167" y="787"/>
                    <a:pt x="1225" y="801"/>
                  </a:cubicBezTo>
                  <a:cubicBezTo>
                    <a:pt x="1278" y="815"/>
                    <a:pt x="1363" y="776"/>
                    <a:pt x="1425" y="742"/>
                  </a:cubicBezTo>
                  <a:cubicBezTo>
                    <a:pt x="1448" y="731"/>
                    <a:pt x="1493" y="706"/>
                    <a:pt x="1525" y="692"/>
                  </a:cubicBezTo>
                  <a:cubicBezTo>
                    <a:pt x="1584" y="667"/>
                    <a:pt x="1625" y="664"/>
                    <a:pt x="1686" y="691"/>
                  </a:cubicBezTo>
                  <a:cubicBezTo>
                    <a:pt x="1731" y="711"/>
                    <a:pt x="1757" y="739"/>
                    <a:pt x="1757" y="739"/>
                  </a:cubicBezTo>
                  <a:cubicBezTo>
                    <a:pt x="1757" y="739"/>
                    <a:pt x="1737" y="791"/>
                    <a:pt x="1663" y="795"/>
                  </a:cubicBezTo>
                  <a:cubicBezTo>
                    <a:pt x="1603" y="797"/>
                    <a:pt x="1557" y="766"/>
                    <a:pt x="1539" y="737"/>
                  </a:cubicBezTo>
                  <a:cubicBezTo>
                    <a:pt x="1539" y="737"/>
                    <a:pt x="1526" y="768"/>
                    <a:pt x="1521" y="778"/>
                  </a:cubicBezTo>
                  <a:cubicBezTo>
                    <a:pt x="1501" y="811"/>
                    <a:pt x="1525" y="829"/>
                    <a:pt x="1516" y="853"/>
                  </a:cubicBezTo>
                  <a:cubicBezTo>
                    <a:pt x="1508" y="877"/>
                    <a:pt x="1466" y="905"/>
                    <a:pt x="1443" y="920"/>
                  </a:cubicBezTo>
                  <a:cubicBezTo>
                    <a:pt x="1407" y="945"/>
                    <a:pt x="1344" y="963"/>
                    <a:pt x="1329" y="967"/>
                  </a:cubicBezTo>
                  <a:cubicBezTo>
                    <a:pt x="1329" y="967"/>
                    <a:pt x="1367" y="1053"/>
                    <a:pt x="1372" y="1063"/>
                  </a:cubicBezTo>
                  <a:cubicBezTo>
                    <a:pt x="1392" y="1100"/>
                    <a:pt x="1427" y="1178"/>
                    <a:pt x="1458" y="1208"/>
                  </a:cubicBezTo>
                  <a:cubicBezTo>
                    <a:pt x="1458" y="1208"/>
                    <a:pt x="1529" y="1193"/>
                    <a:pt x="1578" y="1164"/>
                  </a:cubicBezTo>
                  <a:cubicBezTo>
                    <a:pt x="1624" y="1136"/>
                    <a:pt x="1660" y="1104"/>
                    <a:pt x="1672" y="1078"/>
                  </a:cubicBezTo>
                  <a:cubicBezTo>
                    <a:pt x="1672" y="1078"/>
                    <a:pt x="1672" y="1078"/>
                    <a:pt x="1672" y="1078"/>
                  </a:cubicBezTo>
                  <a:cubicBezTo>
                    <a:pt x="1607" y="1229"/>
                    <a:pt x="1558" y="1281"/>
                    <a:pt x="1516" y="1309"/>
                  </a:cubicBezTo>
                  <a:cubicBezTo>
                    <a:pt x="1348" y="1417"/>
                    <a:pt x="1013" y="1656"/>
                    <a:pt x="692" y="1700"/>
                  </a:cubicBezTo>
                  <a:cubicBezTo>
                    <a:pt x="599" y="1703"/>
                    <a:pt x="448" y="1565"/>
                    <a:pt x="408" y="1516"/>
                  </a:cubicBezTo>
                  <a:cubicBezTo>
                    <a:pt x="379" y="1481"/>
                    <a:pt x="319" y="1532"/>
                    <a:pt x="319" y="1532"/>
                  </a:cubicBezTo>
                  <a:cubicBezTo>
                    <a:pt x="319" y="1532"/>
                    <a:pt x="196" y="1511"/>
                    <a:pt x="141" y="1594"/>
                  </a:cubicBezTo>
                  <a:cubicBezTo>
                    <a:pt x="132" y="1607"/>
                    <a:pt x="206" y="1583"/>
                    <a:pt x="252" y="1599"/>
                  </a:cubicBezTo>
                  <a:cubicBezTo>
                    <a:pt x="284" y="1609"/>
                    <a:pt x="241" y="1625"/>
                    <a:pt x="241" y="1654"/>
                  </a:cubicBezTo>
                  <a:cubicBezTo>
                    <a:pt x="241" y="1699"/>
                    <a:pt x="379" y="1733"/>
                    <a:pt x="434" y="1752"/>
                  </a:cubicBezTo>
                  <a:cubicBezTo>
                    <a:pt x="452" y="1758"/>
                    <a:pt x="451" y="1775"/>
                    <a:pt x="442" y="1774"/>
                  </a:cubicBezTo>
                  <a:cubicBezTo>
                    <a:pt x="337" y="1771"/>
                    <a:pt x="274" y="1726"/>
                    <a:pt x="233" y="1713"/>
                  </a:cubicBezTo>
                  <a:cubicBezTo>
                    <a:pt x="151" y="1689"/>
                    <a:pt x="125" y="1705"/>
                    <a:pt x="119" y="1743"/>
                  </a:cubicBezTo>
                  <a:cubicBezTo>
                    <a:pt x="114" y="1772"/>
                    <a:pt x="19" y="1745"/>
                    <a:pt x="2" y="1917"/>
                  </a:cubicBezTo>
                  <a:cubicBezTo>
                    <a:pt x="0" y="1933"/>
                    <a:pt x="105" y="1801"/>
                    <a:pt x="112" y="1847"/>
                  </a:cubicBezTo>
                  <a:cubicBezTo>
                    <a:pt x="135" y="1985"/>
                    <a:pt x="373" y="1870"/>
                    <a:pt x="422" y="1907"/>
                  </a:cubicBezTo>
                  <a:cubicBezTo>
                    <a:pt x="455" y="1931"/>
                    <a:pt x="177" y="1928"/>
                    <a:pt x="219" y="2012"/>
                  </a:cubicBezTo>
                  <a:cubicBezTo>
                    <a:pt x="225" y="2025"/>
                    <a:pt x="97" y="2106"/>
                    <a:pt x="206" y="2208"/>
                  </a:cubicBezTo>
                  <a:cubicBezTo>
                    <a:pt x="206" y="2208"/>
                    <a:pt x="212" y="2092"/>
                    <a:pt x="281" y="2097"/>
                  </a:cubicBezTo>
                  <a:cubicBezTo>
                    <a:pt x="338" y="2100"/>
                    <a:pt x="366" y="2155"/>
                    <a:pt x="437" y="2101"/>
                  </a:cubicBezTo>
                  <a:cubicBezTo>
                    <a:pt x="463" y="2082"/>
                    <a:pt x="477" y="2055"/>
                    <a:pt x="572" y="2027"/>
                  </a:cubicBezTo>
                  <a:cubicBezTo>
                    <a:pt x="579" y="2025"/>
                    <a:pt x="580" y="2059"/>
                    <a:pt x="595" y="2081"/>
                  </a:cubicBezTo>
                  <a:cubicBezTo>
                    <a:pt x="604" y="2095"/>
                    <a:pt x="632" y="2094"/>
                    <a:pt x="632" y="2107"/>
                  </a:cubicBezTo>
                  <a:cubicBezTo>
                    <a:pt x="632" y="2151"/>
                    <a:pt x="577" y="2188"/>
                    <a:pt x="579" y="2190"/>
                  </a:cubicBezTo>
                  <a:cubicBezTo>
                    <a:pt x="581" y="2192"/>
                    <a:pt x="642" y="2223"/>
                    <a:pt x="699" y="2120"/>
                  </a:cubicBezTo>
                  <a:cubicBezTo>
                    <a:pt x="710" y="2100"/>
                    <a:pt x="730" y="2117"/>
                    <a:pt x="753" y="2110"/>
                  </a:cubicBezTo>
                  <a:cubicBezTo>
                    <a:pt x="835" y="2085"/>
                    <a:pt x="752" y="2034"/>
                    <a:pt x="799" y="1990"/>
                  </a:cubicBezTo>
                  <a:cubicBezTo>
                    <a:pt x="859" y="1934"/>
                    <a:pt x="926" y="1903"/>
                    <a:pt x="988" y="1879"/>
                  </a:cubicBezTo>
                  <a:cubicBezTo>
                    <a:pt x="988" y="1879"/>
                    <a:pt x="956" y="1991"/>
                    <a:pt x="996" y="2020"/>
                  </a:cubicBezTo>
                  <a:cubicBezTo>
                    <a:pt x="1243" y="1957"/>
                    <a:pt x="1243" y="1957"/>
                    <a:pt x="1243" y="1957"/>
                  </a:cubicBezTo>
                  <a:cubicBezTo>
                    <a:pt x="1216" y="1893"/>
                    <a:pt x="1259" y="1798"/>
                    <a:pt x="1309" y="1734"/>
                  </a:cubicBezTo>
                  <a:cubicBezTo>
                    <a:pt x="1320" y="1720"/>
                    <a:pt x="1259" y="1907"/>
                    <a:pt x="1296" y="1943"/>
                  </a:cubicBezTo>
                  <a:cubicBezTo>
                    <a:pt x="1553" y="1877"/>
                    <a:pt x="1553" y="1877"/>
                    <a:pt x="1553" y="1877"/>
                  </a:cubicBezTo>
                  <a:cubicBezTo>
                    <a:pt x="1536" y="1836"/>
                    <a:pt x="1545" y="1773"/>
                    <a:pt x="1564" y="1725"/>
                  </a:cubicBezTo>
                  <a:cubicBezTo>
                    <a:pt x="1591" y="1837"/>
                    <a:pt x="1645" y="1955"/>
                    <a:pt x="1758" y="2004"/>
                  </a:cubicBezTo>
                  <a:cubicBezTo>
                    <a:pt x="1941" y="2084"/>
                    <a:pt x="2102" y="2122"/>
                    <a:pt x="2373" y="2202"/>
                  </a:cubicBezTo>
                  <a:cubicBezTo>
                    <a:pt x="2445" y="2223"/>
                    <a:pt x="2523" y="2250"/>
                    <a:pt x="2558" y="2268"/>
                  </a:cubicBezTo>
                  <a:close/>
                  <a:moveTo>
                    <a:pt x="1598" y="317"/>
                  </a:moveTo>
                  <a:cubicBezTo>
                    <a:pt x="1589" y="310"/>
                    <a:pt x="1585" y="261"/>
                    <a:pt x="1591" y="250"/>
                  </a:cubicBezTo>
                  <a:cubicBezTo>
                    <a:pt x="1600" y="236"/>
                    <a:pt x="1700" y="258"/>
                    <a:pt x="1714" y="299"/>
                  </a:cubicBezTo>
                  <a:cubicBezTo>
                    <a:pt x="1717" y="308"/>
                    <a:pt x="1607" y="324"/>
                    <a:pt x="1598" y="317"/>
                  </a:cubicBez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258050" y="325438"/>
              <a:ext cx="1489075" cy="846138"/>
            </a:xfrm>
            <a:custGeom>
              <a:avLst/>
              <a:gdLst>
                <a:gd name="T0" fmla="*/ 867 w 867"/>
                <a:gd name="T1" fmla="*/ 130 h 492"/>
                <a:gd name="T2" fmla="*/ 843 w 867"/>
                <a:gd name="T3" fmla="*/ 139 h 492"/>
                <a:gd name="T4" fmla="*/ 801 w 867"/>
                <a:gd name="T5" fmla="*/ 224 h 492"/>
                <a:gd name="T6" fmla="*/ 687 w 867"/>
                <a:gd name="T7" fmla="*/ 198 h 492"/>
                <a:gd name="T8" fmla="*/ 659 w 867"/>
                <a:gd name="T9" fmla="*/ 311 h 492"/>
                <a:gd name="T10" fmla="*/ 618 w 867"/>
                <a:gd name="T11" fmla="*/ 244 h 492"/>
                <a:gd name="T12" fmla="*/ 530 w 867"/>
                <a:gd name="T13" fmla="*/ 243 h 492"/>
                <a:gd name="T14" fmla="*/ 623 w 867"/>
                <a:gd name="T15" fmla="*/ 166 h 492"/>
                <a:gd name="T16" fmla="*/ 584 w 867"/>
                <a:gd name="T17" fmla="*/ 87 h 492"/>
                <a:gd name="T18" fmla="*/ 497 w 867"/>
                <a:gd name="T19" fmla="*/ 86 h 492"/>
                <a:gd name="T20" fmla="*/ 540 w 867"/>
                <a:gd name="T21" fmla="*/ 29 h 492"/>
                <a:gd name="T22" fmla="*/ 540 w 867"/>
                <a:gd name="T23" fmla="*/ 0 h 492"/>
                <a:gd name="T24" fmla="*/ 392 w 867"/>
                <a:gd name="T25" fmla="*/ 0 h 492"/>
                <a:gd name="T26" fmla="*/ 392 w 867"/>
                <a:gd name="T27" fmla="*/ 40 h 492"/>
                <a:gd name="T28" fmla="*/ 369 w 867"/>
                <a:gd name="T29" fmla="*/ 0 h 492"/>
                <a:gd name="T30" fmla="*/ 249 w 867"/>
                <a:gd name="T31" fmla="*/ 0 h 492"/>
                <a:gd name="T32" fmla="*/ 248 w 867"/>
                <a:gd name="T33" fmla="*/ 1 h 492"/>
                <a:gd name="T34" fmla="*/ 254 w 867"/>
                <a:gd name="T35" fmla="*/ 122 h 492"/>
                <a:gd name="T36" fmla="*/ 194 w 867"/>
                <a:gd name="T37" fmla="*/ 58 h 492"/>
                <a:gd name="T38" fmla="*/ 117 w 867"/>
                <a:gd name="T39" fmla="*/ 74 h 492"/>
                <a:gd name="T40" fmla="*/ 119 w 867"/>
                <a:gd name="T41" fmla="*/ 0 h 492"/>
                <a:gd name="T42" fmla="*/ 37 w 867"/>
                <a:gd name="T43" fmla="*/ 0 h 492"/>
                <a:gd name="T44" fmla="*/ 0 w 867"/>
                <a:gd name="T45" fmla="*/ 213 h 492"/>
                <a:gd name="T46" fmla="*/ 203 w 867"/>
                <a:gd name="T47" fmla="*/ 303 h 492"/>
                <a:gd name="T48" fmla="*/ 267 w 867"/>
                <a:gd name="T49" fmla="*/ 260 h 492"/>
                <a:gd name="T50" fmla="*/ 428 w 867"/>
                <a:gd name="T51" fmla="*/ 263 h 492"/>
                <a:gd name="T52" fmla="*/ 509 w 867"/>
                <a:gd name="T53" fmla="*/ 365 h 492"/>
                <a:gd name="T54" fmla="*/ 489 w 867"/>
                <a:gd name="T55" fmla="*/ 428 h 492"/>
                <a:gd name="T56" fmla="*/ 636 w 867"/>
                <a:gd name="T57" fmla="*/ 492 h 492"/>
                <a:gd name="T58" fmla="*/ 867 w 867"/>
                <a:gd name="T59" fmla="*/ 190 h 492"/>
                <a:gd name="T60" fmla="*/ 867 w 867"/>
                <a:gd name="T61" fmla="*/ 13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7" h="492">
                  <a:moveTo>
                    <a:pt x="867" y="130"/>
                  </a:moveTo>
                  <a:cubicBezTo>
                    <a:pt x="859" y="132"/>
                    <a:pt x="851" y="135"/>
                    <a:pt x="843" y="139"/>
                  </a:cubicBezTo>
                  <a:cubicBezTo>
                    <a:pt x="806" y="160"/>
                    <a:pt x="797" y="213"/>
                    <a:pt x="801" y="224"/>
                  </a:cubicBezTo>
                  <a:cubicBezTo>
                    <a:pt x="772" y="150"/>
                    <a:pt x="687" y="198"/>
                    <a:pt x="687" y="198"/>
                  </a:cubicBezTo>
                  <a:cubicBezTo>
                    <a:pt x="742" y="285"/>
                    <a:pt x="696" y="321"/>
                    <a:pt x="659" y="311"/>
                  </a:cubicBezTo>
                  <a:cubicBezTo>
                    <a:pt x="610" y="299"/>
                    <a:pt x="618" y="244"/>
                    <a:pt x="618" y="244"/>
                  </a:cubicBezTo>
                  <a:cubicBezTo>
                    <a:pt x="618" y="244"/>
                    <a:pt x="567" y="288"/>
                    <a:pt x="530" y="243"/>
                  </a:cubicBezTo>
                  <a:cubicBezTo>
                    <a:pt x="501" y="209"/>
                    <a:pt x="542" y="163"/>
                    <a:pt x="623" y="166"/>
                  </a:cubicBezTo>
                  <a:cubicBezTo>
                    <a:pt x="623" y="166"/>
                    <a:pt x="628" y="118"/>
                    <a:pt x="584" y="87"/>
                  </a:cubicBezTo>
                  <a:cubicBezTo>
                    <a:pt x="550" y="63"/>
                    <a:pt x="497" y="86"/>
                    <a:pt x="497" y="86"/>
                  </a:cubicBezTo>
                  <a:cubicBezTo>
                    <a:pt x="497" y="86"/>
                    <a:pt x="532" y="68"/>
                    <a:pt x="540" y="29"/>
                  </a:cubicBezTo>
                  <a:cubicBezTo>
                    <a:pt x="542" y="21"/>
                    <a:pt x="542" y="11"/>
                    <a:pt x="540" y="0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387" y="22"/>
                    <a:pt x="392" y="40"/>
                    <a:pt x="392" y="40"/>
                  </a:cubicBezTo>
                  <a:cubicBezTo>
                    <a:pt x="392" y="40"/>
                    <a:pt x="385" y="18"/>
                    <a:pt x="369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8" y="1"/>
                    <a:pt x="248" y="1"/>
                    <a:pt x="248" y="1"/>
                  </a:cubicBezTo>
                  <a:cubicBezTo>
                    <a:pt x="305" y="59"/>
                    <a:pt x="298" y="120"/>
                    <a:pt x="254" y="122"/>
                  </a:cubicBezTo>
                  <a:cubicBezTo>
                    <a:pt x="196" y="125"/>
                    <a:pt x="194" y="58"/>
                    <a:pt x="194" y="58"/>
                  </a:cubicBezTo>
                  <a:cubicBezTo>
                    <a:pt x="194" y="58"/>
                    <a:pt x="159" y="101"/>
                    <a:pt x="117" y="74"/>
                  </a:cubicBezTo>
                  <a:cubicBezTo>
                    <a:pt x="94" y="59"/>
                    <a:pt x="85" y="25"/>
                    <a:pt x="11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203" y="303"/>
                    <a:pt x="203" y="303"/>
                    <a:pt x="203" y="303"/>
                  </a:cubicBezTo>
                  <a:cubicBezTo>
                    <a:pt x="227" y="282"/>
                    <a:pt x="251" y="268"/>
                    <a:pt x="267" y="260"/>
                  </a:cubicBezTo>
                  <a:cubicBezTo>
                    <a:pt x="323" y="236"/>
                    <a:pt x="381" y="242"/>
                    <a:pt x="428" y="263"/>
                  </a:cubicBezTo>
                  <a:cubicBezTo>
                    <a:pt x="498" y="293"/>
                    <a:pt x="506" y="334"/>
                    <a:pt x="509" y="365"/>
                  </a:cubicBezTo>
                  <a:cubicBezTo>
                    <a:pt x="510" y="382"/>
                    <a:pt x="495" y="419"/>
                    <a:pt x="489" y="428"/>
                  </a:cubicBezTo>
                  <a:cubicBezTo>
                    <a:pt x="636" y="492"/>
                    <a:pt x="636" y="492"/>
                    <a:pt x="636" y="492"/>
                  </a:cubicBezTo>
                  <a:cubicBezTo>
                    <a:pt x="867" y="190"/>
                    <a:pt x="867" y="190"/>
                    <a:pt x="867" y="190"/>
                  </a:cubicBezTo>
                  <a:lnTo>
                    <a:pt x="867" y="130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812800" y="2571750"/>
            <a:ext cx="5559400" cy="1231432"/>
          </a:xfrm>
        </p:spPr>
        <p:txBody>
          <a:bodyPr anchor="b" anchorCtr="0">
            <a:noAutofit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812800" y="3920561"/>
            <a:ext cx="5559400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" y="681960"/>
            <a:ext cx="2155998" cy="9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7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277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>
            <a:spLocks noChangeArrowheads="1"/>
          </p:cNvSpPr>
          <p:nvPr userDrawn="1"/>
        </p:nvSpPr>
        <p:spPr bwMode="auto">
          <a:xfrm>
            <a:off x="395288" y="323850"/>
            <a:ext cx="8355013" cy="4497388"/>
          </a:xfrm>
          <a:prstGeom prst="rect">
            <a:avLst/>
          </a:pr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4292600" y="325438"/>
            <a:ext cx="4484688" cy="4495800"/>
            <a:chOff x="4292600" y="325438"/>
            <a:chExt cx="4484688" cy="4495800"/>
          </a:xfrm>
        </p:grpSpPr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5967413" y="328613"/>
              <a:ext cx="282575" cy="1208088"/>
            </a:xfrm>
            <a:custGeom>
              <a:avLst/>
              <a:gdLst>
                <a:gd name="T0" fmla="*/ 27 w 164"/>
                <a:gd name="T1" fmla="*/ 644 h 703"/>
                <a:gd name="T2" fmla="*/ 14 w 164"/>
                <a:gd name="T3" fmla="*/ 672 h 703"/>
                <a:gd name="T4" fmla="*/ 17 w 164"/>
                <a:gd name="T5" fmla="*/ 703 h 703"/>
                <a:gd name="T6" fmla="*/ 146 w 164"/>
                <a:gd name="T7" fmla="*/ 703 h 703"/>
                <a:gd name="T8" fmla="*/ 146 w 164"/>
                <a:gd name="T9" fmla="*/ 661 h 703"/>
                <a:gd name="T10" fmla="*/ 132 w 164"/>
                <a:gd name="T11" fmla="*/ 641 h 703"/>
                <a:gd name="T12" fmla="*/ 131 w 164"/>
                <a:gd name="T13" fmla="*/ 450 h 703"/>
                <a:gd name="T14" fmla="*/ 164 w 164"/>
                <a:gd name="T15" fmla="*/ 372 h 703"/>
                <a:gd name="T16" fmla="*/ 132 w 164"/>
                <a:gd name="T17" fmla="*/ 294 h 703"/>
                <a:gd name="T18" fmla="*/ 134 w 164"/>
                <a:gd name="T19" fmla="*/ 60 h 703"/>
                <a:gd name="T20" fmla="*/ 146 w 164"/>
                <a:gd name="T21" fmla="*/ 40 h 703"/>
                <a:gd name="T22" fmla="*/ 145 w 164"/>
                <a:gd name="T23" fmla="*/ 0 h 703"/>
                <a:gd name="T24" fmla="*/ 8 w 164"/>
                <a:gd name="T25" fmla="*/ 0 h 703"/>
                <a:gd name="T26" fmla="*/ 8 w 164"/>
                <a:gd name="T27" fmla="*/ 33 h 703"/>
                <a:gd name="T28" fmla="*/ 28 w 164"/>
                <a:gd name="T29" fmla="*/ 63 h 703"/>
                <a:gd name="T30" fmla="*/ 28 w 164"/>
                <a:gd name="T31" fmla="*/ 294 h 703"/>
                <a:gd name="T32" fmla="*/ 4 w 164"/>
                <a:gd name="T33" fmla="*/ 369 h 703"/>
                <a:gd name="T34" fmla="*/ 30 w 164"/>
                <a:gd name="T35" fmla="*/ 450 h 703"/>
                <a:gd name="T36" fmla="*/ 27 w 164"/>
                <a:gd name="T37" fmla="*/ 644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703">
                  <a:moveTo>
                    <a:pt x="27" y="644"/>
                  </a:moveTo>
                  <a:cubicBezTo>
                    <a:pt x="27" y="644"/>
                    <a:pt x="16" y="652"/>
                    <a:pt x="14" y="672"/>
                  </a:cubicBezTo>
                  <a:cubicBezTo>
                    <a:pt x="12" y="694"/>
                    <a:pt x="17" y="703"/>
                    <a:pt x="17" y="703"/>
                  </a:cubicBezTo>
                  <a:cubicBezTo>
                    <a:pt x="146" y="703"/>
                    <a:pt x="146" y="703"/>
                    <a:pt x="146" y="703"/>
                  </a:cubicBezTo>
                  <a:cubicBezTo>
                    <a:pt x="147" y="699"/>
                    <a:pt x="149" y="675"/>
                    <a:pt x="146" y="661"/>
                  </a:cubicBezTo>
                  <a:cubicBezTo>
                    <a:pt x="143" y="652"/>
                    <a:pt x="136" y="644"/>
                    <a:pt x="132" y="641"/>
                  </a:cubicBezTo>
                  <a:cubicBezTo>
                    <a:pt x="131" y="450"/>
                    <a:pt x="131" y="450"/>
                    <a:pt x="131" y="450"/>
                  </a:cubicBezTo>
                  <a:cubicBezTo>
                    <a:pt x="143" y="429"/>
                    <a:pt x="164" y="407"/>
                    <a:pt x="164" y="372"/>
                  </a:cubicBezTo>
                  <a:cubicBezTo>
                    <a:pt x="163" y="337"/>
                    <a:pt x="141" y="307"/>
                    <a:pt x="132" y="294"/>
                  </a:cubicBezTo>
                  <a:cubicBezTo>
                    <a:pt x="132" y="294"/>
                    <a:pt x="130" y="69"/>
                    <a:pt x="134" y="60"/>
                  </a:cubicBezTo>
                  <a:cubicBezTo>
                    <a:pt x="134" y="60"/>
                    <a:pt x="141" y="53"/>
                    <a:pt x="146" y="40"/>
                  </a:cubicBezTo>
                  <a:cubicBezTo>
                    <a:pt x="152" y="25"/>
                    <a:pt x="145" y="0"/>
                    <a:pt x="14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6"/>
                    <a:pt x="6" y="25"/>
                    <a:pt x="8" y="33"/>
                  </a:cubicBezTo>
                  <a:cubicBezTo>
                    <a:pt x="11" y="44"/>
                    <a:pt x="19" y="57"/>
                    <a:pt x="28" y="63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8" y="294"/>
                    <a:pt x="9" y="317"/>
                    <a:pt x="4" y="369"/>
                  </a:cubicBezTo>
                  <a:cubicBezTo>
                    <a:pt x="0" y="413"/>
                    <a:pt x="30" y="450"/>
                    <a:pt x="30" y="450"/>
                  </a:cubicBezTo>
                  <a:lnTo>
                    <a:pt x="27" y="644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7"/>
            <p:cNvSpPr>
              <a:spLocks/>
            </p:cNvSpPr>
            <p:nvPr userDrawn="1"/>
          </p:nvSpPr>
          <p:spPr bwMode="auto">
            <a:xfrm>
              <a:off x="5141913" y="622300"/>
              <a:ext cx="587375" cy="563563"/>
            </a:xfrm>
            <a:custGeom>
              <a:avLst/>
              <a:gdLst>
                <a:gd name="T0" fmla="*/ 7 w 342"/>
                <a:gd name="T1" fmla="*/ 307 h 328"/>
                <a:gd name="T2" fmla="*/ 57 w 342"/>
                <a:gd name="T3" fmla="*/ 294 h 328"/>
                <a:gd name="T4" fmla="*/ 80 w 342"/>
                <a:gd name="T5" fmla="*/ 243 h 328"/>
                <a:gd name="T6" fmla="*/ 83 w 342"/>
                <a:gd name="T7" fmla="*/ 325 h 328"/>
                <a:gd name="T8" fmla="*/ 144 w 342"/>
                <a:gd name="T9" fmla="*/ 307 h 328"/>
                <a:gd name="T10" fmla="*/ 171 w 342"/>
                <a:gd name="T11" fmla="*/ 243 h 328"/>
                <a:gd name="T12" fmla="*/ 176 w 342"/>
                <a:gd name="T13" fmla="*/ 324 h 328"/>
                <a:gd name="T14" fmla="*/ 238 w 342"/>
                <a:gd name="T15" fmla="*/ 304 h 328"/>
                <a:gd name="T16" fmla="*/ 262 w 342"/>
                <a:gd name="T17" fmla="*/ 243 h 328"/>
                <a:gd name="T18" fmla="*/ 264 w 342"/>
                <a:gd name="T19" fmla="*/ 299 h 328"/>
                <a:gd name="T20" fmla="*/ 306 w 342"/>
                <a:gd name="T21" fmla="*/ 286 h 328"/>
                <a:gd name="T22" fmla="*/ 342 w 342"/>
                <a:gd name="T23" fmla="*/ 243 h 328"/>
                <a:gd name="T24" fmla="*/ 341 w 342"/>
                <a:gd name="T25" fmla="*/ 52 h 328"/>
                <a:gd name="T26" fmla="*/ 328 w 342"/>
                <a:gd name="T27" fmla="*/ 0 h 328"/>
                <a:gd name="T28" fmla="*/ 280 w 342"/>
                <a:gd name="T29" fmla="*/ 2 h 328"/>
                <a:gd name="T30" fmla="*/ 262 w 342"/>
                <a:gd name="T31" fmla="*/ 52 h 328"/>
                <a:gd name="T32" fmla="*/ 246 w 342"/>
                <a:gd name="T33" fmla="*/ 4 h 328"/>
                <a:gd name="T34" fmla="*/ 188 w 342"/>
                <a:gd name="T35" fmla="*/ 5 h 328"/>
                <a:gd name="T36" fmla="*/ 171 w 342"/>
                <a:gd name="T37" fmla="*/ 52 h 328"/>
                <a:gd name="T38" fmla="*/ 156 w 342"/>
                <a:gd name="T39" fmla="*/ 7 h 328"/>
                <a:gd name="T40" fmla="*/ 100 w 342"/>
                <a:gd name="T41" fmla="*/ 8 h 328"/>
                <a:gd name="T42" fmla="*/ 80 w 342"/>
                <a:gd name="T43" fmla="*/ 52 h 328"/>
                <a:gd name="T44" fmla="*/ 66 w 342"/>
                <a:gd name="T45" fmla="*/ 8 h 328"/>
                <a:gd name="T46" fmla="*/ 30 w 342"/>
                <a:gd name="T47" fmla="*/ 8 h 328"/>
                <a:gd name="T48" fmla="*/ 0 w 342"/>
                <a:gd name="T49" fmla="*/ 52 h 328"/>
                <a:gd name="T50" fmla="*/ 3 w 342"/>
                <a:gd name="T51" fmla="*/ 170 h 328"/>
                <a:gd name="T52" fmla="*/ 7 w 342"/>
                <a:gd name="T53" fmla="*/ 30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2" h="328">
                  <a:moveTo>
                    <a:pt x="7" y="307"/>
                  </a:moveTo>
                  <a:cubicBezTo>
                    <a:pt x="27" y="307"/>
                    <a:pt x="46" y="304"/>
                    <a:pt x="57" y="294"/>
                  </a:cubicBezTo>
                  <a:cubicBezTo>
                    <a:pt x="75" y="278"/>
                    <a:pt x="80" y="251"/>
                    <a:pt x="80" y="243"/>
                  </a:cubicBezTo>
                  <a:cubicBezTo>
                    <a:pt x="80" y="261"/>
                    <a:pt x="83" y="325"/>
                    <a:pt x="83" y="325"/>
                  </a:cubicBezTo>
                  <a:cubicBezTo>
                    <a:pt x="96" y="325"/>
                    <a:pt x="123" y="328"/>
                    <a:pt x="144" y="307"/>
                  </a:cubicBezTo>
                  <a:cubicBezTo>
                    <a:pt x="162" y="289"/>
                    <a:pt x="166" y="255"/>
                    <a:pt x="171" y="243"/>
                  </a:cubicBezTo>
                  <a:cubicBezTo>
                    <a:pt x="170" y="270"/>
                    <a:pt x="170" y="323"/>
                    <a:pt x="176" y="324"/>
                  </a:cubicBezTo>
                  <a:cubicBezTo>
                    <a:pt x="186" y="325"/>
                    <a:pt x="219" y="321"/>
                    <a:pt x="238" y="304"/>
                  </a:cubicBezTo>
                  <a:cubicBezTo>
                    <a:pt x="254" y="287"/>
                    <a:pt x="257" y="254"/>
                    <a:pt x="262" y="243"/>
                  </a:cubicBezTo>
                  <a:cubicBezTo>
                    <a:pt x="262" y="260"/>
                    <a:pt x="264" y="299"/>
                    <a:pt x="264" y="299"/>
                  </a:cubicBezTo>
                  <a:cubicBezTo>
                    <a:pt x="274" y="299"/>
                    <a:pt x="289" y="298"/>
                    <a:pt x="306" y="286"/>
                  </a:cubicBezTo>
                  <a:cubicBezTo>
                    <a:pt x="326" y="273"/>
                    <a:pt x="336" y="254"/>
                    <a:pt x="342" y="243"/>
                  </a:cubicBezTo>
                  <a:cubicBezTo>
                    <a:pt x="341" y="167"/>
                    <a:pt x="341" y="128"/>
                    <a:pt x="341" y="52"/>
                  </a:cubicBezTo>
                  <a:cubicBezTo>
                    <a:pt x="341" y="52"/>
                    <a:pt x="338" y="0"/>
                    <a:pt x="328" y="0"/>
                  </a:cubicBezTo>
                  <a:cubicBezTo>
                    <a:pt x="317" y="0"/>
                    <a:pt x="285" y="0"/>
                    <a:pt x="280" y="2"/>
                  </a:cubicBezTo>
                  <a:cubicBezTo>
                    <a:pt x="275" y="9"/>
                    <a:pt x="267" y="45"/>
                    <a:pt x="262" y="52"/>
                  </a:cubicBezTo>
                  <a:cubicBezTo>
                    <a:pt x="246" y="4"/>
                    <a:pt x="246" y="4"/>
                    <a:pt x="246" y="4"/>
                  </a:cubicBezTo>
                  <a:cubicBezTo>
                    <a:pt x="238" y="2"/>
                    <a:pt x="195" y="3"/>
                    <a:pt x="188" y="5"/>
                  </a:cubicBezTo>
                  <a:cubicBezTo>
                    <a:pt x="183" y="13"/>
                    <a:pt x="176" y="44"/>
                    <a:pt x="171" y="52"/>
                  </a:cubicBezTo>
                  <a:cubicBezTo>
                    <a:pt x="156" y="7"/>
                    <a:pt x="156" y="7"/>
                    <a:pt x="156" y="7"/>
                  </a:cubicBezTo>
                  <a:cubicBezTo>
                    <a:pt x="152" y="6"/>
                    <a:pt x="103" y="6"/>
                    <a:pt x="100" y="8"/>
                  </a:cubicBezTo>
                  <a:cubicBezTo>
                    <a:pt x="94" y="15"/>
                    <a:pt x="87" y="45"/>
                    <a:pt x="80" y="52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45" y="8"/>
                    <a:pt x="30" y="8"/>
                  </a:cubicBezTo>
                  <a:cubicBezTo>
                    <a:pt x="10" y="9"/>
                    <a:pt x="2" y="36"/>
                    <a:pt x="0" y="52"/>
                  </a:cubicBezTo>
                  <a:cubicBezTo>
                    <a:pt x="0" y="100"/>
                    <a:pt x="3" y="122"/>
                    <a:pt x="3" y="170"/>
                  </a:cubicBezTo>
                  <a:cubicBezTo>
                    <a:pt x="3" y="197"/>
                    <a:pt x="7" y="307"/>
                    <a:pt x="7" y="307"/>
                  </a:cubicBez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8"/>
            <p:cNvSpPr>
              <a:spLocks/>
            </p:cNvSpPr>
            <p:nvPr userDrawn="1"/>
          </p:nvSpPr>
          <p:spPr bwMode="auto">
            <a:xfrm>
              <a:off x="5219700" y="642938"/>
              <a:ext cx="720725" cy="811213"/>
            </a:xfrm>
            <a:custGeom>
              <a:avLst/>
              <a:gdLst>
                <a:gd name="T0" fmla="*/ 238 w 420"/>
                <a:gd name="T1" fmla="*/ 352 h 472"/>
                <a:gd name="T2" fmla="*/ 0 w 420"/>
                <a:gd name="T3" fmla="*/ 367 h 472"/>
                <a:gd name="T4" fmla="*/ 14 w 420"/>
                <a:gd name="T5" fmla="*/ 431 h 472"/>
                <a:gd name="T6" fmla="*/ 48 w 420"/>
                <a:gd name="T7" fmla="*/ 472 h 472"/>
                <a:gd name="T8" fmla="*/ 342 w 420"/>
                <a:gd name="T9" fmla="*/ 472 h 472"/>
                <a:gd name="T10" fmla="*/ 419 w 420"/>
                <a:gd name="T11" fmla="*/ 343 h 472"/>
                <a:gd name="T12" fmla="*/ 420 w 420"/>
                <a:gd name="T13" fmla="*/ 272 h 472"/>
                <a:gd name="T14" fmla="*/ 390 w 420"/>
                <a:gd name="T15" fmla="*/ 186 h 472"/>
                <a:gd name="T16" fmla="*/ 419 w 420"/>
                <a:gd name="T17" fmla="*/ 104 h 472"/>
                <a:gd name="T18" fmla="*/ 418 w 420"/>
                <a:gd name="T19" fmla="*/ 35 h 472"/>
                <a:gd name="T20" fmla="*/ 352 w 420"/>
                <a:gd name="T21" fmla="*/ 3 h 472"/>
                <a:gd name="T22" fmla="*/ 353 w 420"/>
                <a:gd name="T23" fmla="*/ 251 h 472"/>
                <a:gd name="T24" fmla="*/ 238 w 420"/>
                <a:gd name="T25" fmla="*/ 35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472">
                  <a:moveTo>
                    <a:pt x="238" y="352"/>
                  </a:moveTo>
                  <a:cubicBezTo>
                    <a:pt x="120" y="374"/>
                    <a:pt x="0" y="367"/>
                    <a:pt x="0" y="367"/>
                  </a:cubicBezTo>
                  <a:cubicBezTo>
                    <a:pt x="0" y="367"/>
                    <a:pt x="4" y="401"/>
                    <a:pt x="14" y="431"/>
                  </a:cubicBezTo>
                  <a:cubicBezTo>
                    <a:pt x="22" y="453"/>
                    <a:pt x="48" y="472"/>
                    <a:pt x="48" y="472"/>
                  </a:cubicBezTo>
                  <a:cubicBezTo>
                    <a:pt x="342" y="472"/>
                    <a:pt x="342" y="472"/>
                    <a:pt x="342" y="472"/>
                  </a:cubicBezTo>
                  <a:cubicBezTo>
                    <a:pt x="419" y="343"/>
                    <a:pt x="419" y="343"/>
                    <a:pt x="419" y="343"/>
                  </a:cubicBezTo>
                  <a:cubicBezTo>
                    <a:pt x="420" y="272"/>
                    <a:pt x="420" y="272"/>
                    <a:pt x="420" y="272"/>
                  </a:cubicBezTo>
                  <a:cubicBezTo>
                    <a:pt x="420" y="272"/>
                    <a:pt x="393" y="250"/>
                    <a:pt x="390" y="186"/>
                  </a:cubicBezTo>
                  <a:cubicBezTo>
                    <a:pt x="389" y="145"/>
                    <a:pt x="419" y="104"/>
                    <a:pt x="419" y="104"/>
                  </a:cubicBezTo>
                  <a:cubicBezTo>
                    <a:pt x="418" y="35"/>
                    <a:pt x="418" y="35"/>
                    <a:pt x="418" y="35"/>
                  </a:cubicBezTo>
                  <a:cubicBezTo>
                    <a:pt x="418" y="35"/>
                    <a:pt x="373" y="0"/>
                    <a:pt x="352" y="3"/>
                  </a:cubicBezTo>
                  <a:cubicBezTo>
                    <a:pt x="353" y="251"/>
                    <a:pt x="353" y="251"/>
                    <a:pt x="353" y="251"/>
                  </a:cubicBezTo>
                  <a:cubicBezTo>
                    <a:pt x="353" y="294"/>
                    <a:pt x="290" y="342"/>
                    <a:pt x="238" y="352"/>
                  </a:cubicBez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4662488" y="698500"/>
              <a:ext cx="390525" cy="481013"/>
            </a:xfrm>
            <a:custGeom>
              <a:avLst/>
              <a:gdLst>
                <a:gd name="T0" fmla="*/ 6 w 227"/>
                <a:gd name="T1" fmla="*/ 177 h 280"/>
                <a:gd name="T2" fmla="*/ 81 w 227"/>
                <a:gd name="T3" fmla="*/ 280 h 280"/>
                <a:gd name="T4" fmla="*/ 227 w 227"/>
                <a:gd name="T5" fmla="*/ 265 h 280"/>
                <a:gd name="T6" fmla="*/ 224 w 227"/>
                <a:gd name="T7" fmla="*/ 34 h 280"/>
                <a:gd name="T8" fmla="*/ 110 w 227"/>
                <a:gd name="T9" fmla="*/ 17 h 280"/>
                <a:gd name="T10" fmla="*/ 3 w 227"/>
                <a:gd name="T11" fmla="*/ 113 h 280"/>
                <a:gd name="T12" fmla="*/ 6 w 227"/>
                <a:gd name="T13" fmla="*/ 17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280">
                  <a:moveTo>
                    <a:pt x="6" y="177"/>
                  </a:moveTo>
                  <a:cubicBezTo>
                    <a:pt x="6" y="177"/>
                    <a:pt x="11" y="280"/>
                    <a:pt x="81" y="280"/>
                  </a:cubicBezTo>
                  <a:cubicBezTo>
                    <a:pt x="136" y="280"/>
                    <a:pt x="227" y="265"/>
                    <a:pt x="227" y="265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24" y="34"/>
                    <a:pt x="165" y="25"/>
                    <a:pt x="110" y="17"/>
                  </a:cubicBezTo>
                  <a:cubicBezTo>
                    <a:pt x="0" y="0"/>
                    <a:pt x="3" y="113"/>
                    <a:pt x="3" y="113"/>
                  </a:cubicBezTo>
                  <a:lnTo>
                    <a:pt x="6" y="177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5272088" y="1552575"/>
              <a:ext cx="566738" cy="185738"/>
            </a:xfrm>
            <a:custGeom>
              <a:avLst/>
              <a:gdLst>
                <a:gd name="T0" fmla="*/ 17 w 330"/>
                <a:gd name="T1" fmla="*/ 0 h 108"/>
                <a:gd name="T2" fmla="*/ 0 w 330"/>
                <a:gd name="T3" fmla="*/ 50 h 108"/>
                <a:gd name="T4" fmla="*/ 16 w 330"/>
                <a:gd name="T5" fmla="*/ 108 h 108"/>
                <a:gd name="T6" fmla="*/ 312 w 330"/>
                <a:gd name="T7" fmla="*/ 108 h 108"/>
                <a:gd name="T8" fmla="*/ 330 w 330"/>
                <a:gd name="T9" fmla="*/ 48 h 108"/>
                <a:gd name="T10" fmla="*/ 316 w 330"/>
                <a:gd name="T11" fmla="*/ 0 h 108"/>
                <a:gd name="T12" fmla="*/ 17 w 33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08">
                  <a:moveTo>
                    <a:pt x="17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312" y="108"/>
                    <a:pt x="312" y="108"/>
                    <a:pt x="312" y="108"/>
                  </a:cubicBezTo>
                  <a:cubicBezTo>
                    <a:pt x="312" y="108"/>
                    <a:pt x="328" y="62"/>
                    <a:pt x="330" y="48"/>
                  </a:cubicBezTo>
                  <a:cubicBezTo>
                    <a:pt x="316" y="0"/>
                    <a:pt x="316" y="0"/>
                    <a:pt x="316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1"/>
            <p:cNvSpPr>
              <a:spLocks/>
            </p:cNvSpPr>
            <p:nvPr userDrawn="1"/>
          </p:nvSpPr>
          <p:spPr bwMode="auto">
            <a:xfrm>
              <a:off x="5308600" y="1833563"/>
              <a:ext cx="566738" cy="668338"/>
            </a:xfrm>
            <a:custGeom>
              <a:avLst/>
              <a:gdLst>
                <a:gd name="T0" fmla="*/ 2 w 357"/>
                <a:gd name="T1" fmla="*/ 0 h 421"/>
                <a:gd name="T2" fmla="*/ 0 w 357"/>
                <a:gd name="T3" fmla="*/ 414 h 421"/>
                <a:gd name="T4" fmla="*/ 272 w 357"/>
                <a:gd name="T5" fmla="*/ 421 h 421"/>
                <a:gd name="T6" fmla="*/ 357 w 357"/>
                <a:gd name="T7" fmla="*/ 354 h 421"/>
                <a:gd name="T8" fmla="*/ 315 w 357"/>
                <a:gd name="T9" fmla="*/ 0 h 421"/>
                <a:gd name="T10" fmla="*/ 2 w 357"/>
                <a:gd name="T11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" h="421">
                  <a:moveTo>
                    <a:pt x="2" y="0"/>
                  </a:moveTo>
                  <a:lnTo>
                    <a:pt x="0" y="414"/>
                  </a:lnTo>
                  <a:lnTo>
                    <a:pt x="272" y="421"/>
                  </a:lnTo>
                  <a:lnTo>
                    <a:pt x="357" y="354"/>
                  </a:lnTo>
                  <a:lnTo>
                    <a:pt x="31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2"/>
            <p:cNvSpPr>
              <a:spLocks/>
            </p:cNvSpPr>
            <p:nvPr userDrawn="1"/>
          </p:nvSpPr>
          <p:spPr bwMode="auto">
            <a:xfrm>
              <a:off x="5278438" y="2473325"/>
              <a:ext cx="760413" cy="688975"/>
            </a:xfrm>
            <a:custGeom>
              <a:avLst/>
              <a:gdLst>
                <a:gd name="T0" fmla="*/ 289 w 443"/>
                <a:gd name="T1" fmla="*/ 74 h 401"/>
                <a:gd name="T2" fmla="*/ 7 w 443"/>
                <a:gd name="T3" fmla="*/ 74 h 401"/>
                <a:gd name="T4" fmla="*/ 0 w 443"/>
                <a:gd name="T5" fmla="*/ 280 h 401"/>
                <a:gd name="T6" fmla="*/ 149 w 443"/>
                <a:gd name="T7" fmla="*/ 396 h 401"/>
                <a:gd name="T8" fmla="*/ 339 w 443"/>
                <a:gd name="T9" fmla="*/ 156 h 401"/>
                <a:gd name="T10" fmla="*/ 443 w 443"/>
                <a:gd name="T11" fmla="*/ 106 h 401"/>
                <a:gd name="T12" fmla="*/ 390 w 443"/>
                <a:gd name="T13" fmla="*/ 65 h 401"/>
                <a:gd name="T14" fmla="*/ 381 w 443"/>
                <a:gd name="T15" fmla="*/ 0 h 401"/>
                <a:gd name="T16" fmla="*/ 289 w 443"/>
                <a:gd name="T17" fmla="*/ 7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401">
                  <a:moveTo>
                    <a:pt x="289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0" y="73"/>
                    <a:pt x="0" y="280"/>
                    <a:pt x="0" y="280"/>
                  </a:cubicBezTo>
                  <a:cubicBezTo>
                    <a:pt x="0" y="280"/>
                    <a:pt x="143" y="401"/>
                    <a:pt x="149" y="396"/>
                  </a:cubicBezTo>
                  <a:cubicBezTo>
                    <a:pt x="339" y="156"/>
                    <a:pt x="339" y="156"/>
                    <a:pt x="339" y="156"/>
                  </a:cubicBezTo>
                  <a:cubicBezTo>
                    <a:pt x="443" y="106"/>
                    <a:pt x="443" y="106"/>
                    <a:pt x="443" y="106"/>
                  </a:cubicBezTo>
                  <a:cubicBezTo>
                    <a:pt x="443" y="106"/>
                    <a:pt x="394" y="71"/>
                    <a:pt x="390" y="65"/>
                  </a:cubicBezTo>
                  <a:cubicBezTo>
                    <a:pt x="385" y="59"/>
                    <a:pt x="381" y="0"/>
                    <a:pt x="381" y="0"/>
                  </a:cubicBezTo>
                  <a:lnTo>
                    <a:pt x="289" y="74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13"/>
            <p:cNvSpPr>
              <a:spLocks/>
            </p:cNvSpPr>
            <p:nvPr userDrawn="1"/>
          </p:nvSpPr>
          <p:spPr bwMode="auto">
            <a:xfrm>
              <a:off x="5637213" y="2730500"/>
              <a:ext cx="1143000" cy="660400"/>
            </a:xfrm>
            <a:custGeom>
              <a:avLst/>
              <a:gdLst>
                <a:gd name="T0" fmla="*/ 171 w 666"/>
                <a:gd name="T1" fmla="*/ 49 h 385"/>
                <a:gd name="T2" fmla="*/ 0 w 666"/>
                <a:gd name="T3" fmla="*/ 269 h 385"/>
                <a:gd name="T4" fmla="*/ 279 w 666"/>
                <a:gd name="T5" fmla="*/ 385 h 385"/>
                <a:gd name="T6" fmla="*/ 666 w 666"/>
                <a:gd name="T7" fmla="*/ 148 h 385"/>
                <a:gd name="T8" fmla="*/ 272 w 666"/>
                <a:gd name="T9" fmla="*/ 0 h 385"/>
                <a:gd name="T10" fmla="*/ 171 w 666"/>
                <a:gd name="T11" fmla="*/ 4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6" h="385">
                  <a:moveTo>
                    <a:pt x="171" y="49"/>
                  </a:moveTo>
                  <a:cubicBezTo>
                    <a:pt x="0" y="269"/>
                    <a:pt x="0" y="269"/>
                    <a:pt x="0" y="269"/>
                  </a:cubicBezTo>
                  <a:cubicBezTo>
                    <a:pt x="279" y="385"/>
                    <a:pt x="279" y="385"/>
                    <a:pt x="279" y="385"/>
                  </a:cubicBezTo>
                  <a:cubicBezTo>
                    <a:pt x="440" y="302"/>
                    <a:pt x="666" y="148"/>
                    <a:pt x="666" y="148"/>
                  </a:cubicBezTo>
                  <a:cubicBezTo>
                    <a:pt x="272" y="0"/>
                    <a:pt x="272" y="0"/>
                    <a:pt x="272" y="0"/>
                  </a:cubicBezTo>
                  <a:lnTo>
                    <a:pt x="171" y="49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14"/>
            <p:cNvSpPr>
              <a:spLocks/>
            </p:cNvSpPr>
            <p:nvPr userDrawn="1"/>
          </p:nvSpPr>
          <p:spPr bwMode="auto">
            <a:xfrm>
              <a:off x="8520113" y="819150"/>
              <a:ext cx="227013" cy="292100"/>
            </a:xfrm>
            <a:custGeom>
              <a:avLst/>
              <a:gdLst>
                <a:gd name="T0" fmla="*/ 132 w 132"/>
                <a:gd name="T1" fmla="*/ 0 h 170"/>
                <a:gd name="T2" fmla="*/ 0 w 132"/>
                <a:gd name="T3" fmla="*/ 170 h 170"/>
                <a:gd name="T4" fmla="*/ 132 w 132"/>
                <a:gd name="T5" fmla="*/ 167 h 170"/>
                <a:gd name="T6" fmla="*/ 132 w 132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170">
                  <a:moveTo>
                    <a:pt x="132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45" y="169"/>
                    <a:pt x="89" y="168"/>
                    <a:pt x="132" y="167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15"/>
            <p:cNvSpPr>
              <a:spLocks/>
            </p:cNvSpPr>
            <p:nvPr userDrawn="1"/>
          </p:nvSpPr>
          <p:spPr bwMode="auto">
            <a:xfrm>
              <a:off x="6261100" y="669925"/>
              <a:ext cx="812800" cy="592138"/>
            </a:xfrm>
            <a:custGeom>
              <a:avLst/>
              <a:gdLst>
                <a:gd name="T0" fmla="*/ 39 w 473"/>
                <a:gd name="T1" fmla="*/ 345 h 345"/>
                <a:gd name="T2" fmla="*/ 159 w 473"/>
                <a:gd name="T3" fmla="*/ 292 h 345"/>
                <a:gd name="T4" fmla="*/ 256 w 473"/>
                <a:gd name="T5" fmla="*/ 285 h 345"/>
                <a:gd name="T6" fmla="*/ 473 w 473"/>
                <a:gd name="T7" fmla="*/ 65 h 345"/>
                <a:gd name="T8" fmla="*/ 153 w 473"/>
                <a:gd name="T9" fmla="*/ 63 h 345"/>
                <a:gd name="T10" fmla="*/ 28 w 473"/>
                <a:gd name="T11" fmla="*/ 12 h 345"/>
                <a:gd name="T12" fmla="*/ 1 w 473"/>
                <a:gd name="T13" fmla="*/ 79 h 345"/>
                <a:gd name="T14" fmla="*/ 41 w 473"/>
                <a:gd name="T15" fmla="*/ 174 h 345"/>
                <a:gd name="T16" fmla="*/ 0 w 473"/>
                <a:gd name="T17" fmla="*/ 271 h 345"/>
                <a:gd name="T18" fmla="*/ 39 w 473"/>
                <a:gd name="T19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3" h="345">
                  <a:moveTo>
                    <a:pt x="39" y="345"/>
                  </a:moveTo>
                  <a:cubicBezTo>
                    <a:pt x="39" y="345"/>
                    <a:pt x="106" y="303"/>
                    <a:pt x="159" y="292"/>
                  </a:cubicBezTo>
                  <a:cubicBezTo>
                    <a:pt x="168" y="290"/>
                    <a:pt x="203" y="288"/>
                    <a:pt x="256" y="285"/>
                  </a:cubicBezTo>
                  <a:cubicBezTo>
                    <a:pt x="473" y="65"/>
                    <a:pt x="473" y="65"/>
                    <a:pt x="473" y="65"/>
                  </a:cubicBezTo>
                  <a:cubicBezTo>
                    <a:pt x="389" y="65"/>
                    <a:pt x="285" y="63"/>
                    <a:pt x="153" y="63"/>
                  </a:cubicBezTo>
                  <a:cubicBezTo>
                    <a:pt x="126" y="63"/>
                    <a:pt x="36" y="0"/>
                    <a:pt x="28" y="12"/>
                  </a:cubicBezTo>
                  <a:cubicBezTo>
                    <a:pt x="28" y="12"/>
                    <a:pt x="7" y="61"/>
                    <a:pt x="1" y="79"/>
                  </a:cubicBezTo>
                  <a:cubicBezTo>
                    <a:pt x="1" y="79"/>
                    <a:pt x="43" y="124"/>
                    <a:pt x="41" y="174"/>
                  </a:cubicBezTo>
                  <a:cubicBezTo>
                    <a:pt x="41" y="186"/>
                    <a:pt x="43" y="229"/>
                    <a:pt x="0" y="271"/>
                  </a:cubicBezTo>
                  <a:cubicBezTo>
                    <a:pt x="0" y="271"/>
                    <a:pt x="33" y="340"/>
                    <a:pt x="39" y="345"/>
                  </a:cubicBez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16"/>
            <p:cNvSpPr>
              <a:spLocks/>
            </p:cNvSpPr>
            <p:nvPr userDrawn="1"/>
          </p:nvSpPr>
          <p:spPr bwMode="auto">
            <a:xfrm>
              <a:off x="8221663" y="4708525"/>
              <a:ext cx="382588" cy="112713"/>
            </a:xfrm>
            <a:custGeom>
              <a:avLst/>
              <a:gdLst>
                <a:gd name="T0" fmla="*/ 168 w 223"/>
                <a:gd name="T1" fmla="*/ 66 h 66"/>
                <a:gd name="T2" fmla="*/ 214 w 223"/>
                <a:gd name="T3" fmla="*/ 18 h 66"/>
                <a:gd name="T4" fmla="*/ 158 w 223"/>
                <a:gd name="T5" fmla="*/ 0 h 66"/>
                <a:gd name="T6" fmla="*/ 0 w 223"/>
                <a:gd name="T7" fmla="*/ 66 h 66"/>
                <a:gd name="T8" fmla="*/ 168 w 223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66">
                  <a:moveTo>
                    <a:pt x="168" y="66"/>
                  </a:moveTo>
                  <a:cubicBezTo>
                    <a:pt x="190" y="50"/>
                    <a:pt x="223" y="24"/>
                    <a:pt x="214" y="18"/>
                  </a:cubicBezTo>
                  <a:cubicBezTo>
                    <a:pt x="190" y="1"/>
                    <a:pt x="158" y="0"/>
                    <a:pt x="158" y="0"/>
                  </a:cubicBezTo>
                  <a:cubicBezTo>
                    <a:pt x="105" y="20"/>
                    <a:pt x="52" y="43"/>
                    <a:pt x="0" y="66"/>
                  </a:cubicBezTo>
                  <a:lnTo>
                    <a:pt x="168" y="66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17"/>
            <p:cNvSpPr>
              <a:spLocks noEditPoints="1"/>
            </p:cNvSpPr>
            <p:nvPr userDrawn="1"/>
          </p:nvSpPr>
          <p:spPr bwMode="auto">
            <a:xfrm>
              <a:off x="4292600" y="781050"/>
              <a:ext cx="4484688" cy="4040188"/>
            </a:xfrm>
            <a:custGeom>
              <a:avLst/>
              <a:gdLst>
                <a:gd name="T0" fmla="*/ 2530 w 2612"/>
                <a:gd name="T1" fmla="*/ 2350 h 2351"/>
                <a:gd name="T2" fmla="*/ 2594 w 2612"/>
                <a:gd name="T3" fmla="*/ 2351 h 2351"/>
                <a:gd name="T4" fmla="*/ 2363 w 2612"/>
                <a:gd name="T5" fmla="*/ 1468 h 2351"/>
                <a:gd name="T6" fmla="*/ 2529 w 2612"/>
                <a:gd name="T7" fmla="*/ 1387 h 2351"/>
                <a:gd name="T8" fmla="*/ 2538 w 2612"/>
                <a:gd name="T9" fmla="*/ 1203 h 2351"/>
                <a:gd name="T10" fmla="*/ 2400 w 2612"/>
                <a:gd name="T11" fmla="*/ 1121 h 2351"/>
                <a:gd name="T12" fmla="*/ 2556 w 2612"/>
                <a:gd name="T13" fmla="*/ 925 h 2351"/>
                <a:gd name="T14" fmla="*/ 2407 w 2612"/>
                <a:gd name="T15" fmla="*/ 823 h 2351"/>
                <a:gd name="T16" fmla="*/ 2399 w 2612"/>
                <a:gd name="T17" fmla="*/ 762 h 2351"/>
                <a:gd name="T18" fmla="*/ 2571 w 2612"/>
                <a:gd name="T19" fmla="*/ 567 h 2351"/>
                <a:gd name="T20" fmla="*/ 2327 w 2612"/>
                <a:gd name="T21" fmla="*/ 366 h 2351"/>
                <a:gd name="T22" fmla="*/ 2126 w 2612"/>
                <a:gd name="T23" fmla="*/ 192 h 2351"/>
                <a:gd name="T24" fmla="*/ 2041 w 2612"/>
                <a:gd name="T25" fmla="*/ 44 h 2351"/>
                <a:gd name="T26" fmla="*/ 1695 w 2612"/>
                <a:gd name="T27" fmla="*/ 0 h 2351"/>
                <a:gd name="T28" fmla="*/ 1485 w 2612"/>
                <a:gd name="T29" fmla="*/ 237 h 2351"/>
                <a:gd name="T30" fmla="*/ 1481 w 2612"/>
                <a:gd name="T31" fmla="*/ 279 h 2351"/>
                <a:gd name="T32" fmla="*/ 1385 w 2612"/>
                <a:gd name="T33" fmla="*/ 399 h 2351"/>
                <a:gd name="T34" fmla="*/ 1420 w 2612"/>
                <a:gd name="T35" fmla="*/ 606 h 2351"/>
                <a:gd name="T36" fmla="*/ 1435 w 2612"/>
                <a:gd name="T37" fmla="*/ 597 h 2351"/>
                <a:gd name="T38" fmla="*/ 1483 w 2612"/>
                <a:gd name="T39" fmla="*/ 637 h 2351"/>
                <a:gd name="T40" fmla="*/ 1585 w 2612"/>
                <a:gd name="T41" fmla="*/ 505 h 2351"/>
                <a:gd name="T42" fmla="*/ 1754 w 2612"/>
                <a:gd name="T43" fmla="*/ 506 h 2351"/>
                <a:gd name="T44" fmla="*/ 1766 w 2612"/>
                <a:gd name="T45" fmla="*/ 638 h 2351"/>
                <a:gd name="T46" fmla="*/ 1337 w 2612"/>
                <a:gd name="T47" fmla="*/ 705 h 2351"/>
                <a:gd name="T48" fmla="*/ 1243 w 2612"/>
                <a:gd name="T49" fmla="*/ 594 h 2351"/>
                <a:gd name="T50" fmla="*/ 1225 w 2612"/>
                <a:gd name="T51" fmla="*/ 801 h 2351"/>
                <a:gd name="T52" fmla="*/ 1525 w 2612"/>
                <a:gd name="T53" fmla="*/ 692 h 2351"/>
                <a:gd name="T54" fmla="*/ 1757 w 2612"/>
                <a:gd name="T55" fmla="*/ 739 h 2351"/>
                <a:gd name="T56" fmla="*/ 1539 w 2612"/>
                <a:gd name="T57" fmla="*/ 737 h 2351"/>
                <a:gd name="T58" fmla="*/ 1516 w 2612"/>
                <a:gd name="T59" fmla="*/ 853 h 2351"/>
                <a:gd name="T60" fmla="*/ 1329 w 2612"/>
                <a:gd name="T61" fmla="*/ 967 h 2351"/>
                <a:gd name="T62" fmla="*/ 1458 w 2612"/>
                <a:gd name="T63" fmla="*/ 1208 h 2351"/>
                <a:gd name="T64" fmla="*/ 1672 w 2612"/>
                <a:gd name="T65" fmla="*/ 1078 h 2351"/>
                <a:gd name="T66" fmla="*/ 1516 w 2612"/>
                <a:gd name="T67" fmla="*/ 1309 h 2351"/>
                <a:gd name="T68" fmla="*/ 408 w 2612"/>
                <a:gd name="T69" fmla="*/ 1516 h 2351"/>
                <a:gd name="T70" fmla="*/ 141 w 2612"/>
                <a:gd name="T71" fmla="*/ 1594 h 2351"/>
                <a:gd name="T72" fmla="*/ 241 w 2612"/>
                <a:gd name="T73" fmla="*/ 1654 h 2351"/>
                <a:gd name="T74" fmla="*/ 442 w 2612"/>
                <a:gd name="T75" fmla="*/ 1774 h 2351"/>
                <a:gd name="T76" fmla="*/ 119 w 2612"/>
                <a:gd name="T77" fmla="*/ 1743 h 2351"/>
                <a:gd name="T78" fmla="*/ 112 w 2612"/>
                <a:gd name="T79" fmla="*/ 1847 h 2351"/>
                <a:gd name="T80" fmla="*/ 219 w 2612"/>
                <a:gd name="T81" fmla="*/ 2012 h 2351"/>
                <a:gd name="T82" fmla="*/ 281 w 2612"/>
                <a:gd name="T83" fmla="*/ 2097 h 2351"/>
                <a:gd name="T84" fmla="*/ 572 w 2612"/>
                <a:gd name="T85" fmla="*/ 2027 h 2351"/>
                <a:gd name="T86" fmla="*/ 632 w 2612"/>
                <a:gd name="T87" fmla="*/ 2107 h 2351"/>
                <a:gd name="T88" fmla="*/ 699 w 2612"/>
                <a:gd name="T89" fmla="*/ 2120 h 2351"/>
                <a:gd name="T90" fmla="*/ 799 w 2612"/>
                <a:gd name="T91" fmla="*/ 1990 h 2351"/>
                <a:gd name="T92" fmla="*/ 996 w 2612"/>
                <a:gd name="T93" fmla="*/ 2020 h 2351"/>
                <a:gd name="T94" fmla="*/ 1309 w 2612"/>
                <a:gd name="T95" fmla="*/ 1734 h 2351"/>
                <a:gd name="T96" fmla="*/ 1553 w 2612"/>
                <a:gd name="T97" fmla="*/ 1877 h 2351"/>
                <a:gd name="T98" fmla="*/ 1758 w 2612"/>
                <a:gd name="T99" fmla="*/ 2004 h 2351"/>
                <a:gd name="T100" fmla="*/ 2558 w 2612"/>
                <a:gd name="T101" fmla="*/ 2268 h 2351"/>
                <a:gd name="T102" fmla="*/ 1591 w 2612"/>
                <a:gd name="T103" fmla="*/ 250 h 2351"/>
                <a:gd name="T104" fmla="*/ 1598 w 2612"/>
                <a:gd name="T105" fmla="*/ 317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2" h="2351">
                  <a:moveTo>
                    <a:pt x="2558" y="2268"/>
                  </a:moveTo>
                  <a:cubicBezTo>
                    <a:pt x="2612" y="2295"/>
                    <a:pt x="2530" y="2350"/>
                    <a:pt x="2530" y="2350"/>
                  </a:cubicBezTo>
                  <a:cubicBezTo>
                    <a:pt x="2531" y="2350"/>
                    <a:pt x="2531" y="2351"/>
                    <a:pt x="2532" y="2351"/>
                  </a:cubicBezTo>
                  <a:cubicBezTo>
                    <a:pt x="2594" y="2351"/>
                    <a:pt x="2594" y="2351"/>
                    <a:pt x="2594" y="2351"/>
                  </a:cubicBezTo>
                  <a:cubicBezTo>
                    <a:pt x="2594" y="1745"/>
                    <a:pt x="2594" y="1745"/>
                    <a:pt x="2594" y="1745"/>
                  </a:cubicBezTo>
                  <a:cubicBezTo>
                    <a:pt x="2484" y="1623"/>
                    <a:pt x="2416" y="1535"/>
                    <a:pt x="2363" y="1468"/>
                  </a:cubicBezTo>
                  <a:cubicBezTo>
                    <a:pt x="2435" y="1501"/>
                    <a:pt x="2523" y="1490"/>
                    <a:pt x="2524" y="1490"/>
                  </a:cubicBezTo>
                  <a:cubicBezTo>
                    <a:pt x="2525" y="1490"/>
                    <a:pt x="2529" y="1421"/>
                    <a:pt x="2529" y="1387"/>
                  </a:cubicBezTo>
                  <a:cubicBezTo>
                    <a:pt x="2534" y="1285"/>
                    <a:pt x="2534" y="1285"/>
                    <a:pt x="2534" y="1285"/>
                  </a:cubicBezTo>
                  <a:cubicBezTo>
                    <a:pt x="2534" y="1285"/>
                    <a:pt x="2538" y="1238"/>
                    <a:pt x="2538" y="1203"/>
                  </a:cubicBezTo>
                  <a:cubicBezTo>
                    <a:pt x="2538" y="1203"/>
                    <a:pt x="2327" y="1189"/>
                    <a:pt x="2287" y="1089"/>
                  </a:cubicBezTo>
                  <a:cubicBezTo>
                    <a:pt x="2287" y="1089"/>
                    <a:pt x="2329" y="1116"/>
                    <a:pt x="2400" y="1121"/>
                  </a:cubicBezTo>
                  <a:cubicBezTo>
                    <a:pt x="2464" y="1124"/>
                    <a:pt x="2543" y="1112"/>
                    <a:pt x="2543" y="1112"/>
                  </a:cubicBezTo>
                  <a:cubicBezTo>
                    <a:pt x="2549" y="1095"/>
                    <a:pt x="2556" y="925"/>
                    <a:pt x="2556" y="925"/>
                  </a:cubicBezTo>
                  <a:cubicBezTo>
                    <a:pt x="2558" y="907"/>
                    <a:pt x="2558" y="836"/>
                    <a:pt x="2558" y="836"/>
                  </a:cubicBezTo>
                  <a:cubicBezTo>
                    <a:pt x="2523" y="845"/>
                    <a:pt x="2468" y="837"/>
                    <a:pt x="2407" y="823"/>
                  </a:cubicBezTo>
                  <a:cubicBezTo>
                    <a:pt x="2369" y="814"/>
                    <a:pt x="2305" y="776"/>
                    <a:pt x="2280" y="734"/>
                  </a:cubicBezTo>
                  <a:cubicBezTo>
                    <a:pt x="2280" y="734"/>
                    <a:pt x="2325" y="754"/>
                    <a:pt x="2399" y="762"/>
                  </a:cubicBezTo>
                  <a:cubicBezTo>
                    <a:pt x="2478" y="772"/>
                    <a:pt x="2566" y="756"/>
                    <a:pt x="2567" y="746"/>
                  </a:cubicBezTo>
                  <a:cubicBezTo>
                    <a:pt x="2572" y="702"/>
                    <a:pt x="2571" y="571"/>
                    <a:pt x="2571" y="567"/>
                  </a:cubicBezTo>
                  <a:cubicBezTo>
                    <a:pt x="2571" y="567"/>
                    <a:pt x="2578" y="470"/>
                    <a:pt x="2574" y="471"/>
                  </a:cubicBezTo>
                  <a:cubicBezTo>
                    <a:pt x="2552" y="475"/>
                    <a:pt x="2427" y="471"/>
                    <a:pt x="2327" y="366"/>
                  </a:cubicBezTo>
                  <a:cubicBezTo>
                    <a:pt x="2327" y="366"/>
                    <a:pt x="2289" y="336"/>
                    <a:pt x="2326" y="282"/>
                  </a:cubicBezTo>
                  <a:cubicBezTo>
                    <a:pt x="2326" y="282"/>
                    <a:pt x="2126" y="192"/>
                    <a:pt x="2126" y="192"/>
                  </a:cubicBezTo>
                  <a:cubicBezTo>
                    <a:pt x="2126" y="192"/>
                    <a:pt x="2168" y="151"/>
                    <a:pt x="2169" y="109"/>
                  </a:cubicBezTo>
                  <a:cubicBezTo>
                    <a:pt x="2170" y="62"/>
                    <a:pt x="2098" y="34"/>
                    <a:pt x="2041" y="44"/>
                  </a:cubicBezTo>
                  <a:cubicBezTo>
                    <a:pt x="1987" y="54"/>
                    <a:pt x="1946" y="111"/>
                    <a:pt x="1946" y="111"/>
                  </a:cubicBezTo>
                  <a:cubicBezTo>
                    <a:pt x="1695" y="0"/>
                    <a:pt x="1695" y="0"/>
                    <a:pt x="1695" y="0"/>
                  </a:cubicBezTo>
                  <a:cubicBezTo>
                    <a:pt x="1498" y="199"/>
                    <a:pt x="1498" y="199"/>
                    <a:pt x="1498" y="199"/>
                  </a:cubicBezTo>
                  <a:cubicBezTo>
                    <a:pt x="1496" y="201"/>
                    <a:pt x="1483" y="218"/>
                    <a:pt x="1485" y="237"/>
                  </a:cubicBezTo>
                  <a:cubicBezTo>
                    <a:pt x="1488" y="255"/>
                    <a:pt x="1488" y="255"/>
                    <a:pt x="1488" y="255"/>
                  </a:cubicBezTo>
                  <a:cubicBezTo>
                    <a:pt x="1490" y="268"/>
                    <a:pt x="1483" y="277"/>
                    <a:pt x="1481" y="279"/>
                  </a:cubicBezTo>
                  <a:cubicBezTo>
                    <a:pt x="1464" y="303"/>
                    <a:pt x="1440" y="327"/>
                    <a:pt x="1422" y="349"/>
                  </a:cubicBezTo>
                  <a:cubicBezTo>
                    <a:pt x="1405" y="370"/>
                    <a:pt x="1392" y="388"/>
                    <a:pt x="1385" y="399"/>
                  </a:cubicBezTo>
                  <a:cubicBezTo>
                    <a:pt x="1365" y="432"/>
                    <a:pt x="1358" y="454"/>
                    <a:pt x="1350" y="476"/>
                  </a:cubicBezTo>
                  <a:cubicBezTo>
                    <a:pt x="1350" y="476"/>
                    <a:pt x="1325" y="531"/>
                    <a:pt x="1420" y="606"/>
                  </a:cubicBezTo>
                  <a:cubicBezTo>
                    <a:pt x="1426" y="610"/>
                    <a:pt x="1426" y="610"/>
                    <a:pt x="1426" y="610"/>
                  </a:cubicBezTo>
                  <a:cubicBezTo>
                    <a:pt x="1426" y="610"/>
                    <a:pt x="1435" y="597"/>
                    <a:pt x="1435" y="597"/>
                  </a:cubicBezTo>
                  <a:cubicBezTo>
                    <a:pt x="1443" y="605"/>
                    <a:pt x="1443" y="605"/>
                    <a:pt x="1443" y="605"/>
                  </a:cubicBezTo>
                  <a:cubicBezTo>
                    <a:pt x="1451" y="613"/>
                    <a:pt x="1467" y="628"/>
                    <a:pt x="1483" y="637"/>
                  </a:cubicBezTo>
                  <a:cubicBezTo>
                    <a:pt x="1483" y="637"/>
                    <a:pt x="1490" y="604"/>
                    <a:pt x="1509" y="576"/>
                  </a:cubicBezTo>
                  <a:cubicBezTo>
                    <a:pt x="1525" y="551"/>
                    <a:pt x="1561" y="520"/>
                    <a:pt x="1585" y="505"/>
                  </a:cubicBezTo>
                  <a:cubicBezTo>
                    <a:pt x="1616" y="485"/>
                    <a:pt x="1646" y="475"/>
                    <a:pt x="1682" y="473"/>
                  </a:cubicBezTo>
                  <a:cubicBezTo>
                    <a:pt x="1712" y="472"/>
                    <a:pt x="1733" y="484"/>
                    <a:pt x="1754" y="506"/>
                  </a:cubicBezTo>
                  <a:cubicBezTo>
                    <a:pt x="1785" y="538"/>
                    <a:pt x="1798" y="618"/>
                    <a:pt x="1787" y="652"/>
                  </a:cubicBezTo>
                  <a:cubicBezTo>
                    <a:pt x="1775" y="644"/>
                    <a:pt x="1766" y="638"/>
                    <a:pt x="1766" y="638"/>
                  </a:cubicBezTo>
                  <a:cubicBezTo>
                    <a:pt x="1726" y="618"/>
                    <a:pt x="1646" y="582"/>
                    <a:pt x="1543" y="627"/>
                  </a:cubicBezTo>
                  <a:cubicBezTo>
                    <a:pt x="1508" y="642"/>
                    <a:pt x="1444" y="674"/>
                    <a:pt x="1337" y="705"/>
                  </a:cubicBezTo>
                  <a:cubicBezTo>
                    <a:pt x="1281" y="721"/>
                    <a:pt x="1242" y="715"/>
                    <a:pt x="1232" y="667"/>
                  </a:cubicBezTo>
                  <a:cubicBezTo>
                    <a:pt x="1223" y="625"/>
                    <a:pt x="1243" y="594"/>
                    <a:pt x="1243" y="594"/>
                  </a:cubicBezTo>
                  <a:cubicBezTo>
                    <a:pt x="1243" y="594"/>
                    <a:pt x="1174" y="605"/>
                    <a:pt x="1158" y="667"/>
                  </a:cubicBezTo>
                  <a:cubicBezTo>
                    <a:pt x="1143" y="729"/>
                    <a:pt x="1167" y="787"/>
                    <a:pt x="1225" y="801"/>
                  </a:cubicBezTo>
                  <a:cubicBezTo>
                    <a:pt x="1278" y="815"/>
                    <a:pt x="1363" y="776"/>
                    <a:pt x="1425" y="742"/>
                  </a:cubicBezTo>
                  <a:cubicBezTo>
                    <a:pt x="1448" y="731"/>
                    <a:pt x="1493" y="706"/>
                    <a:pt x="1525" y="692"/>
                  </a:cubicBezTo>
                  <a:cubicBezTo>
                    <a:pt x="1584" y="667"/>
                    <a:pt x="1625" y="664"/>
                    <a:pt x="1686" y="691"/>
                  </a:cubicBezTo>
                  <a:cubicBezTo>
                    <a:pt x="1731" y="711"/>
                    <a:pt x="1757" y="739"/>
                    <a:pt x="1757" y="739"/>
                  </a:cubicBezTo>
                  <a:cubicBezTo>
                    <a:pt x="1757" y="739"/>
                    <a:pt x="1737" y="791"/>
                    <a:pt x="1663" y="795"/>
                  </a:cubicBezTo>
                  <a:cubicBezTo>
                    <a:pt x="1603" y="797"/>
                    <a:pt x="1557" y="766"/>
                    <a:pt x="1539" y="737"/>
                  </a:cubicBezTo>
                  <a:cubicBezTo>
                    <a:pt x="1539" y="737"/>
                    <a:pt x="1526" y="768"/>
                    <a:pt x="1521" y="778"/>
                  </a:cubicBezTo>
                  <a:cubicBezTo>
                    <a:pt x="1501" y="811"/>
                    <a:pt x="1525" y="829"/>
                    <a:pt x="1516" y="853"/>
                  </a:cubicBezTo>
                  <a:cubicBezTo>
                    <a:pt x="1508" y="877"/>
                    <a:pt x="1466" y="905"/>
                    <a:pt x="1443" y="920"/>
                  </a:cubicBezTo>
                  <a:cubicBezTo>
                    <a:pt x="1407" y="945"/>
                    <a:pt x="1344" y="963"/>
                    <a:pt x="1329" y="967"/>
                  </a:cubicBezTo>
                  <a:cubicBezTo>
                    <a:pt x="1329" y="967"/>
                    <a:pt x="1367" y="1053"/>
                    <a:pt x="1372" y="1063"/>
                  </a:cubicBezTo>
                  <a:cubicBezTo>
                    <a:pt x="1392" y="1100"/>
                    <a:pt x="1427" y="1178"/>
                    <a:pt x="1458" y="1208"/>
                  </a:cubicBezTo>
                  <a:cubicBezTo>
                    <a:pt x="1458" y="1208"/>
                    <a:pt x="1529" y="1193"/>
                    <a:pt x="1578" y="1164"/>
                  </a:cubicBezTo>
                  <a:cubicBezTo>
                    <a:pt x="1624" y="1136"/>
                    <a:pt x="1660" y="1104"/>
                    <a:pt x="1672" y="1078"/>
                  </a:cubicBezTo>
                  <a:cubicBezTo>
                    <a:pt x="1672" y="1078"/>
                    <a:pt x="1672" y="1078"/>
                    <a:pt x="1672" y="1078"/>
                  </a:cubicBezTo>
                  <a:cubicBezTo>
                    <a:pt x="1607" y="1229"/>
                    <a:pt x="1558" y="1281"/>
                    <a:pt x="1516" y="1309"/>
                  </a:cubicBezTo>
                  <a:cubicBezTo>
                    <a:pt x="1348" y="1417"/>
                    <a:pt x="1013" y="1656"/>
                    <a:pt x="692" y="1700"/>
                  </a:cubicBezTo>
                  <a:cubicBezTo>
                    <a:pt x="599" y="1703"/>
                    <a:pt x="448" y="1565"/>
                    <a:pt x="408" y="1516"/>
                  </a:cubicBezTo>
                  <a:cubicBezTo>
                    <a:pt x="379" y="1481"/>
                    <a:pt x="319" y="1532"/>
                    <a:pt x="319" y="1532"/>
                  </a:cubicBezTo>
                  <a:cubicBezTo>
                    <a:pt x="319" y="1532"/>
                    <a:pt x="196" y="1511"/>
                    <a:pt x="141" y="1594"/>
                  </a:cubicBezTo>
                  <a:cubicBezTo>
                    <a:pt x="132" y="1607"/>
                    <a:pt x="206" y="1583"/>
                    <a:pt x="252" y="1599"/>
                  </a:cubicBezTo>
                  <a:cubicBezTo>
                    <a:pt x="284" y="1609"/>
                    <a:pt x="241" y="1625"/>
                    <a:pt x="241" y="1654"/>
                  </a:cubicBezTo>
                  <a:cubicBezTo>
                    <a:pt x="241" y="1699"/>
                    <a:pt x="379" y="1733"/>
                    <a:pt x="434" y="1752"/>
                  </a:cubicBezTo>
                  <a:cubicBezTo>
                    <a:pt x="452" y="1758"/>
                    <a:pt x="451" y="1775"/>
                    <a:pt x="442" y="1774"/>
                  </a:cubicBezTo>
                  <a:cubicBezTo>
                    <a:pt x="337" y="1771"/>
                    <a:pt x="274" y="1726"/>
                    <a:pt x="233" y="1713"/>
                  </a:cubicBezTo>
                  <a:cubicBezTo>
                    <a:pt x="151" y="1689"/>
                    <a:pt x="125" y="1705"/>
                    <a:pt x="119" y="1743"/>
                  </a:cubicBezTo>
                  <a:cubicBezTo>
                    <a:pt x="114" y="1772"/>
                    <a:pt x="19" y="1745"/>
                    <a:pt x="2" y="1917"/>
                  </a:cubicBezTo>
                  <a:cubicBezTo>
                    <a:pt x="0" y="1933"/>
                    <a:pt x="105" y="1801"/>
                    <a:pt x="112" y="1847"/>
                  </a:cubicBezTo>
                  <a:cubicBezTo>
                    <a:pt x="135" y="1985"/>
                    <a:pt x="373" y="1870"/>
                    <a:pt x="422" y="1907"/>
                  </a:cubicBezTo>
                  <a:cubicBezTo>
                    <a:pt x="455" y="1931"/>
                    <a:pt x="177" y="1928"/>
                    <a:pt x="219" y="2012"/>
                  </a:cubicBezTo>
                  <a:cubicBezTo>
                    <a:pt x="225" y="2025"/>
                    <a:pt x="97" y="2106"/>
                    <a:pt x="206" y="2208"/>
                  </a:cubicBezTo>
                  <a:cubicBezTo>
                    <a:pt x="206" y="2208"/>
                    <a:pt x="212" y="2092"/>
                    <a:pt x="281" y="2097"/>
                  </a:cubicBezTo>
                  <a:cubicBezTo>
                    <a:pt x="338" y="2100"/>
                    <a:pt x="366" y="2155"/>
                    <a:pt x="437" y="2101"/>
                  </a:cubicBezTo>
                  <a:cubicBezTo>
                    <a:pt x="463" y="2082"/>
                    <a:pt x="477" y="2055"/>
                    <a:pt x="572" y="2027"/>
                  </a:cubicBezTo>
                  <a:cubicBezTo>
                    <a:pt x="579" y="2025"/>
                    <a:pt x="580" y="2059"/>
                    <a:pt x="595" y="2081"/>
                  </a:cubicBezTo>
                  <a:cubicBezTo>
                    <a:pt x="604" y="2095"/>
                    <a:pt x="632" y="2094"/>
                    <a:pt x="632" y="2107"/>
                  </a:cubicBezTo>
                  <a:cubicBezTo>
                    <a:pt x="632" y="2151"/>
                    <a:pt x="577" y="2188"/>
                    <a:pt x="579" y="2190"/>
                  </a:cubicBezTo>
                  <a:cubicBezTo>
                    <a:pt x="581" y="2192"/>
                    <a:pt x="642" y="2223"/>
                    <a:pt x="699" y="2120"/>
                  </a:cubicBezTo>
                  <a:cubicBezTo>
                    <a:pt x="710" y="2100"/>
                    <a:pt x="730" y="2117"/>
                    <a:pt x="753" y="2110"/>
                  </a:cubicBezTo>
                  <a:cubicBezTo>
                    <a:pt x="835" y="2085"/>
                    <a:pt x="752" y="2034"/>
                    <a:pt x="799" y="1990"/>
                  </a:cubicBezTo>
                  <a:cubicBezTo>
                    <a:pt x="859" y="1934"/>
                    <a:pt x="926" y="1903"/>
                    <a:pt x="988" y="1879"/>
                  </a:cubicBezTo>
                  <a:cubicBezTo>
                    <a:pt x="988" y="1879"/>
                    <a:pt x="956" y="1991"/>
                    <a:pt x="996" y="2020"/>
                  </a:cubicBezTo>
                  <a:cubicBezTo>
                    <a:pt x="1243" y="1957"/>
                    <a:pt x="1243" y="1957"/>
                    <a:pt x="1243" y="1957"/>
                  </a:cubicBezTo>
                  <a:cubicBezTo>
                    <a:pt x="1216" y="1893"/>
                    <a:pt x="1259" y="1798"/>
                    <a:pt x="1309" y="1734"/>
                  </a:cubicBezTo>
                  <a:cubicBezTo>
                    <a:pt x="1320" y="1720"/>
                    <a:pt x="1259" y="1907"/>
                    <a:pt x="1296" y="1943"/>
                  </a:cubicBezTo>
                  <a:cubicBezTo>
                    <a:pt x="1553" y="1877"/>
                    <a:pt x="1553" y="1877"/>
                    <a:pt x="1553" y="1877"/>
                  </a:cubicBezTo>
                  <a:cubicBezTo>
                    <a:pt x="1536" y="1836"/>
                    <a:pt x="1545" y="1773"/>
                    <a:pt x="1564" y="1725"/>
                  </a:cubicBezTo>
                  <a:cubicBezTo>
                    <a:pt x="1591" y="1837"/>
                    <a:pt x="1645" y="1955"/>
                    <a:pt x="1758" y="2004"/>
                  </a:cubicBezTo>
                  <a:cubicBezTo>
                    <a:pt x="1941" y="2084"/>
                    <a:pt x="2102" y="2122"/>
                    <a:pt x="2373" y="2202"/>
                  </a:cubicBezTo>
                  <a:cubicBezTo>
                    <a:pt x="2445" y="2223"/>
                    <a:pt x="2523" y="2250"/>
                    <a:pt x="2558" y="2268"/>
                  </a:cubicBezTo>
                  <a:close/>
                  <a:moveTo>
                    <a:pt x="1598" y="317"/>
                  </a:moveTo>
                  <a:cubicBezTo>
                    <a:pt x="1589" y="310"/>
                    <a:pt x="1585" y="261"/>
                    <a:pt x="1591" y="250"/>
                  </a:cubicBezTo>
                  <a:cubicBezTo>
                    <a:pt x="1600" y="236"/>
                    <a:pt x="1700" y="258"/>
                    <a:pt x="1714" y="299"/>
                  </a:cubicBezTo>
                  <a:cubicBezTo>
                    <a:pt x="1717" y="308"/>
                    <a:pt x="1607" y="324"/>
                    <a:pt x="1598" y="317"/>
                  </a:cubicBez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18"/>
            <p:cNvSpPr>
              <a:spLocks/>
            </p:cNvSpPr>
            <p:nvPr userDrawn="1"/>
          </p:nvSpPr>
          <p:spPr bwMode="auto">
            <a:xfrm>
              <a:off x="7258050" y="325438"/>
              <a:ext cx="1489075" cy="846138"/>
            </a:xfrm>
            <a:custGeom>
              <a:avLst/>
              <a:gdLst>
                <a:gd name="T0" fmla="*/ 867 w 867"/>
                <a:gd name="T1" fmla="*/ 130 h 492"/>
                <a:gd name="T2" fmla="*/ 843 w 867"/>
                <a:gd name="T3" fmla="*/ 139 h 492"/>
                <a:gd name="T4" fmla="*/ 801 w 867"/>
                <a:gd name="T5" fmla="*/ 224 h 492"/>
                <a:gd name="T6" fmla="*/ 687 w 867"/>
                <a:gd name="T7" fmla="*/ 198 h 492"/>
                <a:gd name="T8" fmla="*/ 659 w 867"/>
                <a:gd name="T9" fmla="*/ 311 h 492"/>
                <a:gd name="T10" fmla="*/ 618 w 867"/>
                <a:gd name="T11" fmla="*/ 244 h 492"/>
                <a:gd name="T12" fmla="*/ 530 w 867"/>
                <a:gd name="T13" fmla="*/ 243 h 492"/>
                <a:gd name="T14" fmla="*/ 623 w 867"/>
                <a:gd name="T15" fmla="*/ 166 h 492"/>
                <a:gd name="T16" fmla="*/ 584 w 867"/>
                <a:gd name="T17" fmla="*/ 87 h 492"/>
                <a:gd name="T18" fmla="*/ 497 w 867"/>
                <a:gd name="T19" fmla="*/ 86 h 492"/>
                <a:gd name="T20" fmla="*/ 540 w 867"/>
                <a:gd name="T21" fmla="*/ 29 h 492"/>
                <a:gd name="T22" fmla="*/ 540 w 867"/>
                <a:gd name="T23" fmla="*/ 0 h 492"/>
                <a:gd name="T24" fmla="*/ 392 w 867"/>
                <a:gd name="T25" fmla="*/ 0 h 492"/>
                <a:gd name="T26" fmla="*/ 392 w 867"/>
                <a:gd name="T27" fmla="*/ 40 h 492"/>
                <a:gd name="T28" fmla="*/ 369 w 867"/>
                <a:gd name="T29" fmla="*/ 0 h 492"/>
                <a:gd name="T30" fmla="*/ 249 w 867"/>
                <a:gd name="T31" fmla="*/ 0 h 492"/>
                <a:gd name="T32" fmla="*/ 248 w 867"/>
                <a:gd name="T33" fmla="*/ 1 h 492"/>
                <a:gd name="T34" fmla="*/ 254 w 867"/>
                <a:gd name="T35" fmla="*/ 122 h 492"/>
                <a:gd name="T36" fmla="*/ 194 w 867"/>
                <a:gd name="T37" fmla="*/ 58 h 492"/>
                <a:gd name="T38" fmla="*/ 117 w 867"/>
                <a:gd name="T39" fmla="*/ 74 h 492"/>
                <a:gd name="T40" fmla="*/ 119 w 867"/>
                <a:gd name="T41" fmla="*/ 0 h 492"/>
                <a:gd name="T42" fmla="*/ 37 w 867"/>
                <a:gd name="T43" fmla="*/ 0 h 492"/>
                <a:gd name="T44" fmla="*/ 0 w 867"/>
                <a:gd name="T45" fmla="*/ 213 h 492"/>
                <a:gd name="T46" fmla="*/ 203 w 867"/>
                <a:gd name="T47" fmla="*/ 303 h 492"/>
                <a:gd name="T48" fmla="*/ 267 w 867"/>
                <a:gd name="T49" fmla="*/ 260 h 492"/>
                <a:gd name="T50" fmla="*/ 428 w 867"/>
                <a:gd name="T51" fmla="*/ 263 h 492"/>
                <a:gd name="T52" fmla="*/ 509 w 867"/>
                <a:gd name="T53" fmla="*/ 365 h 492"/>
                <a:gd name="T54" fmla="*/ 489 w 867"/>
                <a:gd name="T55" fmla="*/ 428 h 492"/>
                <a:gd name="T56" fmla="*/ 636 w 867"/>
                <a:gd name="T57" fmla="*/ 492 h 492"/>
                <a:gd name="T58" fmla="*/ 867 w 867"/>
                <a:gd name="T59" fmla="*/ 190 h 492"/>
                <a:gd name="T60" fmla="*/ 867 w 867"/>
                <a:gd name="T61" fmla="*/ 13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7" h="492">
                  <a:moveTo>
                    <a:pt x="867" y="130"/>
                  </a:moveTo>
                  <a:cubicBezTo>
                    <a:pt x="859" y="132"/>
                    <a:pt x="851" y="135"/>
                    <a:pt x="843" y="139"/>
                  </a:cubicBezTo>
                  <a:cubicBezTo>
                    <a:pt x="806" y="160"/>
                    <a:pt x="797" y="213"/>
                    <a:pt x="801" y="224"/>
                  </a:cubicBezTo>
                  <a:cubicBezTo>
                    <a:pt x="772" y="150"/>
                    <a:pt x="687" y="198"/>
                    <a:pt x="687" y="198"/>
                  </a:cubicBezTo>
                  <a:cubicBezTo>
                    <a:pt x="742" y="285"/>
                    <a:pt x="696" y="321"/>
                    <a:pt x="659" y="311"/>
                  </a:cubicBezTo>
                  <a:cubicBezTo>
                    <a:pt x="610" y="299"/>
                    <a:pt x="618" y="244"/>
                    <a:pt x="618" y="244"/>
                  </a:cubicBezTo>
                  <a:cubicBezTo>
                    <a:pt x="618" y="244"/>
                    <a:pt x="567" y="288"/>
                    <a:pt x="530" y="243"/>
                  </a:cubicBezTo>
                  <a:cubicBezTo>
                    <a:pt x="501" y="209"/>
                    <a:pt x="542" y="163"/>
                    <a:pt x="623" y="166"/>
                  </a:cubicBezTo>
                  <a:cubicBezTo>
                    <a:pt x="623" y="166"/>
                    <a:pt x="628" y="118"/>
                    <a:pt x="584" y="87"/>
                  </a:cubicBezTo>
                  <a:cubicBezTo>
                    <a:pt x="550" y="63"/>
                    <a:pt x="497" y="86"/>
                    <a:pt x="497" y="86"/>
                  </a:cubicBezTo>
                  <a:cubicBezTo>
                    <a:pt x="497" y="86"/>
                    <a:pt x="532" y="68"/>
                    <a:pt x="540" y="29"/>
                  </a:cubicBezTo>
                  <a:cubicBezTo>
                    <a:pt x="542" y="21"/>
                    <a:pt x="542" y="11"/>
                    <a:pt x="540" y="0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387" y="22"/>
                    <a:pt x="392" y="40"/>
                    <a:pt x="392" y="40"/>
                  </a:cubicBezTo>
                  <a:cubicBezTo>
                    <a:pt x="392" y="40"/>
                    <a:pt x="385" y="18"/>
                    <a:pt x="369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8" y="1"/>
                    <a:pt x="248" y="1"/>
                    <a:pt x="248" y="1"/>
                  </a:cubicBezTo>
                  <a:cubicBezTo>
                    <a:pt x="305" y="59"/>
                    <a:pt x="298" y="120"/>
                    <a:pt x="254" y="122"/>
                  </a:cubicBezTo>
                  <a:cubicBezTo>
                    <a:pt x="196" y="125"/>
                    <a:pt x="194" y="58"/>
                    <a:pt x="194" y="58"/>
                  </a:cubicBezTo>
                  <a:cubicBezTo>
                    <a:pt x="194" y="58"/>
                    <a:pt x="159" y="101"/>
                    <a:pt x="117" y="74"/>
                  </a:cubicBezTo>
                  <a:cubicBezTo>
                    <a:pt x="94" y="59"/>
                    <a:pt x="85" y="25"/>
                    <a:pt x="11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203" y="303"/>
                    <a:pt x="203" y="303"/>
                    <a:pt x="203" y="303"/>
                  </a:cubicBezTo>
                  <a:cubicBezTo>
                    <a:pt x="227" y="282"/>
                    <a:pt x="251" y="268"/>
                    <a:pt x="267" y="260"/>
                  </a:cubicBezTo>
                  <a:cubicBezTo>
                    <a:pt x="323" y="236"/>
                    <a:pt x="381" y="242"/>
                    <a:pt x="428" y="263"/>
                  </a:cubicBezTo>
                  <a:cubicBezTo>
                    <a:pt x="498" y="293"/>
                    <a:pt x="506" y="334"/>
                    <a:pt x="509" y="365"/>
                  </a:cubicBezTo>
                  <a:cubicBezTo>
                    <a:pt x="510" y="382"/>
                    <a:pt x="495" y="419"/>
                    <a:pt x="489" y="428"/>
                  </a:cubicBezTo>
                  <a:cubicBezTo>
                    <a:pt x="636" y="492"/>
                    <a:pt x="636" y="492"/>
                    <a:pt x="636" y="492"/>
                  </a:cubicBezTo>
                  <a:cubicBezTo>
                    <a:pt x="867" y="190"/>
                    <a:pt x="867" y="190"/>
                    <a:pt x="867" y="190"/>
                  </a:cubicBezTo>
                  <a:lnTo>
                    <a:pt x="867" y="130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2800" y="1923678"/>
            <a:ext cx="5855530" cy="1114418"/>
          </a:xfrm>
        </p:spPr>
        <p:txBody>
          <a:bodyPr anchor="b" anchorCtr="0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Esityksen päättävä teksti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2800" y="3147814"/>
            <a:ext cx="585553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" y="681960"/>
            <a:ext cx="2155998" cy="9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37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0"/>
            <a:ext cx="1728788" cy="51435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841772"/>
            <a:ext cx="6593681" cy="17907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2701528"/>
            <a:ext cx="6593681" cy="124182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4057651"/>
            <a:ext cx="2057400" cy="273844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4057651"/>
            <a:ext cx="3843665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4057650"/>
            <a:ext cx="578317" cy="273844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9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11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064420"/>
            <a:ext cx="7429500" cy="2139553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318272"/>
            <a:ext cx="7429500" cy="1031082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39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1687114"/>
            <a:ext cx="3658792" cy="2656286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687114"/>
            <a:ext cx="3656408" cy="2656286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92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64345"/>
            <a:ext cx="7429500" cy="1108471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1687115"/>
            <a:ext cx="3487337" cy="61793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2305048"/>
            <a:ext cx="3658793" cy="203835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1687114"/>
            <a:ext cx="3484952" cy="61793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05048"/>
            <a:ext cx="3656408" cy="203835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74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24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88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457201"/>
            <a:ext cx="2892028" cy="122991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444499"/>
            <a:ext cx="4418407" cy="3898901"/>
          </a:xfrm>
        </p:spPr>
        <p:txBody>
          <a:bodyPr anchor="ctr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1687114"/>
            <a:ext cx="2892028" cy="26562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24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347864" y="323850"/>
            <a:ext cx="5402437" cy="4497388"/>
          </a:xfrm>
          <a:prstGeom prst="rect">
            <a:avLst/>
          </a:pr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Rectangle 2"/>
          <p:cNvSpPr/>
          <p:nvPr userDrawn="1"/>
        </p:nvSpPr>
        <p:spPr>
          <a:xfrm>
            <a:off x="395288" y="323850"/>
            <a:ext cx="2952576" cy="4497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611560" y="540982"/>
            <a:ext cx="2592288" cy="2887616"/>
          </a:xfrm>
        </p:spPr>
        <p:txBody>
          <a:bodyPr anchor="b" anchorCtr="0">
            <a:noAutofit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611560" y="3705357"/>
            <a:ext cx="2576728" cy="102745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10" y="1324446"/>
            <a:ext cx="2286144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88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4450881" cy="122991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457201"/>
            <a:ext cx="2750018" cy="38861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1687114"/>
            <a:ext cx="4450883" cy="26562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53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3228499"/>
            <a:ext cx="7434266" cy="614516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454819"/>
            <a:ext cx="7434266" cy="2474834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3843015"/>
            <a:ext cx="7433144" cy="51185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808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457200"/>
            <a:ext cx="7429466" cy="257175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3314700"/>
            <a:ext cx="7428344" cy="10286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983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061322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524168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3232439"/>
            <a:ext cx="7429502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77634" y="54929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07372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436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600531"/>
            <a:ext cx="7429501" cy="1883876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3493241"/>
            <a:ext cx="7428379" cy="85548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544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005847"/>
            <a:ext cx="2397674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2520197"/>
            <a:ext cx="2406551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008226"/>
            <a:ext cx="2388289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2522576"/>
            <a:ext cx="2396873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005847"/>
            <a:ext cx="2396226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2520197"/>
            <a:ext cx="2396226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95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457200"/>
            <a:ext cx="7429499" cy="142875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3303447"/>
            <a:ext cx="2396430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000249"/>
            <a:ext cx="2396430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3735644"/>
            <a:ext cx="2396430" cy="61338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3303447"/>
            <a:ext cx="2400300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000249"/>
            <a:ext cx="2399205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3735643"/>
            <a:ext cx="2400300" cy="6077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3303446"/>
            <a:ext cx="2393056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000249"/>
            <a:ext cx="2396227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3735641"/>
            <a:ext cx="2396226" cy="60775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73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26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457200"/>
            <a:ext cx="1503758" cy="388620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457200"/>
            <a:ext cx="5811443" cy="3886201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64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4713-1A87-4487-846C-35A12BF014FD}" type="datetimeFigureOut">
              <a:rPr lang="fi-FI" smtClean="0"/>
              <a:t>20.10.2021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BFAE-686A-4818-A18E-3B5DEAC2FB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7440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11560" cy="514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3656" y="1410997"/>
            <a:ext cx="7490792" cy="339300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57139" y="4846182"/>
            <a:ext cx="395536" cy="20110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113656" y="235340"/>
            <a:ext cx="7490792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ruutu 8"/>
          <p:cNvSpPr txBox="1"/>
          <p:nvPr userDrawn="1"/>
        </p:nvSpPr>
        <p:spPr>
          <a:xfrm>
            <a:off x="39813" y="4790474"/>
            <a:ext cx="539552" cy="202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900" dirty="0" smtClean="0">
                <a:solidFill>
                  <a:schemeClr val="bg1"/>
                </a:solidFill>
              </a:rPr>
              <a:t>VN.FI</a:t>
            </a:r>
            <a:endParaRPr lang="fi-FI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6702" y="4711419"/>
            <a:ext cx="50405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895" y="4458878"/>
            <a:ext cx="504056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fld id="{9504BABE-377C-4042-9CE4-D8BB0ACFBA08}" type="datetime1">
              <a:rPr lang="fi-FI" smtClean="0"/>
              <a:t>20.10.2021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3848" y="4846182"/>
            <a:ext cx="2736304" cy="20110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3" y="331649"/>
            <a:ext cx="267922" cy="36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3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700" baseline="0">
                <a:solidFill>
                  <a:srgbClr val="004696"/>
                </a:solidFill>
              </a:defRPr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500" baseline="0">
                <a:solidFill>
                  <a:srgbClr val="004696"/>
                </a:solidFill>
              </a:defRPr>
            </a:lvl1pPr>
            <a:lvl2pPr>
              <a:defRPr sz="1350" baseline="0">
                <a:solidFill>
                  <a:srgbClr val="004696"/>
                </a:solidFill>
              </a:defRPr>
            </a:lvl2pPr>
            <a:lvl3pPr>
              <a:defRPr sz="1350" baseline="0">
                <a:solidFill>
                  <a:srgbClr val="004696"/>
                </a:solidFill>
              </a:defRPr>
            </a:lvl3pPr>
            <a:lvl4pPr>
              <a:defRPr baseline="0">
                <a:solidFill>
                  <a:srgbClr val="004696"/>
                </a:solidFill>
              </a:defRPr>
            </a:lvl4pPr>
            <a:lvl5pPr>
              <a:defRPr baseline="0">
                <a:solidFill>
                  <a:srgbClr val="004696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4713-1A87-4487-846C-35A12BF014FD}" type="datetimeFigureOut">
              <a:rPr lang="fi-FI" smtClean="0"/>
              <a:t>20.10.2021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BFAE-686A-4818-A18E-3B5DEAC2FB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93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4713-1A87-4487-846C-35A12BF014FD}" type="datetimeFigureOut">
              <a:rPr lang="fi-FI" smtClean="0"/>
              <a:t>20.10.2021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BFAE-686A-4818-A18E-3B5DEAC2FB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8247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4713-1A87-4487-846C-35A12BF014FD}" type="datetimeFigureOut">
              <a:rPr lang="fi-FI" smtClean="0"/>
              <a:t>20.10.2021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BFAE-686A-4818-A18E-3B5DEAC2FB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757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4713-1A87-4487-846C-35A12BF014FD}" type="datetimeFigureOut">
              <a:rPr lang="fi-FI" smtClean="0"/>
              <a:t>20.10.2021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BFAE-686A-4818-A18E-3B5DEAC2FB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0072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4713-1A87-4487-846C-35A12BF014FD}" type="datetimeFigureOut">
              <a:rPr lang="fi-FI" smtClean="0"/>
              <a:t>20.10.2021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BFAE-686A-4818-A18E-3B5DEAC2FB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7515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4713-1A87-4487-846C-35A12BF014FD}" type="datetimeFigureOut">
              <a:rPr lang="fi-FI" smtClean="0"/>
              <a:t>20.10.2021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BFAE-686A-4818-A18E-3B5DEAC2FB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8899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4713-1A87-4487-846C-35A12BF014FD}" type="datetimeFigureOut">
              <a:rPr lang="fi-FI" smtClean="0"/>
              <a:t>20.10.2021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BFAE-686A-4818-A18E-3B5DEAC2FB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9462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4713-1A87-4487-846C-35A12BF014FD}" type="datetimeFigureOut">
              <a:rPr lang="fi-FI" smtClean="0"/>
              <a:t>20.10.2021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BFAE-686A-4818-A18E-3B5DEAC2FB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32027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4713-1A87-4487-846C-35A12BF014FD}" type="datetimeFigureOut">
              <a:rPr lang="fi-FI" smtClean="0"/>
              <a:t>20.10.2021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BFAE-686A-4818-A18E-3B5DEAC2FB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5779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4713-1A87-4487-846C-35A12BF014FD}" type="datetimeFigureOut">
              <a:rPr lang="fi-FI" smtClean="0"/>
              <a:t>20.10.2021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BFAE-686A-4818-A18E-3B5DEAC2FB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379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57139" y="4846182"/>
            <a:ext cx="395536" cy="20110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763688" y="1707654"/>
            <a:ext cx="6840760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3848" y="4846182"/>
            <a:ext cx="2736304" cy="20110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33164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8"/>
          <p:cNvSpPr txBox="1"/>
          <p:nvPr userDrawn="1"/>
        </p:nvSpPr>
        <p:spPr>
          <a:xfrm>
            <a:off x="0" y="4790474"/>
            <a:ext cx="1331640" cy="202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800" dirty="0" smtClean="0">
                <a:solidFill>
                  <a:schemeClr val="bg1"/>
                </a:solidFill>
              </a:rPr>
              <a:t>GOVERNMENT.FI</a:t>
            </a:r>
            <a:endParaRPr lang="fi-FI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3752" y="4727776"/>
            <a:ext cx="122413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0" y="4443958"/>
            <a:ext cx="1331640" cy="25254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20.10.2021</a:t>
            </a:fld>
            <a:endParaRPr lang="fi-FI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691680" y="2715766"/>
            <a:ext cx="6408712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763688" y="2787774"/>
            <a:ext cx="6769100" cy="649287"/>
          </a:xfrm>
        </p:spPr>
        <p:txBody>
          <a:bodyPr wrap="square" lIns="108000">
            <a:normAutofit/>
          </a:bodyPr>
          <a:lstStyle>
            <a:lvl1pPr marL="0" indent="0">
              <a:buNone/>
              <a:defRPr lang="fi-FI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4" y="267598"/>
            <a:ext cx="825552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48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k object 16"/>
          <p:cNvSpPr/>
          <p:nvPr userDrawn="1"/>
        </p:nvSpPr>
        <p:spPr>
          <a:xfrm>
            <a:off x="0" y="0"/>
            <a:ext cx="9144007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b="0" i="0" dirty="0">
              <a:latin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490" y="1"/>
            <a:ext cx="8245137" cy="825623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490" y="900967"/>
            <a:ext cx="6858000" cy="1241822"/>
          </a:xfrm>
        </p:spPr>
        <p:txBody>
          <a:bodyPr lIns="9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91152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1" y="0"/>
            <a:ext cx="9144008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b="0" i="0" dirty="0">
              <a:latin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490" y="1"/>
            <a:ext cx="8245137" cy="825623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490" y="900967"/>
            <a:ext cx="6858000" cy="1241822"/>
          </a:xfrm>
        </p:spPr>
        <p:txBody>
          <a:bodyPr lIns="9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2419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35" y="1499693"/>
            <a:ext cx="8027515" cy="313302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050"/>
              </a:spcBef>
              <a:defRPr sz="1650"/>
            </a:lvl1pPr>
            <a:lvl2pPr>
              <a:lnSpc>
                <a:spcPct val="100000"/>
              </a:lnSpc>
              <a:spcBef>
                <a:spcPts val="1050"/>
              </a:spcBef>
              <a:defRPr sz="1500"/>
            </a:lvl2pPr>
            <a:lvl3pPr>
              <a:lnSpc>
                <a:spcPct val="100000"/>
              </a:lnSpc>
              <a:spcBef>
                <a:spcPts val="1050"/>
              </a:spcBef>
              <a:defRPr sz="12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4415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3F53CA4-85EB-40BD-9FFB-8691F4C307C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71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kuvi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uvio_photo_180dpi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70" y="1588770"/>
            <a:ext cx="2792730" cy="3554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36" y="1499693"/>
            <a:ext cx="5957415" cy="313302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050"/>
              </a:spcBef>
              <a:defRPr sz="1650"/>
            </a:lvl1pPr>
            <a:lvl2pPr>
              <a:lnSpc>
                <a:spcPct val="100000"/>
              </a:lnSpc>
              <a:spcBef>
                <a:spcPts val="1050"/>
              </a:spcBef>
              <a:defRPr sz="1500"/>
            </a:lvl2pPr>
            <a:lvl3pPr>
              <a:lnSpc>
                <a:spcPct val="100000"/>
              </a:lnSpc>
              <a:spcBef>
                <a:spcPts val="1050"/>
              </a:spcBef>
              <a:defRPr sz="12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4415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3F53CA4-85EB-40BD-9FFB-8691F4C307C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783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graafi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36" y="1499693"/>
            <a:ext cx="2433164" cy="313302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050"/>
              </a:spcBef>
              <a:defRPr sz="1650"/>
            </a:lvl1pPr>
            <a:lvl2pPr>
              <a:lnSpc>
                <a:spcPct val="100000"/>
              </a:lnSpc>
              <a:spcBef>
                <a:spcPts val="1050"/>
              </a:spcBef>
              <a:defRPr sz="1500"/>
            </a:lvl2pPr>
            <a:lvl3pPr>
              <a:lnSpc>
                <a:spcPct val="100000"/>
              </a:lnSpc>
              <a:spcBef>
                <a:spcPts val="1050"/>
              </a:spcBef>
              <a:defRPr sz="12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4415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3F53CA4-85EB-40BD-9FFB-8691F4C307C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090334" y="1497577"/>
            <a:ext cx="5429250" cy="31330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50"/>
              </a:spcBef>
              <a:buNone/>
              <a:defRPr sz="1650"/>
            </a:lvl1pPr>
            <a:lvl2pPr>
              <a:lnSpc>
                <a:spcPct val="100000"/>
              </a:lnSpc>
              <a:spcBef>
                <a:spcPts val="1050"/>
              </a:spcBef>
              <a:defRPr sz="1500"/>
            </a:lvl2pPr>
            <a:lvl3pPr>
              <a:lnSpc>
                <a:spcPct val="100000"/>
              </a:lnSpc>
              <a:spcBef>
                <a:spcPts val="1050"/>
              </a:spcBef>
              <a:defRPr sz="12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Object: </a:t>
            </a:r>
            <a:r>
              <a:rPr lang="fi-FI" dirty="0" err="1"/>
              <a:t>table</a:t>
            </a:r>
            <a:r>
              <a:rPr lang="fi-FI" dirty="0"/>
              <a:t>, </a:t>
            </a:r>
            <a:r>
              <a:rPr lang="fi-FI" dirty="0" err="1"/>
              <a:t>chart</a:t>
            </a:r>
            <a:r>
              <a:rPr lang="fi-FI" dirty="0"/>
              <a:t>, </a:t>
            </a:r>
            <a:r>
              <a:rPr lang="fi-FI" dirty="0" err="1"/>
              <a:t>graphic</a:t>
            </a:r>
            <a:r>
              <a:rPr lang="fi-FI" dirty="0"/>
              <a:t>, </a:t>
            </a:r>
            <a:r>
              <a:rPr lang="fi-FI" dirty="0" err="1"/>
              <a:t>picture</a:t>
            </a:r>
            <a:r>
              <a:rPr lang="en-US" dirty="0"/>
              <a:t>…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80833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4415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3F53CA4-85EB-40BD-9FFB-8691F4C307C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86833" y="1497577"/>
            <a:ext cx="8032751" cy="31330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50"/>
              </a:spcBef>
              <a:buNone/>
              <a:defRPr sz="1650"/>
            </a:lvl1pPr>
            <a:lvl2pPr>
              <a:lnSpc>
                <a:spcPct val="100000"/>
              </a:lnSpc>
              <a:spcBef>
                <a:spcPts val="1050"/>
              </a:spcBef>
              <a:defRPr sz="1500"/>
            </a:lvl2pPr>
            <a:lvl3pPr>
              <a:lnSpc>
                <a:spcPct val="100000"/>
              </a:lnSpc>
              <a:spcBef>
                <a:spcPts val="1050"/>
              </a:spcBef>
              <a:defRPr sz="12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Object: </a:t>
            </a:r>
            <a:r>
              <a:rPr lang="fi-FI" dirty="0" err="1"/>
              <a:t>table</a:t>
            </a:r>
            <a:r>
              <a:rPr lang="fi-FI" dirty="0"/>
              <a:t>, </a:t>
            </a:r>
            <a:r>
              <a:rPr lang="fi-FI" dirty="0" err="1"/>
              <a:t>chart</a:t>
            </a:r>
            <a:r>
              <a:rPr lang="fi-FI" dirty="0"/>
              <a:t>, </a:t>
            </a:r>
            <a:r>
              <a:rPr lang="fi-FI" dirty="0" err="1"/>
              <a:t>graphic</a:t>
            </a:r>
            <a:r>
              <a:rPr lang="fi-FI" dirty="0"/>
              <a:t>, </a:t>
            </a:r>
            <a:r>
              <a:rPr lang="fi-FI" dirty="0" err="1"/>
              <a:t>picture</a:t>
            </a:r>
            <a:r>
              <a:rPr lang="en-US" dirty="0"/>
              <a:t>…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2099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kaksi graafi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36" y="4127500"/>
            <a:ext cx="8031747" cy="50522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050"/>
              </a:spcBef>
              <a:defRPr sz="1650"/>
            </a:lvl1pPr>
            <a:lvl2pPr>
              <a:lnSpc>
                <a:spcPct val="100000"/>
              </a:lnSpc>
              <a:spcBef>
                <a:spcPts val="1050"/>
              </a:spcBef>
              <a:defRPr sz="1500"/>
            </a:lvl2pPr>
            <a:lvl3pPr>
              <a:lnSpc>
                <a:spcPct val="100000"/>
              </a:lnSpc>
              <a:spcBef>
                <a:spcPts val="1050"/>
              </a:spcBef>
              <a:defRPr sz="12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4415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3F53CA4-85EB-40BD-9FFB-8691F4C307C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61417" y="1497577"/>
            <a:ext cx="3958166" cy="246059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50"/>
              </a:spcBef>
              <a:buNone/>
              <a:defRPr sz="1650"/>
            </a:lvl1pPr>
            <a:lvl2pPr>
              <a:lnSpc>
                <a:spcPct val="100000"/>
              </a:lnSpc>
              <a:spcBef>
                <a:spcPts val="1050"/>
              </a:spcBef>
              <a:defRPr sz="1500"/>
            </a:lvl2pPr>
            <a:lvl3pPr>
              <a:lnSpc>
                <a:spcPct val="100000"/>
              </a:lnSpc>
              <a:spcBef>
                <a:spcPts val="1050"/>
              </a:spcBef>
              <a:defRPr sz="12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Object: </a:t>
            </a:r>
            <a:r>
              <a:rPr lang="fi-FI" dirty="0" err="1"/>
              <a:t>table</a:t>
            </a:r>
            <a:r>
              <a:rPr lang="fi-FI" dirty="0"/>
              <a:t>, </a:t>
            </a:r>
            <a:r>
              <a:rPr lang="fi-FI" dirty="0" err="1"/>
              <a:t>chart</a:t>
            </a:r>
            <a:r>
              <a:rPr lang="fi-FI" dirty="0"/>
              <a:t>, </a:t>
            </a:r>
            <a:r>
              <a:rPr lang="fi-FI" dirty="0" err="1"/>
              <a:t>graphic</a:t>
            </a:r>
            <a:r>
              <a:rPr lang="fi-FI" dirty="0"/>
              <a:t>, </a:t>
            </a:r>
            <a:r>
              <a:rPr lang="fi-FI" dirty="0" err="1"/>
              <a:t>picture</a:t>
            </a:r>
            <a:r>
              <a:rPr lang="en-US" dirty="0"/>
              <a:t>…</a:t>
            </a:r>
            <a:endParaRPr lang="fi-FI" dirty="0"/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4716" y="1506044"/>
            <a:ext cx="3928534" cy="246059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50"/>
              </a:spcBef>
              <a:buNone/>
              <a:defRPr sz="1650"/>
            </a:lvl1pPr>
            <a:lvl2pPr>
              <a:lnSpc>
                <a:spcPct val="100000"/>
              </a:lnSpc>
              <a:spcBef>
                <a:spcPts val="1050"/>
              </a:spcBef>
              <a:defRPr sz="1500"/>
            </a:lvl2pPr>
            <a:lvl3pPr>
              <a:lnSpc>
                <a:spcPct val="100000"/>
              </a:lnSpc>
              <a:spcBef>
                <a:spcPts val="1050"/>
              </a:spcBef>
              <a:defRPr sz="12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Object: </a:t>
            </a:r>
            <a:r>
              <a:rPr lang="fi-FI" dirty="0" err="1"/>
              <a:t>table</a:t>
            </a:r>
            <a:r>
              <a:rPr lang="fi-FI" dirty="0"/>
              <a:t>, </a:t>
            </a:r>
            <a:r>
              <a:rPr lang="fi-FI" dirty="0" err="1"/>
              <a:t>chart</a:t>
            </a:r>
            <a:r>
              <a:rPr lang="fi-FI" dirty="0"/>
              <a:t>, </a:t>
            </a:r>
            <a:r>
              <a:rPr lang="fi-FI" dirty="0" err="1"/>
              <a:t>graphic</a:t>
            </a:r>
            <a:r>
              <a:rPr lang="fi-FI" dirty="0"/>
              <a:t>, </a:t>
            </a:r>
            <a:r>
              <a:rPr lang="fi-FI" dirty="0" err="1"/>
              <a:t>picture</a:t>
            </a:r>
            <a:r>
              <a:rPr lang="en-US" dirty="0"/>
              <a:t>…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77638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36" y="1499693"/>
            <a:ext cx="3533831" cy="313302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050"/>
              </a:spcBef>
              <a:defRPr sz="1650"/>
            </a:lvl1pPr>
            <a:lvl2pPr>
              <a:lnSpc>
                <a:spcPct val="100000"/>
              </a:lnSpc>
              <a:spcBef>
                <a:spcPts val="1050"/>
              </a:spcBef>
              <a:defRPr sz="1500"/>
            </a:lvl2pPr>
            <a:lvl3pPr>
              <a:lnSpc>
                <a:spcPct val="100000"/>
              </a:lnSpc>
              <a:spcBef>
                <a:spcPts val="1050"/>
              </a:spcBef>
              <a:defRPr sz="12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191000" y="1502834"/>
            <a:ext cx="4328583" cy="313227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4415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3F53CA4-85EB-40BD-9FFB-8691F4C307C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283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kaksi vaaka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36" y="1499694"/>
            <a:ext cx="8031748" cy="114614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050"/>
              </a:spcBef>
              <a:defRPr sz="1650"/>
            </a:lvl1pPr>
            <a:lvl2pPr>
              <a:lnSpc>
                <a:spcPct val="100000"/>
              </a:lnSpc>
              <a:spcBef>
                <a:spcPts val="1050"/>
              </a:spcBef>
              <a:defRPr sz="1500"/>
            </a:lvl2pPr>
            <a:lvl3pPr>
              <a:lnSpc>
                <a:spcPct val="100000"/>
              </a:lnSpc>
              <a:spcBef>
                <a:spcPts val="1050"/>
              </a:spcBef>
              <a:defRPr sz="12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0" y="2772834"/>
            <a:ext cx="3947583" cy="186227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4415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3F53CA4-85EB-40BD-9FFB-8691F4C307C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7835" y="2772834"/>
            <a:ext cx="3935998" cy="186227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373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36" y="1499693"/>
            <a:ext cx="5407082" cy="313302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050"/>
              </a:spcBef>
              <a:defRPr sz="1650"/>
            </a:lvl1pPr>
            <a:lvl2pPr>
              <a:lnSpc>
                <a:spcPct val="100000"/>
              </a:lnSpc>
              <a:spcBef>
                <a:spcPts val="1050"/>
              </a:spcBef>
              <a:defRPr sz="1500"/>
            </a:lvl2pPr>
            <a:lvl3pPr>
              <a:lnSpc>
                <a:spcPct val="100000"/>
              </a:lnSpc>
              <a:spcBef>
                <a:spcPts val="1050"/>
              </a:spcBef>
              <a:defRPr sz="12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85417" y="1502834"/>
            <a:ext cx="2434166" cy="313227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4415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3F53CA4-85EB-40BD-9FFB-8691F4C307C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811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lait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91680" y="1410997"/>
            <a:ext cx="6912768" cy="339300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57139" y="4846182"/>
            <a:ext cx="395536" cy="20110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691680" y="235340"/>
            <a:ext cx="6912768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3848" y="4846182"/>
            <a:ext cx="2736304" cy="20110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33164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8"/>
          <p:cNvSpPr txBox="1"/>
          <p:nvPr userDrawn="1"/>
        </p:nvSpPr>
        <p:spPr>
          <a:xfrm>
            <a:off x="0" y="4790474"/>
            <a:ext cx="1331640" cy="202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800" dirty="0" smtClean="0">
                <a:solidFill>
                  <a:schemeClr val="bg1"/>
                </a:solidFill>
              </a:rPr>
              <a:t>GOVERNMENT.FI</a:t>
            </a:r>
            <a:endParaRPr lang="fi-FI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3752" y="4727776"/>
            <a:ext cx="122413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0" y="4443958"/>
            <a:ext cx="1331640" cy="25254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20.10.2021</a:t>
            </a:fld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4" y="267598"/>
            <a:ext cx="825552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4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kaksi pysty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36" y="1499693"/>
            <a:ext cx="3533831" cy="313302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050"/>
              </a:spcBef>
              <a:defRPr sz="1650"/>
            </a:lvl1pPr>
            <a:lvl2pPr>
              <a:lnSpc>
                <a:spcPct val="100000"/>
              </a:lnSpc>
              <a:spcBef>
                <a:spcPts val="1050"/>
              </a:spcBef>
              <a:defRPr sz="1500"/>
            </a:lvl2pPr>
            <a:lvl3pPr>
              <a:lnSpc>
                <a:spcPct val="100000"/>
              </a:lnSpc>
              <a:spcBef>
                <a:spcPts val="1050"/>
              </a:spcBef>
              <a:defRPr sz="12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191000" y="1502834"/>
            <a:ext cx="2084917" cy="313227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4415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3F53CA4-85EB-40BD-9FFB-8691F4C307C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424083" y="1500717"/>
            <a:ext cx="2093384" cy="313227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37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4415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3F53CA4-85EB-40BD-9FFB-8691F4C307C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" y="158751"/>
            <a:ext cx="9143999" cy="448733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339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HJAAAAA_sininen_takakansi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583" y="571500"/>
            <a:ext cx="8106834" cy="3714750"/>
          </a:xfrm>
        </p:spPr>
        <p:txBody>
          <a:bodyPr lIns="9000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None/>
              <a:tabLst/>
              <a:defRPr lang="fi-FI" sz="1650" b="0" i="0" u="none" strike="noStrike" baseline="0" smtClean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Esityksen päättävä teksti. Vaihtoehtoina esimerkiksi: Kiitos!, Lisätietoja: </a:t>
            </a:r>
            <a:r>
              <a:rPr lang="fi-FI" dirty="0" err="1"/>
              <a:t>etunimi.sukunimi@osoite.fi</a:t>
            </a:r>
            <a:r>
              <a:rPr lang="fi-FI" dirty="0"/>
              <a:t>, Lisätietoa aiheesta: </a:t>
            </a:r>
            <a:r>
              <a:rPr lang="fi-FI" dirty="0" err="1"/>
              <a:t>www.verkkosivu.fi</a:t>
            </a:r>
            <a:r>
              <a:rPr lang="fi-FI" dirty="0"/>
              <a:t>, Muu aiheeseen sopiva lopetus.</a:t>
            </a:r>
          </a:p>
        </p:txBody>
      </p:sp>
      <p:pic>
        <p:nvPicPr>
          <p:cNvPr id="5" name="Picture 4" descr="EUFI-logo_valke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51" y="4333111"/>
            <a:ext cx="2295149" cy="8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354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HJAAAAA_Vihrea_Takakansi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583" y="571500"/>
            <a:ext cx="8106834" cy="3714750"/>
          </a:xfrm>
        </p:spPr>
        <p:txBody>
          <a:bodyPr lIns="9000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None/>
              <a:tabLst/>
              <a:defRPr lang="fi-FI" sz="1650" b="0" i="0" u="none" strike="noStrike" baseline="0" smtClean="0">
                <a:solidFill>
                  <a:srgbClr val="FFFF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Esityksen päättävä teksti. Vaihtoehtoina esimerkiksi: Kiitos!, Lisätietoja: </a:t>
            </a:r>
            <a:r>
              <a:rPr lang="fi-FI" dirty="0" err="1"/>
              <a:t>etunimi.sukunimi@osoite.fi</a:t>
            </a:r>
            <a:r>
              <a:rPr lang="fi-FI" dirty="0"/>
              <a:t>, Lisätietoa aiheesta: </a:t>
            </a:r>
            <a:r>
              <a:rPr lang="fi-FI" dirty="0" err="1"/>
              <a:t>www.verkkosivu.fi</a:t>
            </a:r>
            <a:r>
              <a:rPr lang="fi-FI" dirty="0"/>
              <a:t>, Muu aiheeseen sopiva lopetus.</a:t>
            </a:r>
          </a:p>
        </p:txBody>
      </p:sp>
      <p:pic>
        <p:nvPicPr>
          <p:cNvPr id="5" name="Picture 4" descr="EUFI-logo_valke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51" y="4333111"/>
            <a:ext cx="2295149" cy="8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670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11560" cy="514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3656" y="1410997"/>
            <a:ext cx="7490792" cy="3393001"/>
          </a:xfrm>
        </p:spPr>
        <p:txBody>
          <a:bodyPr numCol="2" spcCol="36000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57139" y="4846182"/>
            <a:ext cx="395536" cy="20110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113656" y="235340"/>
            <a:ext cx="7490792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ruutu 8"/>
          <p:cNvSpPr txBox="1"/>
          <p:nvPr userDrawn="1"/>
        </p:nvSpPr>
        <p:spPr>
          <a:xfrm>
            <a:off x="39813" y="4790474"/>
            <a:ext cx="539552" cy="202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900" dirty="0" smtClean="0">
                <a:solidFill>
                  <a:schemeClr val="bg1"/>
                </a:solidFill>
              </a:rPr>
              <a:t>VN.FI</a:t>
            </a:r>
            <a:endParaRPr lang="fi-FI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6702" y="4711419"/>
            <a:ext cx="50405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895" y="4458878"/>
            <a:ext cx="504056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fld id="{9504BABE-377C-4042-9CE4-D8BB0ACFBA08}" type="datetime1">
              <a:rPr lang="fi-FI" smtClean="0"/>
              <a:t>20.10.2021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3848" y="4846182"/>
            <a:ext cx="2736304" cy="20110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3" y="331649"/>
            <a:ext cx="267922" cy="36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74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11560" cy="514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3656" y="1410997"/>
            <a:ext cx="7490792" cy="3393001"/>
          </a:xfrm>
        </p:spPr>
        <p:txBody>
          <a:bodyPr numCol="2" spcCol="36000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57139" y="4846182"/>
            <a:ext cx="395536" cy="20110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113656" y="235340"/>
            <a:ext cx="7490792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ruutu 8"/>
          <p:cNvSpPr txBox="1"/>
          <p:nvPr userDrawn="1"/>
        </p:nvSpPr>
        <p:spPr>
          <a:xfrm>
            <a:off x="39813" y="4790474"/>
            <a:ext cx="539552" cy="202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900" dirty="0" smtClean="0">
                <a:solidFill>
                  <a:schemeClr val="bg1"/>
                </a:solidFill>
              </a:rPr>
              <a:t>VN.FI</a:t>
            </a:r>
            <a:endParaRPr lang="fi-FI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6702" y="4711419"/>
            <a:ext cx="50405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895" y="4458878"/>
            <a:ext cx="504056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fld id="{9504BABE-377C-4042-9CE4-D8BB0ACFBA08}" type="datetime1">
              <a:rPr lang="fi-FI" smtClean="0"/>
              <a:t>20.10.2021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3848" y="4846182"/>
            <a:ext cx="2736304" cy="20110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3" y="331649"/>
            <a:ext cx="267922" cy="36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64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sivu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11560" cy="514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3656" y="1410997"/>
            <a:ext cx="4826496" cy="339300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57139" y="4846182"/>
            <a:ext cx="395536" cy="20110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113656" y="235340"/>
            <a:ext cx="7490792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ruutu 8"/>
          <p:cNvSpPr txBox="1"/>
          <p:nvPr userDrawn="1"/>
        </p:nvSpPr>
        <p:spPr>
          <a:xfrm>
            <a:off x="39813" y="4790474"/>
            <a:ext cx="539552" cy="202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900" dirty="0" smtClean="0">
                <a:solidFill>
                  <a:schemeClr val="bg1"/>
                </a:solidFill>
              </a:rPr>
              <a:t>VN.FI</a:t>
            </a:r>
            <a:endParaRPr lang="fi-FI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6702" y="4711419"/>
            <a:ext cx="50405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895" y="4458878"/>
            <a:ext cx="504056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fld id="{9504BABE-377C-4042-9CE4-D8BB0ACFBA08}" type="datetime1">
              <a:rPr lang="fi-FI" smtClean="0"/>
              <a:t>20.10.2021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3848" y="4846182"/>
            <a:ext cx="2736304" cy="20110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3" y="331649"/>
            <a:ext cx="267922" cy="367893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56176" y="1419621"/>
            <a:ext cx="2448074" cy="3371453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628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sivu iso_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11560" cy="514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3656" y="1995686"/>
            <a:ext cx="3602360" cy="280831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57139" y="4846182"/>
            <a:ext cx="395536" cy="20110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113656" y="235340"/>
            <a:ext cx="3602360" cy="154432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ruutu 8"/>
          <p:cNvSpPr txBox="1"/>
          <p:nvPr userDrawn="1"/>
        </p:nvSpPr>
        <p:spPr>
          <a:xfrm>
            <a:off x="39813" y="4790474"/>
            <a:ext cx="539552" cy="202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900" dirty="0" smtClean="0">
                <a:solidFill>
                  <a:schemeClr val="bg1"/>
                </a:solidFill>
              </a:rPr>
              <a:t>VN.FI</a:t>
            </a:r>
            <a:endParaRPr lang="fi-FI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6702" y="4711419"/>
            <a:ext cx="50405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895" y="4458878"/>
            <a:ext cx="504056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fld id="{9504BABE-377C-4042-9CE4-D8BB0ACFBA08}" type="datetime1">
              <a:rPr lang="fi-FI" smtClean="0"/>
              <a:t>20.10.2021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3848" y="4846182"/>
            <a:ext cx="2736304" cy="20110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3" y="331649"/>
            <a:ext cx="267922" cy="367893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076056" y="267494"/>
            <a:ext cx="3528194" cy="4523581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6810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11560" cy="514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32040" y="3723879"/>
            <a:ext cx="3672408" cy="1152128"/>
          </a:xfrm>
        </p:spPr>
        <p:txBody>
          <a:bodyPr tIns="144000" numCol="1" spcCol="36000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804862" indent="0">
              <a:buNone/>
              <a:defRPr sz="1100"/>
            </a:lvl3pPr>
            <a:lvl4pPr marL="987425" indent="0">
              <a:buNone/>
              <a:defRPr sz="1100"/>
            </a:lvl4pPr>
            <a:lvl5pPr marL="1168400" indent="0">
              <a:buNone/>
              <a:defRPr sz="11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57139" y="4846182"/>
            <a:ext cx="395536" cy="20110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113656" y="3723877"/>
            <a:ext cx="3602360" cy="1059549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ruutu 8"/>
          <p:cNvSpPr txBox="1"/>
          <p:nvPr userDrawn="1"/>
        </p:nvSpPr>
        <p:spPr>
          <a:xfrm>
            <a:off x="39813" y="4790474"/>
            <a:ext cx="539552" cy="202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900" dirty="0" smtClean="0">
                <a:solidFill>
                  <a:schemeClr val="bg1"/>
                </a:solidFill>
              </a:rPr>
              <a:t>VN.FI</a:t>
            </a:r>
            <a:endParaRPr lang="fi-FI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6702" y="4711419"/>
            <a:ext cx="50405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895" y="4458878"/>
            <a:ext cx="504056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fld id="{9504BABE-377C-4042-9CE4-D8BB0ACFBA08}" type="datetime1">
              <a:rPr lang="fi-FI" smtClean="0"/>
              <a:t>20.10.2021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3848" y="4846182"/>
            <a:ext cx="2736304" cy="20110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3" y="331649"/>
            <a:ext cx="267922" cy="367893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115616" y="331648"/>
            <a:ext cx="7488634" cy="3176206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4453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34000"/>
            <a:ext cx="8077199" cy="9742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411201"/>
            <a:ext cx="8077199" cy="32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374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3" r:id="rId2"/>
    <p:sldLayoutId id="2147483676" r:id="rId3"/>
    <p:sldLayoutId id="2147483686" r:id="rId4"/>
    <p:sldLayoutId id="2147483685" r:id="rId5"/>
    <p:sldLayoutId id="2147483677" r:id="rId6"/>
    <p:sldLayoutId id="2147483678" r:id="rId7"/>
    <p:sldLayoutId id="2147483679" r:id="rId8"/>
    <p:sldLayoutId id="2147483680" r:id="rId9"/>
    <p:sldLayoutId id="2147483675" r:id="rId10"/>
    <p:sldLayoutId id="2147483663" r:id="rId11"/>
  </p:sldLayoutIdLst>
  <p:transition spd="slow">
    <p:push dir="u"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0"/>
            <a:ext cx="9040416" cy="51435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463888"/>
            <a:ext cx="7429499" cy="1108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1687115"/>
            <a:ext cx="7429499" cy="2656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412457"/>
            <a:ext cx="46794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4412456"/>
            <a:ext cx="5783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37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64713-1A87-4487-846C-35A12BF014FD}" type="datetimeFigureOut">
              <a:rPr lang="fi-FI" smtClean="0"/>
              <a:t>20.10.2021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2BFAE-686A-4818-A18E-3B5DEAC2FB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32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rgbClr val="00469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5346" y="335260"/>
            <a:ext cx="8030004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346" y="1499693"/>
            <a:ext cx="8030004" cy="3133029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4415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3F53CA4-85EB-40BD-9FFB-8691F4C307C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499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24223E8-95A9-0F4C-B545-123F619E814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78" y="4599034"/>
            <a:ext cx="1700655" cy="60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4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0469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5500" indent="-175500" algn="l" defTabSz="685800" rtl="0" eaLnBrk="1" latinLnBrk="0" hangingPunct="1">
        <a:lnSpc>
          <a:spcPct val="100000"/>
        </a:lnSpc>
        <a:spcBef>
          <a:spcPts val="1050"/>
        </a:spcBef>
        <a:buClr>
          <a:schemeClr val="tx2"/>
        </a:buClr>
        <a:buSzPct val="100000"/>
        <a:buFont typeface="Arial"/>
        <a:buChar char="•"/>
        <a:defRPr lang="en-US" sz="1650" kern="1200" dirty="0" smtClean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40000" indent="-17550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/>
        <a:buChar char="•"/>
        <a:defRPr lang="en-US" sz="1500" kern="1200" dirty="0" smtClean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73980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/>
        <a:buChar char="•"/>
        <a:defRPr lang="en-US" sz="1200" kern="1200" dirty="0" smtClean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Verdana" panose="020B0604030504040204" pitchFamily="34" charset="0"/>
        <a:buChar char="&gt;"/>
        <a:defRPr lang="en-US" sz="12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Verdana" panose="020B0604030504040204" pitchFamily="34" charset="0"/>
        <a:buChar char="&gt;"/>
        <a:defRPr lang="fi-FI" sz="12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E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79544" y="1680247"/>
            <a:ext cx="5855530" cy="1474458"/>
          </a:xfrm>
        </p:spPr>
        <p:txBody>
          <a:bodyPr/>
          <a:lstStyle/>
          <a:p>
            <a:r>
              <a:rPr lang="en-US" dirty="0"/>
              <a:t>A European perspective on copyright </a:t>
            </a:r>
            <a:r>
              <a:rPr lang="en-US" dirty="0" smtClean="0"/>
              <a:t>infrastructure</a:t>
            </a:r>
            <a:br>
              <a:rPr lang="en-US" dirty="0" smtClean="0"/>
            </a:br>
            <a:endParaRPr lang="fi-FI" sz="28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WIPO Webinar on Copyright Infrastructure </a:t>
            </a:r>
            <a:endParaRPr lang="fi-FI" dirty="0" smtClean="0"/>
          </a:p>
          <a:p>
            <a:r>
              <a:rPr lang="fi-FI" dirty="0" smtClean="0"/>
              <a:t>Anna Vuopala</a:t>
            </a:r>
          </a:p>
          <a:p>
            <a:r>
              <a:rPr lang="fi-FI" dirty="0" err="1" smtClean="0"/>
              <a:t>Ministry</a:t>
            </a:r>
            <a:r>
              <a:rPr lang="fi-FI" dirty="0" smtClean="0"/>
              <a:t> of </a:t>
            </a:r>
            <a:r>
              <a:rPr lang="fi-FI" dirty="0" err="1" smtClean="0"/>
              <a:t>Education</a:t>
            </a:r>
            <a:r>
              <a:rPr lang="fi-FI" dirty="0" smtClean="0"/>
              <a:t> </a:t>
            </a:r>
          </a:p>
          <a:p>
            <a:r>
              <a:rPr lang="fi-FI" dirty="0" smtClean="0"/>
              <a:t>and Culture in Finland</a:t>
            </a:r>
          </a:p>
          <a:p>
            <a:r>
              <a:rPr lang="fi-FI" dirty="0" smtClean="0"/>
              <a:t>17 November 2021</a:t>
            </a:r>
          </a:p>
        </p:txBody>
      </p:sp>
      <p:sp>
        <p:nvSpPr>
          <p:cNvPr id="4" name="Ellipsi 3"/>
          <p:cNvSpPr/>
          <p:nvPr/>
        </p:nvSpPr>
        <p:spPr>
          <a:xfrm>
            <a:off x="6300192" y="2355726"/>
            <a:ext cx="2242566" cy="211226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3379953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113656" y="1101761"/>
            <a:ext cx="7490792" cy="39455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Commission will </a:t>
            </a:r>
            <a:r>
              <a:rPr lang="en-US" b="1" dirty="0"/>
              <a:t>further work with relevant stakeholders </a:t>
            </a:r>
            <a:r>
              <a:rPr lang="en-US" dirty="0"/>
              <a:t>to promote </a:t>
            </a:r>
            <a:r>
              <a:rPr lang="en-US" b="1" dirty="0"/>
              <a:t>the quality of copyright data </a:t>
            </a:r>
            <a:r>
              <a:rPr lang="en-US" dirty="0"/>
              <a:t>and </a:t>
            </a:r>
            <a:r>
              <a:rPr lang="en-US" b="1" dirty="0"/>
              <a:t>achieve a well-functioning “copyright </a:t>
            </a:r>
            <a:r>
              <a:rPr lang="en-US" b="1" dirty="0" smtClean="0"/>
              <a:t>infrastructure” </a:t>
            </a:r>
            <a:r>
              <a:rPr lang="en-US" dirty="0"/>
              <a:t>(e.g. improve authoritative and updated information on right holders, terms and conditions and licensing </a:t>
            </a:r>
            <a:r>
              <a:rPr lang="en-US" dirty="0" smtClean="0"/>
              <a:t>opportunities).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set of rules, technologies and institutions that frame data management practices in the creative industries.</a:t>
            </a:r>
            <a:endParaRPr lang="en-US" dirty="0" smtClean="0"/>
          </a:p>
          <a:p>
            <a:r>
              <a:rPr lang="en-US" dirty="0" smtClean="0"/>
              <a:t>A reference to the Council of the EU document </a:t>
            </a:r>
            <a:r>
              <a:rPr lang="en-US" dirty="0"/>
              <a:t>15016/19 “Developing the Copyright Infrastructure - Stocktaking of work and progress under the Finnish Presidency”. 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SMART 2019/0038 – Study on Copyright and New technologies: copyright data management and Artificial Intelligence</a:t>
            </a:r>
            <a:r>
              <a:rPr lang="en-US" dirty="0" smtClean="0"/>
              <a:t>”</a:t>
            </a:r>
          </a:p>
          <a:p>
            <a:pPr lvl="1"/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126823" y="127491"/>
            <a:ext cx="7490792" cy="974270"/>
          </a:xfrm>
        </p:spPr>
        <p:txBody>
          <a:bodyPr/>
          <a:lstStyle/>
          <a:p>
            <a:r>
              <a:rPr lang="fi-FI" dirty="0" err="1" smtClean="0"/>
              <a:t>Impact</a:t>
            </a:r>
            <a:r>
              <a:rPr lang="fi-FI" dirty="0" smtClean="0"/>
              <a:t> on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EU Commission IP Action Plan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04BABE-377C-4042-9CE4-D8BB0ACFBA08}" type="datetime1">
              <a:rPr lang="fi-FI" smtClean="0"/>
              <a:t>20.10.2021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7171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/>
          <p:cNvGraphicFramePr/>
          <p:nvPr>
            <p:extLst>
              <p:ext uri="{D42A27DB-BD31-4B8C-83A1-F6EECF244321}">
                <p14:modId xmlns:p14="http://schemas.microsoft.com/office/powerpoint/2010/main" val="1944821951"/>
              </p:ext>
            </p:extLst>
          </p:nvPr>
        </p:nvGraphicFramePr>
        <p:xfrm>
          <a:off x="1088336" y="66817"/>
          <a:ext cx="7409621" cy="4815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2597047" y="3519096"/>
            <a:ext cx="1663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fi-FI" sz="2100" dirty="0">
                <a:solidFill>
                  <a:prstClr val="black"/>
                </a:solidFill>
                <a:latin typeface="Tw Cen MT" panose="020B0602020104020603"/>
              </a:rPr>
              <a:t>CONTINUED WORK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739752" y="1885949"/>
            <a:ext cx="23332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fi-FI" sz="2700" dirty="0" smtClean="0">
                <a:solidFill>
                  <a:prstClr val="white"/>
                </a:solidFill>
                <a:latin typeface="Tw Cen MT" panose="020B0602020104020603"/>
              </a:rPr>
              <a:t>GENERAL OVERVIEW</a:t>
            </a:r>
          </a:p>
          <a:p>
            <a:pPr defTabSz="342900"/>
            <a:r>
              <a:rPr lang="fi-FI" sz="2700" dirty="0" smtClean="0">
                <a:solidFill>
                  <a:prstClr val="white"/>
                </a:solidFill>
                <a:latin typeface="Tw Cen MT" panose="020B0602020104020603"/>
              </a:rPr>
              <a:t>OF WORK IN FINLAND</a:t>
            </a:r>
            <a:endParaRPr lang="fi-FI" sz="2700" dirty="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3508286" y="1989823"/>
            <a:ext cx="1810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fi-FI" sz="1500" dirty="0" err="1" smtClean="0">
                <a:solidFill>
                  <a:prstClr val="white"/>
                </a:solidFill>
                <a:latin typeface="Tw Cen MT" panose="020B0602020104020603"/>
              </a:rPr>
              <a:t>ID’s</a:t>
            </a:r>
            <a:r>
              <a:rPr lang="fi-FI" sz="1500" dirty="0" smtClean="0">
                <a:solidFill>
                  <a:prstClr val="white"/>
                </a:solidFill>
                <a:latin typeface="Tw Cen MT" panose="020B0602020104020603"/>
              </a:rPr>
              <a:t> </a:t>
            </a:r>
          </a:p>
          <a:p>
            <a:pPr algn="ctr" defTabSz="342900"/>
            <a:r>
              <a:rPr lang="fi-FI" sz="1500" dirty="0" err="1" smtClean="0">
                <a:solidFill>
                  <a:prstClr val="white"/>
                </a:solidFill>
                <a:latin typeface="Tw Cen MT" panose="020B0602020104020603"/>
              </a:rPr>
              <a:t>Identities</a:t>
            </a:r>
            <a:r>
              <a:rPr lang="fi-FI" sz="1500" dirty="0" smtClean="0">
                <a:solidFill>
                  <a:prstClr val="white"/>
                </a:solidFill>
                <a:latin typeface="Tw Cen MT" panose="020B0602020104020603"/>
              </a:rPr>
              <a:t> </a:t>
            </a:r>
            <a:r>
              <a:rPr lang="fi-FI" sz="1500" dirty="0">
                <a:solidFill>
                  <a:prstClr val="white"/>
                </a:solidFill>
                <a:latin typeface="Tw Cen MT" panose="020B0602020104020603"/>
              </a:rPr>
              <a:t>of </a:t>
            </a:r>
            <a:r>
              <a:rPr lang="fi-FI" sz="1500" dirty="0" err="1">
                <a:solidFill>
                  <a:prstClr val="white"/>
                </a:solidFill>
                <a:latin typeface="Tw Cen MT" panose="020B0602020104020603"/>
              </a:rPr>
              <a:t>works</a:t>
            </a:r>
            <a:r>
              <a:rPr lang="fi-FI" sz="1500" dirty="0">
                <a:solidFill>
                  <a:prstClr val="white"/>
                </a:solidFill>
                <a:latin typeface="Tw Cen MT" panose="020B0602020104020603"/>
              </a:rPr>
              <a:t>, </a:t>
            </a:r>
          </a:p>
          <a:p>
            <a:pPr algn="ctr" defTabSz="342900"/>
            <a:r>
              <a:rPr lang="fi-FI" sz="1500" dirty="0" err="1" smtClean="0">
                <a:solidFill>
                  <a:prstClr val="white"/>
                </a:solidFill>
                <a:latin typeface="Tw Cen MT" panose="020B0602020104020603"/>
              </a:rPr>
              <a:t>indiviuduals</a:t>
            </a:r>
            <a:r>
              <a:rPr lang="fi-FI" sz="1500" dirty="0" smtClean="0">
                <a:solidFill>
                  <a:prstClr val="white"/>
                </a:solidFill>
                <a:latin typeface="Tw Cen MT" panose="020B0602020104020603"/>
              </a:rPr>
              <a:t> </a:t>
            </a:r>
            <a:r>
              <a:rPr lang="fi-FI" sz="1500" dirty="0">
                <a:solidFill>
                  <a:prstClr val="white"/>
                </a:solidFill>
                <a:latin typeface="Tw Cen MT" panose="020B0602020104020603"/>
              </a:rPr>
              <a:t>and </a:t>
            </a:r>
            <a:r>
              <a:rPr lang="fi-FI" sz="1500" dirty="0" err="1">
                <a:solidFill>
                  <a:prstClr val="white"/>
                </a:solidFill>
                <a:latin typeface="Tw Cen MT" panose="020B0602020104020603"/>
              </a:rPr>
              <a:t>companies</a:t>
            </a:r>
            <a:r>
              <a:rPr lang="fi-FI" sz="1500" dirty="0">
                <a:solidFill>
                  <a:prstClr val="white"/>
                </a:solidFill>
                <a:latin typeface="Tw Cen MT" panose="020B0602020104020603"/>
              </a:rPr>
              <a:t>  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6899238" y="1316869"/>
            <a:ext cx="2154307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fi-FI" sz="2400" dirty="0">
                <a:solidFill>
                  <a:prstClr val="white"/>
                </a:solidFill>
                <a:latin typeface="Tw Cen MT" panose="020B0602020104020603"/>
              </a:rPr>
              <a:t>ROADMAP AND VISION FOR SCOPE AND FUNCTION </a:t>
            </a:r>
            <a:endParaRPr lang="fi-FI" sz="2400" dirty="0" smtClean="0">
              <a:solidFill>
                <a:prstClr val="white"/>
              </a:solidFill>
              <a:latin typeface="Tw Cen MT" panose="020B0602020104020603"/>
            </a:endParaRPr>
          </a:p>
          <a:p>
            <a:pPr defTabSz="342900"/>
            <a:r>
              <a:rPr lang="fi-FI" sz="2400" dirty="0" smtClean="0">
                <a:solidFill>
                  <a:prstClr val="white"/>
                </a:solidFill>
                <a:latin typeface="Tw Cen MT" panose="020B0602020104020603"/>
              </a:rPr>
              <a:t>OF </a:t>
            </a:r>
            <a:r>
              <a:rPr lang="fi-FI" sz="2400" dirty="0">
                <a:solidFill>
                  <a:prstClr val="white"/>
                </a:solidFill>
                <a:latin typeface="Tw Cen MT" panose="020B0602020104020603"/>
              </a:rPr>
              <a:t>THE INFRASTRUC-TURE</a:t>
            </a:r>
          </a:p>
          <a:p>
            <a:pPr defTabSz="342900"/>
            <a:endParaRPr lang="fi-FI" sz="1350" dirty="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2915816" y="564426"/>
            <a:ext cx="1184940" cy="1223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fi-FI" sz="2000" dirty="0" smtClean="0">
                <a:solidFill>
                  <a:prstClr val="black"/>
                </a:solidFill>
                <a:latin typeface="Tw Cen MT" panose="020B0602020104020603"/>
              </a:rPr>
              <a:t>INVEST-</a:t>
            </a:r>
            <a:endParaRPr lang="fi-FI" sz="2000" dirty="0">
              <a:solidFill>
                <a:prstClr val="black"/>
              </a:solidFill>
              <a:latin typeface="Tw Cen MT" panose="020B0602020104020603"/>
            </a:endParaRPr>
          </a:p>
          <a:p>
            <a:pPr algn="ctr" defTabSz="342900"/>
            <a:r>
              <a:rPr lang="fi-FI" sz="2000" dirty="0">
                <a:solidFill>
                  <a:prstClr val="black"/>
                </a:solidFill>
                <a:latin typeface="Tw Cen MT" panose="020B0602020104020603"/>
              </a:rPr>
              <a:t>MENTS</a:t>
            </a:r>
          </a:p>
          <a:p>
            <a:pPr algn="ctr" defTabSz="342900"/>
            <a:r>
              <a:rPr lang="fi-FI" sz="2000" dirty="0">
                <a:solidFill>
                  <a:prstClr val="black"/>
                </a:solidFill>
                <a:latin typeface="Tw Cen MT" panose="020B0602020104020603"/>
              </a:rPr>
              <a:t>CRUCIAL</a:t>
            </a:r>
          </a:p>
          <a:p>
            <a:pPr defTabSz="342900"/>
            <a:endParaRPr lang="fi-FI" sz="1200" dirty="0">
              <a:solidFill>
                <a:prstClr val="white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6077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0" y="4443958"/>
            <a:ext cx="623673" cy="201104"/>
          </a:xfrm>
        </p:spPr>
        <p:txBody>
          <a:bodyPr/>
          <a:lstStyle/>
          <a:p>
            <a:fld id="{9504BABE-377C-4042-9CE4-D8BB0ACFBA08}" type="datetime1">
              <a:rPr lang="fi-FI" smtClean="0"/>
              <a:t>20.10.2021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255" y="18809"/>
            <a:ext cx="6744353" cy="50158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Nuoli oikealle 8"/>
          <p:cNvSpPr/>
          <p:nvPr/>
        </p:nvSpPr>
        <p:spPr>
          <a:xfrm>
            <a:off x="755576" y="2715766"/>
            <a:ext cx="2016224" cy="14401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DYNAMIC</a:t>
            </a:r>
          </a:p>
          <a:p>
            <a:pPr algn="ctr"/>
            <a:r>
              <a:rPr lang="fi-FI" dirty="0" smtClean="0">
                <a:solidFill>
                  <a:schemeClr val="tx1"/>
                </a:solidFill>
              </a:rPr>
              <a:t>ITERATIVE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17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The development of the copyright infrastructure is a cross-cutting issue </a:t>
            </a:r>
            <a:r>
              <a:rPr lang="en-US" b="1" dirty="0" smtClean="0"/>
              <a:t>of </a:t>
            </a:r>
            <a:r>
              <a:rPr lang="en-US" b="1" dirty="0"/>
              <a:t>the EU’s digital strategy</a:t>
            </a:r>
            <a:r>
              <a:rPr lang="en-US" b="1" dirty="0" smtClean="0"/>
              <a:t>. </a:t>
            </a:r>
          </a:p>
          <a:p>
            <a:r>
              <a:rPr lang="en-US" dirty="0" smtClean="0"/>
              <a:t>FUNDING CALLS FROM RRF OPEN 2021 and 2022</a:t>
            </a:r>
          </a:p>
          <a:p>
            <a:pPr lvl="1"/>
            <a:r>
              <a:rPr lang="en-US" dirty="0"/>
              <a:t>to renew Finnish creative industries by investing in training </a:t>
            </a:r>
            <a:r>
              <a:rPr lang="en-US" dirty="0" err="1"/>
              <a:t>programmes</a:t>
            </a:r>
            <a:r>
              <a:rPr lang="en-US" dirty="0"/>
              <a:t> on copyright data </a:t>
            </a:r>
            <a:r>
              <a:rPr lang="en-US" dirty="0" smtClean="0"/>
              <a:t>(persistent identifiers) in </a:t>
            </a:r>
            <a:r>
              <a:rPr lang="en-US" dirty="0"/>
              <a:t>all industries </a:t>
            </a:r>
            <a:r>
              <a:rPr lang="en-US" dirty="0" smtClean="0"/>
              <a:t>to </a:t>
            </a:r>
            <a:r>
              <a:rPr lang="en-US" dirty="0"/>
              <a:t>enable the introduction of data-driven new technologies in the creative industries.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build application programming interfaces that facilitate data sharing required for efficient management of copyright data (APIs).</a:t>
            </a:r>
          </a:p>
          <a:p>
            <a:r>
              <a:rPr lang="en-US" dirty="0" smtClean="0"/>
              <a:t>Links also with increasing data capacities, data management and re-use of data by businesses which is another dimension of Copyright infrastructure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err="1" smtClean="0"/>
              <a:t>Draft</a:t>
            </a:r>
            <a:r>
              <a:rPr lang="fi-FI" sz="2800" dirty="0" smtClean="0"/>
              <a:t> </a:t>
            </a:r>
            <a:r>
              <a:rPr lang="fi-FI" sz="2800" dirty="0" err="1" smtClean="0"/>
              <a:t>Finnish</a:t>
            </a:r>
            <a:r>
              <a:rPr lang="fi-FI" sz="2800" dirty="0" smtClean="0"/>
              <a:t> IP </a:t>
            </a:r>
            <a:r>
              <a:rPr lang="fi-FI" sz="2800" dirty="0" err="1" smtClean="0"/>
              <a:t>strategy</a:t>
            </a:r>
            <a:r>
              <a:rPr lang="fi-FI" sz="2800" dirty="0" smtClean="0"/>
              <a:t> 2030 – to </a:t>
            </a:r>
            <a:r>
              <a:rPr lang="fi-FI" sz="2800" dirty="0" err="1" smtClean="0"/>
              <a:t>be</a:t>
            </a:r>
            <a:r>
              <a:rPr lang="fi-FI" sz="2800" dirty="0" smtClean="0"/>
              <a:t> </a:t>
            </a:r>
            <a:r>
              <a:rPr lang="fi-FI" sz="2800" dirty="0" err="1" smtClean="0"/>
              <a:t>approved</a:t>
            </a:r>
            <a:r>
              <a:rPr lang="fi-FI" sz="2800" dirty="0" smtClean="0"/>
              <a:t> </a:t>
            </a:r>
            <a:r>
              <a:rPr lang="fi-FI" sz="2800" dirty="0" err="1" smtClean="0"/>
              <a:t>by</a:t>
            </a:r>
            <a:r>
              <a:rPr lang="fi-FI" sz="2800" dirty="0" smtClean="0"/>
              <a:t> </a:t>
            </a:r>
            <a:r>
              <a:rPr lang="fi-FI" sz="2800" dirty="0" err="1" smtClean="0"/>
              <a:t>end</a:t>
            </a:r>
            <a:r>
              <a:rPr lang="fi-FI" sz="2800" dirty="0" smtClean="0"/>
              <a:t> of 2021</a:t>
            </a:r>
            <a:endParaRPr lang="fi-FI" sz="280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04BABE-377C-4042-9CE4-D8BB0ACFBA08}" type="datetime1">
              <a:rPr lang="fi-FI" smtClean="0"/>
              <a:t>20.10.2021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4088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fi-FI" sz="2000" dirty="0" err="1" smtClean="0">
                <a:latin typeface="Tw Cen MT" panose="020B0602020104020603" pitchFamily="34" charset="0"/>
              </a:rPr>
              <a:t>Horizon</a:t>
            </a:r>
            <a:r>
              <a:rPr lang="fi-FI" sz="2000" dirty="0" smtClean="0">
                <a:latin typeface="Tw Cen MT" panose="020B0602020104020603" pitchFamily="34" charset="0"/>
              </a:rPr>
              <a:t> Europe: </a:t>
            </a:r>
            <a:r>
              <a:rPr lang="fi-FI" sz="2000" dirty="0" err="1" smtClean="0">
                <a:latin typeface="Tw Cen MT" panose="020B0602020104020603" pitchFamily="34" charset="0"/>
              </a:rPr>
              <a:t>Artificial</a:t>
            </a:r>
            <a:r>
              <a:rPr lang="fi-FI" sz="2000" dirty="0" smtClean="0">
                <a:latin typeface="Tw Cen MT" panose="020B0602020104020603" pitchFamily="34" charset="0"/>
              </a:rPr>
              <a:t> </a:t>
            </a:r>
            <a:r>
              <a:rPr lang="fi-FI" sz="2000" dirty="0" err="1" smtClean="0">
                <a:latin typeface="Tw Cen MT" panose="020B0602020104020603" pitchFamily="34" charset="0"/>
              </a:rPr>
              <a:t>Intelligence</a:t>
            </a:r>
            <a:r>
              <a:rPr lang="fi-FI" sz="2000" dirty="0" smtClean="0">
                <a:latin typeface="Tw Cen MT" panose="020B0602020104020603" pitchFamily="34" charset="0"/>
              </a:rPr>
              <a:t>, data and </a:t>
            </a:r>
            <a:r>
              <a:rPr lang="fi-FI" sz="2000" dirty="0" err="1" smtClean="0">
                <a:latin typeface="Tw Cen MT" panose="020B0602020104020603" pitchFamily="34" charset="0"/>
              </a:rPr>
              <a:t>Robotics</a:t>
            </a:r>
            <a:r>
              <a:rPr lang="fi-FI" sz="2000" dirty="0" smtClean="0">
                <a:latin typeface="Tw Cen MT" panose="020B0602020104020603" pitchFamily="34" charset="0"/>
              </a:rPr>
              <a:t> and </a:t>
            </a:r>
            <a:r>
              <a:rPr lang="fi-FI" sz="2000" dirty="0" err="1" smtClean="0">
                <a:latin typeface="Tw Cen MT" panose="020B0602020104020603" pitchFamily="34" charset="0"/>
              </a:rPr>
              <a:t>the</a:t>
            </a:r>
            <a:r>
              <a:rPr lang="fi-FI" sz="2000" dirty="0" smtClean="0">
                <a:latin typeface="Tw Cen MT" panose="020B0602020104020603" pitchFamily="34" charset="0"/>
              </a:rPr>
              <a:t> European Open Science </a:t>
            </a:r>
            <a:r>
              <a:rPr lang="fi-FI" sz="2000" dirty="0" err="1" smtClean="0">
                <a:latin typeface="Tw Cen MT" panose="020B0602020104020603" pitchFamily="34" charset="0"/>
              </a:rPr>
              <a:t>Cloud</a:t>
            </a:r>
            <a:r>
              <a:rPr lang="fi-FI" sz="2000" dirty="0" smtClean="0">
                <a:latin typeface="Tw Cen MT" panose="020B0602020104020603" pitchFamily="34" charset="0"/>
              </a:rPr>
              <a:t> </a:t>
            </a:r>
            <a:r>
              <a:rPr lang="fi-FI" sz="2000" dirty="0" err="1" smtClean="0">
                <a:latin typeface="Tw Cen MT" panose="020B0602020104020603" pitchFamily="34" charset="0"/>
              </a:rPr>
              <a:t>partnership</a:t>
            </a:r>
            <a:endParaRPr lang="fi-FI" sz="2000" dirty="0" smtClean="0">
              <a:latin typeface="Tw Cen MT" panose="020B0602020104020603" pitchFamily="34" charset="0"/>
            </a:endParaRPr>
          </a:p>
          <a:p>
            <a:pPr lvl="1"/>
            <a:r>
              <a:rPr lang="fi-FI" sz="2000" dirty="0" smtClean="0">
                <a:latin typeface="Tw Cen MT" panose="020B0602020104020603" pitchFamily="34" charset="0"/>
              </a:rPr>
              <a:t>Digital Europe: </a:t>
            </a:r>
            <a:r>
              <a:rPr lang="fi-FI" sz="2000" dirty="0" err="1" smtClean="0">
                <a:latin typeface="Tw Cen MT" panose="020B0602020104020603" pitchFamily="34" charset="0"/>
              </a:rPr>
              <a:t>Cyber</a:t>
            </a:r>
            <a:r>
              <a:rPr lang="fi-FI" sz="2000" dirty="0" smtClean="0">
                <a:latin typeface="Tw Cen MT" panose="020B0602020104020603" pitchFamily="34" charset="0"/>
              </a:rPr>
              <a:t>, AI, </a:t>
            </a:r>
            <a:r>
              <a:rPr lang="fi-FI" sz="2000" dirty="0" err="1" smtClean="0">
                <a:latin typeface="Tw Cen MT" panose="020B0602020104020603" pitchFamily="34" charset="0"/>
              </a:rPr>
              <a:t>skills</a:t>
            </a:r>
            <a:r>
              <a:rPr lang="fi-FI" sz="2000" dirty="0" smtClean="0">
                <a:latin typeface="Tw Cen MT" panose="020B0602020104020603" pitchFamily="34" charset="0"/>
              </a:rPr>
              <a:t>, </a:t>
            </a:r>
            <a:r>
              <a:rPr lang="fi-FI" sz="2000" dirty="0" err="1" smtClean="0">
                <a:latin typeface="Tw Cen MT" panose="020B0602020104020603" pitchFamily="34" charset="0"/>
              </a:rPr>
              <a:t>deployment</a:t>
            </a:r>
            <a:endParaRPr lang="fi-FI" sz="1600" dirty="0" smtClean="0">
              <a:latin typeface="Tw Cen MT" panose="020B0602020104020603" pitchFamily="34" charset="0"/>
            </a:endParaRPr>
          </a:p>
          <a:p>
            <a:pPr lvl="1"/>
            <a:r>
              <a:rPr lang="fi-FI" sz="2000" dirty="0" smtClean="0">
                <a:latin typeface="Tw Cen MT" panose="020B0602020104020603" pitchFamily="34" charset="0"/>
              </a:rPr>
              <a:t>CEF </a:t>
            </a:r>
            <a:r>
              <a:rPr lang="fi-FI" sz="2000" dirty="0" err="1" smtClean="0">
                <a:latin typeface="Tw Cen MT" panose="020B0602020104020603" pitchFamily="34" charset="0"/>
              </a:rPr>
              <a:t>funding</a:t>
            </a:r>
            <a:r>
              <a:rPr lang="fi-FI" sz="2000" dirty="0" smtClean="0">
                <a:latin typeface="Tw Cen MT" panose="020B0602020104020603" pitchFamily="34" charset="0"/>
              </a:rPr>
              <a:t> for EBSI </a:t>
            </a:r>
            <a:r>
              <a:rPr lang="fi-FI" sz="2000" dirty="0" err="1" smtClean="0">
                <a:latin typeface="Tw Cen MT" panose="020B0602020104020603" pitchFamily="34" charset="0"/>
              </a:rPr>
              <a:t>blockchain</a:t>
            </a:r>
            <a:r>
              <a:rPr lang="fi-FI" sz="2000" dirty="0" smtClean="0">
                <a:latin typeface="Tw Cen MT" panose="020B0602020104020603" pitchFamily="34" charset="0"/>
              </a:rPr>
              <a:t> </a:t>
            </a:r>
            <a:r>
              <a:rPr lang="fi-FI" sz="2000" dirty="0" err="1" smtClean="0">
                <a:latin typeface="Tw Cen MT" panose="020B0602020104020603" pitchFamily="34" charset="0"/>
              </a:rPr>
              <a:t>technology</a:t>
            </a:r>
            <a:r>
              <a:rPr lang="fi-FI" sz="2000" dirty="0" smtClean="0">
                <a:latin typeface="Tw Cen MT" panose="020B0602020104020603" pitchFamily="34" charset="0"/>
              </a:rPr>
              <a:t> </a:t>
            </a:r>
            <a:r>
              <a:rPr lang="fi-FI" sz="2000" dirty="0" err="1" smtClean="0">
                <a:latin typeface="Tw Cen MT" panose="020B0602020104020603" pitchFamily="34" charset="0"/>
              </a:rPr>
              <a:t>service</a:t>
            </a:r>
            <a:r>
              <a:rPr lang="fi-FI" sz="2000" dirty="0" smtClean="0">
                <a:latin typeface="Tw Cen MT" panose="020B0602020104020603" pitchFamily="34" charset="0"/>
              </a:rPr>
              <a:t> </a:t>
            </a:r>
            <a:r>
              <a:rPr lang="fi-FI" sz="2000" dirty="0" err="1" smtClean="0">
                <a:latin typeface="Tw Cen MT" panose="020B0602020104020603" pitchFamily="34" charset="0"/>
              </a:rPr>
              <a:t>infrastructure</a:t>
            </a:r>
            <a:r>
              <a:rPr lang="fi-FI" sz="2000" dirty="0" smtClean="0">
                <a:latin typeface="Tw Cen MT" panose="020B0602020104020603" pitchFamily="34" charset="0"/>
              </a:rPr>
              <a:t> </a:t>
            </a:r>
            <a:r>
              <a:rPr lang="fi-FI" sz="2000" dirty="0" err="1" smtClean="0">
                <a:latin typeface="Tw Cen MT" panose="020B0602020104020603" pitchFamily="34" charset="0"/>
              </a:rPr>
              <a:t>development</a:t>
            </a:r>
            <a:endParaRPr lang="fi-FI" sz="2000" dirty="0" smtClean="0">
              <a:latin typeface="Tw Cen MT" panose="020B0602020104020603" pitchFamily="34" charset="0"/>
            </a:endParaRPr>
          </a:p>
          <a:p>
            <a:pPr lvl="1"/>
            <a:r>
              <a:rPr lang="fi-FI" sz="2000" dirty="0" smtClean="0">
                <a:latin typeface="Tw Cen MT" panose="020B0602020104020603" pitchFamily="34" charset="0"/>
              </a:rPr>
              <a:t>National </a:t>
            </a:r>
            <a:r>
              <a:rPr lang="fi-FI" sz="2000" dirty="0" err="1">
                <a:latin typeface="Tw Cen MT" panose="020B0602020104020603" pitchFamily="34" charset="0"/>
              </a:rPr>
              <a:t>funding</a:t>
            </a:r>
            <a:endParaRPr lang="fi-FI" sz="2000" dirty="0">
              <a:latin typeface="Tw Cen MT" panose="020B0602020104020603" pitchFamily="34" charset="0"/>
            </a:endParaRPr>
          </a:p>
          <a:p>
            <a:pPr lvl="1"/>
            <a:r>
              <a:rPr lang="fi-FI" sz="2000" dirty="0" err="1">
                <a:latin typeface="Tw Cen MT" panose="020B0602020104020603" pitchFamily="34" charset="0"/>
              </a:rPr>
              <a:t>Funding</a:t>
            </a:r>
            <a:r>
              <a:rPr lang="fi-FI" sz="2000" dirty="0">
                <a:latin typeface="Tw Cen MT" panose="020B0602020104020603" pitchFamily="34" charset="0"/>
              </a:rPr>
              <a:t> </a:t>
            </a:r>
            <a:r>
              <a:rPr lang="fi-FI" sz="2000" dirty="0" err="1">
                <a:latin typeface="Tw Cen MT" panose="020B0602020104020603" pitchFamily="34" charset="0"/>
              </a:rPr>
              <a:t>from</a:t>
            </a:r>
            <a:r>
              <a:rPr lang="fi-FI" sz="2000" dirty="0">
                <a:latin typeface="Tw Cen MT" panose="020B0602020104020603" pitchFamily="34" charset="0"/>
              </a:rPr>
              <a:t> EUIPO, etc.</a:t>
            </a:r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Tw Cen MT" panose="020B0602020104020603" pitchFamily="34" charset="0"/>
              </a:rPr>
              <a:t>EU </a:t>
            </a:r>
            <a:r>
              <a:rPr lang="fi-FI" dirty="0" err="1">
                <a:latin typeface="Tw Cen MT" panose="020B0602020104020603" pitchFamily="34" charset="0"/>
              </a:rPr>
              <a:t>programs</a:t>
            </a:r>
            <a:r>
              <a:rPr lang="fi-FI" dirty="0">
                <a:latin typeface="Tw Cen MT" panose="020B0602020104020603" pitchFamily="34" charset="0"/>
              </a:rPr>
              <a:t/>
            </a:r>
            <a:br>
              <a:rPr lang="fi-FI" dirty="0">
                <a:latin typeface="Tw Cen MT" panose="020B0602020104020603" pitchFamily="34" charset="0"/>
              </a:rPr>
            </a:br>
            <a:r>
              <a:rPr lang="fi-FI" dirty="0" smtClean="0">
                <a:latin typeface="Tw Cen MT" panose="020B0602020104020603" pitchFamily="34" charset="0"/>
              </a:rPr>
              <a:t>&amp; </a:t>
            </a:r>
            <a:r>
              <a:rPr lang="fi-FI" dirty="0" err="1" smtClean="0">
                <a:latin typeface="Tw Cen MT" panose="020B0602020104020603" pitchFamily="34" charset="0"/>
              </a:rPr>
              <a:t>coordinated</a:t>
            </a:r>
            <a:r>
              <a:rPr lang="fi-FI" dirty="0" smtClean="0">
                <a:latin typeface="Tw Cen MT" panose="020B0602020104020603" pitchFamily="34" charset="0"/>
              </a:rPr>
              <a:t> </a:t>
            </a:r>
            <a:r>
              <a:rPr lang="fi-FI" dirty="0" err="1" smtClean="0">
                <a:latin typeface="Tw Cen MT" panose="020B0602020104020603" pitchFamily="34" charset="0"/>
              </a:rPr>
              <a:t>support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04BABE-377C-4042-9CE4-D8BB0ACFBA08}" type="datetime1">
              <a:rPr lang="fi-FI" sz="700" smtClean="0"/>
              <a:t>20.10.2021</a:t>
            </a:fld>
            <a:endParaRPr lang="fi-FI" sz="700" dirty="0"/>
          </a:p>
        </p:txBody>
      </p:sp>
      <p:sp>
        <p:nvSpPr>
          <p:cNvPr id="8" name="Ellipsi 7"/>
          <p:cNvSpPr/>
          <p:nvPr/>
        </p:nvSpPr>
        <p:spPr>
          <a:xfrm>
            <a:off x="5440626" y="1283909"/>
            <a:ext cx="3024336" cy="2736304"/>
          </a:xfrm>
          <a:prstGeom prst="ellipse">
            <a:avLst/>
          </a:prstGeom>
          <a:solidFill>
            <a:srgbClr val="365ABD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rgbClr val="002F6C"/>
                </a:solidFill>
              </a:rPr>
              <a:t>GOVERNANCE?</a:t>
            </a:r>
            <a:endParaRPr lang="fi-FI" dirty="0">
              <a:solidFill>
                <a:srgbClr val="002F6C"/>
              </a:solidFill>
            </a:endParaRPr>
          </a:p>
        </p:txBody>
      </p:sp>
      <p:sp>
        <p:nvSpPr>
          <p:cNvPr id="9" name="Ellipsi 8"/>
          <p:cNvSpPr/>
          <p:nvPr/>
        </p:nvSpPr>
        <p:spPr>
          <a:xfrm>
            <a:off x="5087825" y="1156932"/>
            <a:ext cx="1173194" cy="113262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srgbClr val="002F6C"/>
                </a:solidFill>
              </a:rPr>
              <a:t>CO-INVESTMENTS</a:t>
            </a:r>
            <a:endParaRPr lang="fi-FI" sz="1200" dirty="0">
              <a:solidFill>
                <a:srgbClr val="002F6C"/>
              </a:solidFill>
            </a:endParaRPr>
          </a:p>
        </p:txBody>
      </p:sp>
      <p:sp>
        <p:nvSpPr>
          <p:cNvPr id="10" name="Ellipsi 9"/>
          <p:cNvSpPr/>
          <p:nvPr/>
        </p:nvSpPr>
        <p:spPr>
          <a:xfrm>
            <a:off x="6261019" y="411510"/>
            <a:ext cx="1224136" cy="11643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dirty="0" smtClean="0"/>
          </a:p>
          <a:p>
            <a:pPr algn="ctr"/>
            <a:r>
              <a:rPr lang="fi-FI" sz="1400" dirty="0" smtClean="0">
                <a:solidFill>
                  <a:srgbClr val="002F6C"/>
                </a:solidFill>
              </a:rPr>
              <a:t>HORISONTAL DIALOGUES</a:t>
            </a:r>
            <a:endParaRPr lang="fi-FI" sz="1400" dirty="0">
              <a:solidFill>
                <a:srgbClr val="002F6C"/>
              </a:solidFill>
            </a:endParaRPr>
          </a:p>
          <a:p>
            <a:pPr algn="ctr"/>
            <a:endParaRPr lang="fi-FI" dirty="0">
              <a:solidFill>
                <a:srgbClr val="002F6C"/>
              </a:solidFill>
            </a:endParaRPr>
          </a:p>
        </p:txBody>
      </p:sp>
      <p:sp>
        <p:nvSpPr>
          <p:cNvPr id="11" name="Ellipsi 10"/>
          <p:cNvSpPr/>
          <p:nvPr/>
        </p:nvSpPr>
        <p:spPr>
          <a:xfrm>
            <a:off x="7633701" y="899969"/>
            <a:ext cx="1186771" cy="113262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rgbClr val="002F6C"/>
                </a:solidFill>
              </a:rPr>
              <a:t>PPP</a:t>
            </a:r>
            <a:endParaRPr lang="fi-FI" dirty="0">
              <a:solidFill>
                <a:srgbClr val="002F6C"/>
              </a:solidFill>
            </a:endParaRPr>
          </a:p>
        </p:txBody>
      </p:sp>
      <p:sp>
        <p:nvSpPr>
          <p:cNvPr id="13" name="Ellipsi 12"/>
          <p:cNvSpPr/>
          <p:nvPr/>
        </p:nvSpPr>
        <p:spPr>
          <a:xfrm>
            <a:off x="6448495" y="3490246"/>
            <a:ext cx="1185206" cy="11521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smtClean="0"/>
          </a:p>
          <a:p>
            <a:pPr algn="ctr"/>
            <a:r>
              <a:rPr lang="fi-FI" dirty="0" smtClean="0"/>
              <a:t>BLTS  </a:t>
            </a:r>
            <a:endParaRPr lang="fi-FI" dirty="0"/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6671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0" y="-55265"/>
            <a:ext cx="9144000" cy="514350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/>
            <a:endParaRPr lang="fi-FI" sz="1350" dirty="0">
              <a:solidFill>
                <a:prstClr val="white"/>
              </a:solidFill>
              <a:latin typeface="Tw Cen MT" panose="020B0602020104020603"/>
            </a:endParaRPr>
          </a:p>
        </p:txBody>
      </p:sp>
      <p:graphicFrame>
        <p:nvGraphicFramePr>
          <p:cNvPr id="2" name="Kaaviokuva 1"/>
          <p:cNvGraphicFramePr/>
          <p:nvPr>
            <p:extLst>
              <p:ext uri="{D42A27DB-BD31-4B8C-83A1-F6EECF244321}">
                <p14:modId xmlns:p14="http://schemas.microsoft.com/office/powerpoint/2010/main" val="367065967"/>
              </p:ext>
            </p:extLst>
          </p:nvPr>
        </p:nvGraphicFramePr>
        <p:xfrm>
          <a:off x="1524000" y="5397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5945886" y="4281919"/>
            <a:ext cx="3175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dirty="0">
                <a:solidFill>
                  <a:prstClr val="white"/>
                </a:solidFill>
                <a:latin typeface="Tw Cen MT" panose="020B0602020104020603"/>
              </a:rPr>
              <a:t>common digital infrastructures/</a:t>
            </a:r>
          </a:p>
          <a:p>
            <a:pPr defTabSz="342892"/>
            <a:r>
              <a:rPr lang="en-US" dirty="0">
                <a:solidFill>
                  <a:prstClr val="white"/>
                </a:solidFill>
                <a:latin typeface="Tw Cen MT" panose="020B0602020104020603"/>
              </a:rPr>
              <a:t>data spaces for copyright data</a:t>
            </a:r>
            <a:endParaRPr lang="fi-FI" dirty="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6454331" y="458196"/>
            <a:ext cx="1755648" cy="96697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/>
            <a:r>
              <a:rPr lang="fi-FI" sz="1350" b="1" dirty="0">
                <a:solidFill>
                  <a:prstClr val="white"/>
                </a:solidFill>
                <a:latin typeface="Tw Cen MT" panose="020B0602020104020603"/>
              </a:rPr>
              <a:t>ALL KINDS OF WORKS AND PROTECTED SUBJECT MATTER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5945886" y="1652609"/>
            <a:ext cx="209854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1350" b="1" dirty="0">
                <a:solidFill>
                  <a:prstClr val="white"/>
                </a:solidFill>
                <a:latin typeface="Tw Cen MT" panose="020B0602020104020603"/>
              </a:rPr>
              <a:t>boosts sustainability of the copyright system, uptake, resilience and scalability of new technologies</a:t>
            </a:r>
            <a:endParaRPr lang="fi-FI" sz="1350" dirty="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7" name="Tekstiruutu 6"/>
          <p:cNvSpPr txBox="1"/>
          <p:nvPr/>
        </p:nvSpPr>
        <p:spPr>
          <a:xfrm flipH="1">
            <a:off x="2461172" y="61280"/>
            <a:ext cx="460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fi-FI" dirty="0" err="1">
                <a:solidFill>
                  <a:prstClr val="white"/>
                </a:solidFill>
                <a:latin typeface="Tw Cen MT" panose="020B0602020104020603"/>
              </a:rPr>
              <a:t>Scope</a:t>
            </a:r>
            <a:r>
              <a:rPr lang="fi-FI" dirty="0">
                <a:solidFill>
                  <a:prstClr val="white"/>
                </a:solidFill>
                <a:latin typeface="Tw Cen MT" panose="020B0602020104020603"/>
              </a:rPr>
              <a:t> of </a:t>
            </a:r>
            <a:r>
              <a:rPr lang="en-US" dirty="0">
                <a:solidFill>
                  <a:prstClr val="white"/>
                </a:solidFill>
                <a:latin typeface="Tw Cen MT" panose="020B0602020104020603"/>
              </a:rPr>
              <a:t>digital transition of creative sectors in the DSM </a:t>
            </a:r>
            <a:r>
              <a:rPr lang="fi-FI" dirty="0">
                <a:solidFill>
                  <a:prstClr val="white"/>
                </a:solidFill>
                <a:latin typeface="Tw Cen MT" panose="020B0602020104020603"/>
              </a:rPr>
              <a:t>?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2692901" y="1761280"/>
            <a:ext cx="10648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/>
            <a:r>
              <a:rPr lang="fi-FI" sz="900" b="1" dirty="0">
                <a:solidFill>
                  <a:prstClr val="black"/>
                </a:solidFill>
                <a:latin typeface="Tw Cen MT" panose="020B0602020104020603"/>
              </a:rPr>
              <a:t>2.COORDINATED</a:t>
            </a:r>
          </a:p>
          <a:p>
            <a:pPr algn="ctr" defTabSz="342892"/>
            <a:r>
              <a:rPr lang="fi-FI" sz="1200" b="1" dirty="0">
                <a:solidFill>
                  <a:prstClr val="black"/>
                </a:solidFill>
                <a:latin typeface="Tw Cen MT" panose="020B0602020104020603"/>
              </a:rPr>
              <a:t>INVEST</a:t>
            </a:r>
          </a:p>
          <a:p>
            <a:pPr algn="ctr" defTabSz="342892"/>
            <a:r>
              <a:rPr lang="fi-FI" sz="1200" b="1" dirty="0">
                <a:solidFill>
                  <a:prstClr val="black"/>
                </a:solidFill>
                <a:latin typeface="Tw Cen MT" panose="020B0602020104020603"/>
              </a:rPr>
              <a:t>MENTS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3330264" y="2651526"/>
            <a:ext cx="1002197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/>
            <a:r>
              <a:rPr lang="fi-FI" sz="1350" dirty="0">
                <a:solidFill>
                  <a:prstClr val="black"/>
                </a:solidFill>
                <a:latin typeface="Tw Cen MT" panose="020B0602020104020603"/>
              </a:rPr>
              <a:t>4. </a:t>
            </a:r>
            <a:r>
              <a:rPr lang="fi-FI" sz="1050" dirty="0" err="1">
                <a:solidFill>
                  <a:prstClr val="black"/>
                </a:solidFill>
                <a:latin typeface="Tw Cen MT" panose="020B0602020104020603"/>
              </a:rPr>
              <a:t>Discuss</a:t>
            </a:r>
            <a:endParaRPr lang="fi-FI" sz="1050" dirty="0">
              <a:solidFill>
                <a:prstClr val="black"/>
              </a:solidFill>
              <a:latin typeface="Tw Cen MT" panose="020B0602020104020603"/>
            </a:endParaRPr>
          </a:p>
          <a:p>
            <a:pPr defTabSz="342892"/>
            <a:r>
              <a:rPr lang="fi-FI" sz="1050" dirty="0" err="1">
                <a:solidFill>
                  <a:prstClr val="black"/>
                </a:solidFill>
                <a:latin typeface="Tw Cen MT" panose="020B0602020104020603"/>
              </a:rPr>
              <a:t>Choreography</a:t>
            </a:r>
            <a:r>
              <a:rPr lang="fi-FI" sz="1050" dirty="0">
                <a:solidFill>
                  <a:prstClr val="black"/>
                </a:solidFill>
                <a:latin typeface="Tw Cen MT" panose="020B0602020104020603"/>
              </a:rPr>
              <a:t> </a:t>
            </a:r>
          </a:p>
          <a:p>
            <a:pPr defTabSz="342892"/>
            <a:r>
              <a:rPr lang="fi-FI" sz="1050" dirty="0">
                <a:solidFill>
                  <a:prstClr val="black"/>
                </a:solidFill>
                <a:latin typeface="Tw Cen MT" panose="020B0602020104020603"/>
              </a:rPr>
              <a:t>&amp; data </a:t>
            </a:r>
            <a:r>
              <a:rPr lang="fi-FI" sz="1050" dirty="0" err="1">
                <a:solidFill>
                  <a:prstClr val="black"/>
                </a:solidFill>
                <a:latin typeface="Tw Cen MT" panose="020B0602020104020603"/>
              </a:rPr>
              <a:t>models</a:t>
            </a:r>
            <a:endParaRPr lang="fi-FI" sz="1050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5061299" y="1823485"/>
            <a:ext cx="6035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endParaRPr lang="fi-FI" sz="1350" dirty="0">
              <a:solidFill>
                <a:srgbClr val="8AC4A7">
                  <a:lumMod val="60000"/>
                  <a:lumOff val="40000"/>
                </a:srgbClr>
              </a:solidFill>
              <a:latin typeface="Tw Cen MT" panose="020B0602020104020603"/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4913958" y="1761280"/>
            <a:ext cx="85675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/>
            <a:r>
              <a:rPr lang="fi-FI" sz="1350" b="1" dirty="0">
                <a:solidFill>
                  <a:prstClr val="black"/>
                </a:solidFill>
                <a:latin typeface="Tw Cen MT" panose="020B0602020104020603"/>
              </a:rPr>
              <a:t>5. </a:t>
            </a:r>
            <a:r>
              <a:rPr lang="fi-FI" sz="1350" b="1" dirty="0" err="1">
                <a:solidFill>
                  <a:prstClr val="black"/>
                </a:solidFill>
                <a:latin typeface="Tw Cen MT" panose="020B0602020104020603"/>
              </a:rPr>
              <a:t>Enable</a:t>
            </a:r>
            <a:endParaRPr lang="fi-FI" sz="1350" b="1" dirty="0">
              <a:solidFill>
                <a:prstClr val="black"/>
              </a:solidFill>
              <a:latin typeface="Tw Cen MT" panose="020B0602020104020603"/>
            </a:endParaRPr>
          </a:p>
          <a:p>
            <a:pPr algn="ctr" defTabSz="342892"/>
            <a:r>
              <a:rPr lang="fi-FI" sz="1350" b="1" dirty="0">
                <a:solidFill>
                  <a:prstClr val="black"/>
                </a:solidFill>
                <a:latin typeface="Tw Cen MT" panose="020B0602020104020603"/>
              </a:rPr>
              <a:t>PPP </a:t>
            </a:r>
            <a:r>
              <a:rPr lang="fi-FI" sz="1350" b="1" dirty="0" err="1">
                <a:solidFill>
                  <a:prstClr val="black"/>
                </a:solidFill>
                <a:latin typeface="Tw Cen MT" panose="020B0602020104020603"/>
              </a:rPr>
              <a:t>consortia</a:t>
            </a:r>
            <a:endParaRPr lang="fi-FI" sz="1350" b="1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3183589" y="747624"/>
            <a:ext cx="114832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892"/>
            <a:r>
              <a:rPr lang="en-US" sz="1350" b="1" dirty="0">
                <a:solidFill>
                  <a:prstClr val="black"/>
                </a:solidFill>
                <a:latin typeface="Tw Cen MT" panose="020B0602020104020603"/>
              </a:rPr>
              <a:t>1.Coherently </a:t>
            </a:r>
          </a:p>
          <a:p>
            <a:pPr algn="ctr" defTabSz="342892"/>
            <a:r>
              <a:rPr lang="en-US" sz="1350" b="1" dirty="0">
                <a:solidFill>
                  <a:prstClr val="black"/>
                </a:solidFill>
                <a:latin typeface="Tw Cen MT" panose="020B0602020104020603"/>
              </a:rPr>
              <a:t>available</a:t>
            </a:r>
          </a:p>
          <a:p>
            <a:pPr algn="ctr" defTabSz="342892"/>
            <a:r>
              <a:rPr lang="fi-FI" sz="1350" b="1" dirty="0" err="1">
                <a:solidFill>
                  <a:prstClr val="black"/>
                </a:solidFill>
                <a:latin typeface="Tw Cen MT" panose="020B0602020104020603"/>
              </a:rPr>
              <a:t>support</a:t>
            </a:r>
            <a:endParaRPr lang="fi-FI" sz="1350" b="1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20" name="Nuoli oikealle 19"/>
          <p:cNvSpPr/>
          <p:nvPr/>
        </p:nvSpPr>
        <p:spPr>
          <a:xfrm>
            <a:off x="306094" y="212600"/>
            <a:ext cx="1799312" cy="72019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892"/>
            <a:r>
              <a:rPr lang="fi-FI" sz="1350" dirty="0" err="1">
                <a:solidFill>
                  <a:prstClr val="black"/>
                </a:solidFill>
                <a:latin typeface="Tw Cen MT" panose="020B0602020104020603"/>
              </a:rPr>
              <a:t>Challenges</a:t>
            </a:r>
            <a:r>
              <a:rPr lang="fi-FI" sz="135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fi-FI" sz="1350" dirty="0" err="1">
                <a:solidFill>
                  <a:prstClr val="black"/>
                </a:solidFill>
                <a:latin typeface="Tw Cen MT" panose="020B0602020104020603"/>
              </a:rPr>
              <a:t>with</a:t>
            </a:r>
            <a:r>
              <a:rPr lang="fi-FI" sz="135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fi-FI" sz="1350" dirty="0" err="1">
                <a:solidFill>
                  <a:prstClr val="black"/>
                </a:solidFill>
                <a:latin typeface="Tw Cen MT" panose="020B0602020104020603"/>
              </a:rPr>
              <a:t>quality</a:t>
            </a:r>
            <a:r>
              <a:rPr lang="fi-FI" sz="1350" dirty="0">
                <a:solidFill>
                  <a:prstClr val="black"/>
                </a:solidFill>
                <a:latin typeface="Tw Cen MT" panose="020B0602020104020603"/>
              </a:rPr>
              <a:t> metadata</a:t>
            </a:r>
          </a:p>
        </p:txBody>
      </p:sp>
      <p:sp>
        <p:nvSpPr>
          <p:cNvPr id="21" name="Nuoli oikealle 20"/>
          <p:cNvSpPr/>
          <p:nvPr/>
        </p:nvSpPr>
        <p:spPr>
          <a:xfrm>
            <a:off x="324056" y="932797"/>
            <a:ext cx="1843413" cy="78950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892"/>
            <a:r>
              <a:rPr lang="fi-FI" sz="1200" dirty="0" err="1">
                <a:solidFill>
                  <a:prstClr val="black"/>
                </a:solidFill>
                <a:latin typeface="Tw Cen MT" panose="020B0602020104020603"/>
              </a:rPr>
              <a:t>Challenges</a:t>
            </a:r>
            <a:r>
              <a:rPr lang="fi-FI" sz="1200" dirty="0">
                <a:solidFill>
                  <a:prstClr val="black"/>
                </a:solidFill>
                <a:latin typeface="Tw Cen MT" panose="020B0602020104020603"/>
              </a:rPr>
              <a:t> in </a:t>
            </a:r>
            <a:r>
              <a:rPr lang="fi-FI" sz="1200" dirty="0" err="1">
                <a:solidFill>
                  <a:prstClr val="black"/>
                </a:solidFill>
                <a:latin typeface="Tw Cen MT" panose="020B0602020104020603"/>
              </a:rPr>
              <a:t>accessing</a:t>
            </a:r>
            <a:r>
              <a:rPr lang="fi-FI" sz="1200" dirty="0">
                <a:solidFill>
                  <a:prstClr val="black"/>
                </a:solidFill>
                <a:latin typeface="Tw Cen MT" panose="020B0602020104020603"/>
              </a:rPr>
              <a:t> data/</a:t>
            </a:r>
            <a:r>
              <a:rPr lang="fi-FI" sz="1200" dirty="0" err="1">
                <a:solidFill>
                  <a:prstClr val="black"/>
                </a:solidFill>
                <a:latin typeface="Tw Cen MT" panose="020B0602020104020603"/>
              </a:rPr>
              <a:t>content</a:t>
            </a:r>
            <a:endParaRPr lang="fi-FI" sz="1200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22" name="Nuoli oikealle 21"/>
          <p:cNvSpPr/>
          <p:nvPr/>
        </p:nvSpPr>
        <p:spPr>
          <a:xfrm>
            <a:off x="296672" y="1746538"/>
            <a:ext cx="1945973" cy="806276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892"/>
            <a:r>
              <a:rPr lang="fi-FI" sz="1350" dirty="0" err="1">
                <a:solidFill>
                  <a:prstClr val="black"/>
                </a:solidFill>
                <a:latin typeface="Tw Cen MT" panose="020B0602020104020603"/>
              </a:rPr>
              <a:t>Huge</a:t>
            </a:r>
            <a:r>
              <a:rPr lang="fi-FI" sz="135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fi-FI" sz="1350" dirty="0" err="1">
                <a:solidFill>
                  <a:prstClr val="black"/>
                </a:solidFill>
                <a:latin typeface="Tw Cen MT" panose="020B0602020104020603"/>
              </a:rPr>
              <a:t>income</a:t>
            </a:r>
            <a:r>
              <a:rPr lang="fi-FI" sz="135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fi-FI" sz="1350" dirty="0" err="1">
                <a:solidFill>
                  <a:prstClr val="black"/>
                </a:solidFill>
                <a:latin typeface="Tw Cen MT" panose="020B0602020104020603"/>
              </a:rPr>
              <a:t>deficit</a:t>
            </a:r>
            <a:endParaRPr lang="fi-FI" sz="1350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23" name="Nuoli oikealle 22"/>
          <p:cNvSpPr/>
          <p:nvPr/>
        </p:nvSpPr>
        <p:spPr>
          <a:xfrm>
            <a:off x="389710" y="2571750"/>
            <a:ext cx="2286157" cy="93786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892"/>
            <a:r>
              <a:rPr lang="fi-FI" sz="1350" b="1" dirty="0" err="1">
                <a:solidFill>
                  <a:prstClr val="black"/>
                </a:solidFill>
                <a:latin typeface="Tw Cen MT" panose="020B0602020104020603"/>
              </a:rPr>
              <a:t>Boost</a:t>
            </a:r>
            <a:r>
              <a:rPr lang="fi-FI" sz="1350" b="1" dirty="0">
                <a:solidFill>
                  <a:prstClr val="black"/>
                </a:solidFill>
                <a:latin typeface="Tw Cen MT" panose="020B0602020104020603"/>
              </a:rPr>
              <a:t> data </a:t>
            </a:r>
            <a:r>
              <a:rPr lang="fi-FI" sz="1350" b="1" dirty="0" err="1">
                <a:solidFill>
                  <a:prstClr val="black"/>
                </a:solidFill>
                <a:latin typeface="Tw Cen MT" panose="020B0602020104020603"/>
              </a:rPr>
              <a:t>sovereignity</a:t>
            </a:r>
            <a:r>
              <a:rPr lang="fi-FI" sz="1350" dirty="0">
                <a:solidFill>
                  <a:prstClr val="black"/>
                </a:solidFill>
                <a:latin typeface="Tw Cen MT" panose="020B0602020104020603"/>
              </a:rPr>
              <a:t> </a:t>
            </a:r>
          </a:p>
        </p:txBody>
      </p:sp>
      <p:sp>
        <p:nvSpPr>
          <p:cNvPr id="24" name="Nuoli oikealle 23"/>
          <p:cNvSpPr/>
          <p:nvPr/>
        </p:nvSpPr>
        <p:spPr>
          <a:xfrm>
            <a:off x="296673" y="4151938"/>
            <a:ext cx="3510212" cy="83631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892"/>
            <a:r>
              <a:rPr lang="fi-FI" sz="1350" dirty="0" err="1">
                <a:solidFill>
                  <a:prstClr val="black"/>
                </a:solidFill>
                <a:latin typeface="Tw Cen MT" panose="020B0602020104020603"/>
              </a:rPr>
              <a:t>Ensure</a:t>
            </a:r>
            <a:r>
              <a:rPr lang="fi-FI" sz="135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fi-FI" sz="1350" dirty="0" err="1">
                <a:solidFill>
                  <a:prstClr val="black"/>
                </a:solidFill>
                <a:latin typeface="Tw Cen MT" panose="020B0602020104020603"/>
              </a:rPr>
              <a:t>trust</a:t>
            </a:r>
            <a:r>
              <a:rPr lang="fi-FI" sz="1350" dirty="0">
                <a:solidFill>
                  <a:prstClr val="black"/>
                </a:solidFill>
                <a:latin typeface="Tw Cen MT" panose="020B0602020104020603"/>
              </a:rPr>
              <a:t> and </a:t>
            </a:r>
            <a:r>
              <a:rPr lang="fi-FI" sz="1350" dirty="0" err="1">
                <a:solidFill>
                  <a:prstClr val="black"/>
                </a:solidFill>
                <a:latin typeface="Tw Cen MT" panose="020B0602020104020603"/>
              </a:rPr>
              <a:t>value</a:t>
            </a:r>
            <a:r>
              <a:rPr lang="fi-FI" sz="135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fi-FI" sz="1350" dirty="0" err="1">
                <a:solidFill>
                  <a:prstClr val="black"/>
                </a:solidFill>
                <a:latin typeface="Tw Cen MT" panose="020B0602020104020603"/>
              </a:rPr>
              <a:t>from</a:t>
            </a:r>
            <a:r>
              <a:rPr lang="fi-FI" sz="1350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fi-FI" sz="1350" dirty="0" err="1">
                <a:solidFill>
                  <a:prstClr val="black"/>
                </a:solidFill>
                <a:latin typeface="Tw Cen MT" panose="020B0602020104020603"/>
              </a:rPr>
              <a:t>available</a:t>
            </a:r>
            <a:r>
              <a:rPr lang="fi-FI" sz="1350" dirty="0">
                <a:solidFill>
                  <a:prstClr val="black"/>
                </a:solidFill>
                <a:latin typeface="Tw Cen MT" panose="020B0602020104020603"/>
              </a:rPr>
              <a:t> metadata </a:t>
            </a:r>
            <a:r>
              <a:rPr lang="en-US" sz="1350" b="1" dirty="0">
                <a:solidFill>
                  <a:prstClr val="black"/>
                </a:solidFill>
                <a:latin typeface="Tw Cen MT" panose="020B0602020104020603"/>
              </a:rPr>
              <a:t>voluntarily</a:t>
            </a:r>
            <a:endParaRPr lang="fi-FI" sz="1350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25" name="Nuoli oikealle 24"/>
          <p:cNvSpPr/>
          <p:nvPr/>
        </p:nvSpPr>
        <p:spPr>
          <a:xfrm>
            <a:off x="357496" y="3366555"/>
            <a:ext cx="2824616" cy="915364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342892"/>
            <a:r>
              <a:rPr lang="fi-FI" sz="1350" dirty="0">
                <a:solidFill>
                  <a:prstClr val="black"/>
                </a:solidFill>
                <a:latin typeface="Tw Cen MT" panose="020B0602020104020603"/>
              </a:rPr>
              <a:t>Invest in </a:t>
            </a:r>
            <a:r>
              <a:rPr lang="fi-FI" sz="1350" dirty="0" err="1">
                <a:solidFill>
                  <a:prstClr val="black"/>
                </a:solidFill>
                <a:latin typeface="Tw Cen MT" panose="020B0602020104020603"/>
              </a:rPr>
              <a:t>identities</a:t>
            </a:r>
            <a:r>
              <a:rPr lang="fi-FI" sz="1350" dirty="0">
                <a:solidFill>
                  <a:prstClr val="black"/>
                </a:solidFill>
                <a:latin typeface="Tw Cen MT" panose="020B0602020104020603"/>
              </a:rPr>
              <a:t> of </a:t>
            </a:r>
            <a:r>
              <a:rPr lang="fi-FI" sz="1350" dirty="0" err="1">
                <a:solidFill>
                  <a:prstClr val="black"/>
                </a:solidFill>
                <a:latin typeface="Tw Cen MT" panose="020B0602020104020603"/>
              </a:rPr>
              <a:t>things</a:t>
            </a:r>
            <a:r>
              <a:rPr lang="fi-FI" sz="1350" dirty="0">
                <a:solidFill>
                  <a:prstClr val="black"/>
                </a:solidFill>
                <a:latin typeface="Tw Cen MT" panose="020B0602020104020603"/>
              </a:rPr>
              <a:t>, </a:t>
            </a:r>
            <a:r>
              <a:rPr lang="en-US" sz="1350" b="1" dirty="0">
                <a:solidFill>
                  <a:prstClr val="black"/>
                </a:solidFill>
                <a:latin typeface="Tw Cen MT" panose="020B0602020104020603"/>
              </a:rPr>
              <a:t>individuals and companies </a:t>
            </a:r>
            <a:endParaRPr lang="fi-FI" sz="1350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26" name="Tekstiruutu 25"/>
          <p:cNvSpPr txBox="1"/>
          <p:nvPr/>
        </p:nvSpPr>
        <p:spPr>
          <a:xfrm>
            <a:off x="6879111" y="2638675"/>
            <a:ext cx="20103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1350" b="1" dirty="0">
                <a:solidFill>
                  <a:prstClr val="white"/>
                </a:solidFill>
                <a:latin typeface="Tw Cen MT" panose="020B0602020104020603"/>
              </a:rPr>
              <a:t>Research, development and Innovation (RDI)</a:t>
            </a:r>
          </a:p>
        </p:txBody>
      </p:sp>
      <p:sp>
        <p:nvSpPr>
          <p:cNvPr id="27" name="Tekstiruutu 26"/>
          <p:cNvSpPr txBox="1"/>
          <p:nvPr/>
        </p:nvSpPr>
        <p:spPr>
          <a:xfrm>
            <a:off x="6414994" y="3251691"/>
            <a:ext cx="2432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1350" b="1" dirty="0">
                <a:solidFill>
                  <a:prstClr val="white"/>
                </a:solidFill>
                <a:latin typeface="Tw Cen MT" panose="020B0602020104020603"/>
              </a:rPr>
              <a:t>digitizing licensing/transparent usage rules for content and data re-use</a:t>
            </a:r>
          </a:p>
          <a:p>
            <a:pPr defTabSz="342892"/>
            <a:r>
              <a:rPr lang="en-US" sz="1350" b="1" dirty="0">
                <a:solidFill>
                  <a:prstClr val="white"/>
                </a:solidFill>
                <a:latin typeface="Tw Cen MT" panose="020B0602020104020603"/>
              </a:rPr>
              <a:t>= EU GOAL? </a:t>
            </a:r>
            <a:endParaRPr lang="fi-FI" sz="1350" b="1" dirty="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29" name="Kuvatekstinuoli ylös 28"/>
          <p:cNvSpPr/>
          <p:nvPr/>
        </p:nvSpPr>
        <p:spPr>
          <a:xfrm>
            <a:off x="3777976" y="3905796"/>
            <a:ext cx="1076624" cy="971988"/>
          </a:xfrm>
          <a:prstGeom prst="upArrow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342892"/>
            <a:r>
              <a:rPr lang="fi-FI" sz="1350" b="1" dirty="0">
                <a:solidFill>
                  <a:prstClr val="black"/>
                </a:solidFill>
                <a:latin typeface="Tw Cen MT" panose="020B0602020104020603"/>
              </a:rPr>
              <a:t>DSA, DGA DMA, DSM…</a:t>
            </a:r>
          </a:p>
        </p:txBody>
      </p:sp>
      <p:sp>
        <p:nvSpPr>
          <p:cNvPr id="28" name="Suorakulmio 27"/>
          <p:cNvSpPr/>
          <p:nvPr/>
        </p:nvSpPr>
        <p:spPr>
          <a:xfrm>
            <a:off x="22741" y="2509609"/>
            <a:ext cx="2320712" cy="348671"/>
          </a:xfrm>
          <a:prstGeom prst="rect">
            <a:avLst/>
          </a:prstGeom>
          <a:solidFill>
            <a:srgbClr val="9ACD4C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dirty="0" err="1"/>
              <a:t>Use</a:t>
            </a:r>
            <a:r>
              <a:rPr lang="fi-FI" sz="1350" dirty="0"/>
              <a:t> </a:t>
            </a:r>
            <a:r>
              <a:rPr lang="fi-FI" sz="1350" dirty="0" err="1"/>
              <a:t>the</a:t>
            </a:r>
            <a:r>
              <a:rPr lang="fi-FI" sz="1350" dirty="0"/>
              <a:t> EU data </a:t>
            </a:r>
            <a:r>
              <a:rPr lang="fi-FI" sz="1350" dirty="0" err="1"/>
              <a:t>strategy</a:t>
            </a:r>
            <a:r>
              <a:rPr lang="fi-FI" sz="1350" dirty="0"/>
              <a:t> </a:t>
            </a:r>
            <a:r>
              <a:rPr lang="fi-FI" sz="1350" dirty="0" err="1"/>
              <a:t>goals</a:t>
            </a:r>
            <a:endParaRPr lang="fi-FI" sz="1350" dirty="0"/>
          </a:p>
        </p:txBody>
      </p:sp>
      <p:sp>
        <p:nvSpPr>
          <p:cNvPr id="30" name="Suorakulmio 29"/>
          <p:cNvSpPr/>
          <p:nvPr/>
        </p:nvSpPr>
        <p:spPr>
          <a:xfrm>
            <a:off x="22741" y="-13704"/>
            <a:ext cx="2100713" cy="362753"/>
          </a:xfrm>
          <a:prstGeom prst="rect">
            <a:avLst/>
          </a:prstGeom>
          <a:solidFill>
            <a:srgbClr val="9ACD4C">
              <a:alpha val="3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dirty="0" err="1"/>
              <a:t>We</a:t>
            </a:r>
            <a:r>
              <a:rPr lang="fi-FI" sz="1350" dirty="0"/>
              <a:t> </a:t>
            </a:r>
            <a:r>
              <a:rPr lang="fi-FI" sz="1350" dirty="0" err="1"/>
              <a:t>know</a:t>
            </a:r>
            <a:r>
              <a:rPr lang="fi-FI" sz="1350" dirty="0"/>
              <a:t> </a:t>
            </a:r>
            <a:r>
              <a:rPr lang="fi-FI" sz="1350" dirty="0" err="1"/>
              <a:t>that</a:t>
            </a:r>
            <a:r>
              <a:rPr lang="fi-FI" sz="1350" dirty="0"/>
              <a:t> </a:t>
            </a:r>
            <a:r>
              <a:rPr lang="fi-FI" sz="1350" dirty="0" err="1"/>
              <a:t>we</a:t>
            </a:r>
            <a:r>
              <a:rPr lang="fi-FI" sz="1350" dirty="0"/>
              <a:t> </a:t>
            </a:r>
            <a:r>
              <a:rPr lang="fi-FI" sz="1350" dirty="0" err="1"/>
              <a:t>often</a:t>
            </a:r>
            <a:r>
              <a:rPr lang="fi-FI" sz="1350" dirty="0"/>
              <a:t> </a:t>
            </a:r>
            <a:r>
              <a:rPr lang="fi-FI" sz="1350" dirty="0" err="1"/>
              <a:t>have</a:t>
            </a:r>
            <a:endParaRPr lang="fi-FI" sz="1350" dirty="0"/>
          </a:p>
        </p:txBody>
      </p:sp>
      <p:sp>
        <p:nvSpPr>
          <p:cNvPr id="8" name="Tekstiruutu 7"/>
          <p:cNvSpPr txBox="1"/>
          <p:nvPr/>
        </p:nvSpPr>
        <p:spPr>
          <a:xfrm>
            <a:off x="2325880" y="995284"/>
            <a:ext cx="8515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50" dirty="0"/>
              <a:t>WE NEED</a:t>
            </a:r>
          </a:p>
        </p:txBody>
      </p:sp>
    </p:spTree>
    <p:extLst>
      <p:ext uri="{BB962C8B-B14F-4D97-AF65-F5344CB8AC3E}">
        <p14:creationId xmlns:p14="http://schemas.microsoft.com/office/powerpoint/2010/main" val="269452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QUESTIONS FOR DISCUSSION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628650" y="1159054"/>
            <a:ext cx="7886700" cy="3263504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 smtClean="0"/>
              <a:t>How </a:t>
            </a:r>
            <a:r>
              <a:rPr lang="en-GB" dirty="0"/>
              <a:t>can </a:t>
            </a:r>
            <a:r>
              <a:rPr lang="en-GB" b="1" dirty="0"/>
              <a:t>interoperability</a:t>
            </a:r>
            <a:r>
              <a:rPr lang="en-GB" dirty="0"/>
              <a:t> be improved </a:t>
            </a:r>
            <a:r>
              <a:rPr lang="en-GB" dirty="0" smtClean="0"/>
              <a:t>(in view of sector-specific </a:t>
            </a:r>
            <a:r>
              <a:rPr lang="en-GB" dirty="0"/>
              <a:t>and proprietary systems)?</a:t>
            </a:r>
            <a:endParaRPr lang="fi-FI" dirty="0"/>
          </a:p>
          <a:p>
            <a:pPr lvl="0"/>
            <a:r>
              <a:rPr lang="en-GB" dirty="0"/>
              <a:t>How </a:t>
            </a:r>
            <a:r>
              <a:rPr lang="en-GB" dirty="0" smtClean="0"/>
              <a:t>can access to </a:t>
            </a:r>
            <a:r>
              <a:rPr lang="en-GB" dirty="0"/>
              <a:t>comprehensive, up-to-date and verified </a:t>
            </a:r>
            <a:r>
              <a:rPr lang="en-GB" b="1" dirty="0"/>
              <a:t>metadata</a:t>
            </a:r>
            <a:r>
              <a:rPr lang="en-GB" dirty="0"/>
              <a:t> be ensured</a:t>
            </a:r>
            <a:r>
              <a:rPr lang="en-GB" dirty="0" smtClean="0"/>
              <a:t>?</a:t>
            </a:r>
          </a:p>
          <a:p>
            <a:pPr lvl="0"/>
            <a:r>
              <a:rPr lang="en-GB" dirty="0" smtClean="0"/>
              <a:t>Is there need of </a:t>
            </a:r>
            <a:r>
              <a:rPr lang="en-GB" b="1" dirty="0" smtClean="0"/>
              <a:t>awareness-raising activities </a:t>
            </a:r>
            <a:r>
              <a:rPr lang="en-GB" dirty="0" smtClean="0"/>
              <a:t>to ensure all parties in the value chain understand their responsibility for producing, maintaining and providing access to the metadata?</a:t>
            </a:r>
          </a:p>
          <a:p>
            <a:pPr lvl="0"/>
            <a:r>
              <a:rPr lang="en-GB" dirty="0" smtClean="0"/>
              <a:t>Do </a:t>
            </a:r>
            <a:r>
              <a:rPr lang="en-GB" dirty="0"/>
              <a:t>we need new metadata or other </a:t>
            </a:r>
            <a:r>
              <a:rPr lang="en-GB" b="1" dirty="0"/>
              <a:t>standards</a:t>
            </a:r>
            <a:r>
              <a:rPr lang="en-GB" dirty="0"/>
              <a:t> to facilitate transactions and communication of copyright information?</a:t>
            </a:r>
            <a:endParaRPr lang="fi-FI" dirty="0"/>
          </a:p>
          <a:p>
            <a:pPr lvl="0"/>
            <a:r>
              <a:rPr lang="en-GB" dirty="0"/>
              <a:t>Is there a need to develop </a:t>
            </a:r>
            <a:r>
              <a:rPr lang="en-GB" b="1" dirty="0"/>
              <a:t>voluntary registration </a:t>
            </a:r>
            <a:r>
              <a:rPr lang="en-GB" b="1" dirty="0" smtClean="0"/>
              <a:t>systems/metadata repositories</a:t>
            </a:r>
            <a:r>
              <a:rPr lang="en-GB" dirty="0" smtClean="0"/>
              <a:t>?</a:t>
            </a:r>
            <a:r>
              <a:rPr lang="en-US" dirty="0" smtClean="0"/>
              <a:t> </a:t>
            </a:r>
            <a:r>
              <a:rPr lang="en-GB" dirty="0"/>
              <a:t> </a:t>
            </a:r>
            <a:endParaRPr lang="fi-FI" dirty="0"/>
          </a:p>
          <a:p>
            <a:pPr lvl="0"/>
            <a:r>
              <a:rPr lang="en-GB" b="1" dirty="0"/>
              <a:t>What other elements are needed to ensure a sufficient level of trust, </a:t>
            </a:r>
            <a:r>
              <a:rPr lang="en-GB" dirty="0"/>
              <a:t>which is a prerequisite for a well-functioning marketplace and copyright system?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34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165527" y="1202623"/>
            <a:ext cx="7490792" cy="3393001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A </a:t>
            </a:r>
            <a:r>
              <a:rPr lang="fi-FI" dirty="0" err="1" smtClean="0"/>
              <a:t>balanced</a:t>
            </a:r>
            <a:r>
              <a:rPr lang="fi-FI" dirty="0" smtClean="0"/>
              <a:t> and </a:t>
            </a:r>
            <a:r>
              <a:rPr lang="fi-FI" b="1" u="sng" dirty="0" err="1" smtClean="0"/>
              <a:t>functioning</a:t>
            </a:r>
            <a:r>
              <a:rPr lang="fi-FI" b="1" u="sng" dirty="0" smtClean="0"/>
              <a:t> copyright </a:t>
            </a:r>
            <a:r>
              <a:rPr lang="fi-FI" b="1" u="sng" dirty="0" err="1" smtClean="0"/>
              <a:t>system</a:t>
            </a:r>
            <a:r>
              <a:rPr lang="fi-FI" b="1" u="sng" dirty="0"/>
              <a:t> </a:t>
            </a:r>
            <a:r>
              <a:rPr lang="fi-FI" dirty="0" err="1" smtClean="0"/>
              <a:t>relies</a:t>
            </a:r>
            <a:r>
              <a:rPr lang="fi-FI" dirty="0" smtClean="0"/>
              <a:t> on</a:t>
            </a:r>
          </a:p>
          <a:p>
            <a:pPr lvl="1"/>
            <a:r>
              <a:rPr lang="fi-FI" dirty="0" err="1" smtClean="0"/>
              <a:t>Identifiers</a:t>
            </a:r>
            <a:r>
              <a:rPr lang="fi-FI" dirty="0" smtClean="0"/>
              <a:t>, </a:t>
            </a:r>
            <a:r>
              <a:rPr lang="fi-FI" dirty="0" err="1" smtClean="0"/>
              <a:t>rights</a:t>
            </a:r>
            <a:r>
              <a:rPr lang="fi-FI" dirty="0" smtClean="0"/>
              <a:t>, </a:t>
            </a:r>
            <a:r>
              <a:rPr lang="fi-FI" dirty="0" err="1" smtClean="0"/>
              <a:t>descriptive</a:t>
            </a:r>
            <a:r>
              <a:rPr lang="fi-FI" dirty="0" smtClean="0"/>
              <a:t>, </a:t>
            </a:r>
            <a:r>
              <a:rPr lang="fi-FI" dirty="0" err="1" smtClean="0"/>
              <a:t>administrative</a:t>
            </a:r>
            <a:r>
              <a:rPr lang="fi-FI" dirty="0" smtClean="0"/>
              <a:t> metadata</a:t>
            </a:r>
            <a:endParaRPr lang="fi-FI" dirty="0"/>
          </a:p>
          <a:p>
            <a:r>
              <a:rPr lang="fi-FI" dirty="0" err="1" smtClean="0"/>
              <a:t>Up</a:t>
            </a:r>
            <a:r>
              <a:rPr lang="fi-FI" dirty="0" smtClean="0"/>
              <a:t> to </a:t>
            </a:r>
            <a:r>
              <a:rPr lang="fi-FI" dirty="0" err="1" smtClean="0"/>
              <a:t>date</a:t>
            </a:r>
            <a:r>
              <a:rPr lang="fi-FI" dirty="0"/>
              <a:t> </a:t>
            </a:r>
            <a:r>
              <a:rPr lang="fi-FI" dirty="0" smtClean="0"/>
              <a:t>and </a:t>
            </a:r>
            <a:r>
              <a:rPr lang="fi-FI" dirty="0" err="1" smtClean="0"/>
              <a:t>complete</a:t>
            </a:r>
            <a:endParaRPr lang="fi-FI" dirty="0" smtClean="0"/>
          </a:p>
          <a:p>
            <a:r>
              <a:rPr lang="fi-FI" dirty="0" err="1" smtClean="0"/>
              <a:t>Common</a:t>
            </a:r>
            <a:r>
              <a:rPr lang="fi-FI" dirty="0" smtClean="0"/>
              <a:t> </a:t>
            </a:r>
            <a:r>
              <a:rPr lang="fi-FI" dirty="0" err="1" smtClean="0"/>
              <a:t>practises</a:t>
            </a:r>
            <a:r>
              <a:rPr lang="fi-FI" dirty="0" smtClean="0"/>
              <a:t> - </a:t>
            </a:r>
            <a:r>
              <a:rPr lang="fi-FI" dirty="0" err="1" smtClean="0"/>
              <a:t>Minimum</a:t>
            </a:r>
            <a:r>
              <a:rPr lang="fi-FI" dirty="0" smtClean="0"/>
              <a:t> </a:t>
            </a:r>
            <a:r>
              <a:rPr lang="fi-FI" dirty="0" err="1"/>
              <a:t>level</a:t>
            </a:r>
            <a:r>
              <a:rPr lang="fi-FI" dirty="0"/>
              <a:t> of </a:t>
            </a:r>
            <a:r>
              <a:rPr lang="fi-FI" dirty="0" smtClean="0"/>
              <a:t>metadata, </a:t>
            </a:r>
            <a:r>
              <a:rPr lang="fi-FI" dirty="0" err="1" smtClean="0"/>
              <a:t>interoperability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Government</a:t>
            </a:r>
            <a:r>
              <a:rPr lang="fi-FI" dirty="0" smtClean="0"/>
              <a:t> </a:t>
            </a:r>
            <a:r>
              <a:rPr lang="fi-FI" dirty="0" err="1" smtClean="0"/>
              <a:t>facilitation</a:t>
            </a:r>
            <a:r>
              <a:rPr lang="fi-FI" dirty="0" smtClean="0"/>
              <a:t> and </a:t>
            </a:r>
            <a:r>
              <a:rPr lang="fi-FI" dirty="0" err="1" smtClean="0"/>
              <a:t>funding</a:t>
            </a:r>
            <a:endParaRPr lang="fi-FI" dirty="0" smtClean="0"/>
          </a:p>
          <a:p>
            <a:r>
              <a:rPr lang="fi-FI" dirty="0" smtClean="0"/>
              <a:t>”GLOCAL” – Level playing </a:t>
            </a:r>
            <a:r>
              <a:rPr lang="fi-FI" dirty="0" err="1" smtClean="0"/>
              <a:t>field</a:t>
            </a:r>
            <a:r>
              <a:rPr lang="fi-FI" dirty="0" smtClean="0"/>
              <a:t> for </a:t>
            </a:r>
            <a:r>
              <a:rPr lang="fi-FI" dirty="0" err="1" smtClean="0"/>
              <a:t>development</a:t>
            </a:r>
            <a:endParaRPr lang="fi-FI" dirty="0" smtClean="0"/>
          </a:p>
          <a:p>
            <a:r>
              <a:rPr lang="fi-FI" dirty="0" smtClean="0"/>
              <a:t>Technical and </a:t>
            </a:r>
            <a:r>
              <a:rPr lang="fi-FI" dirty="0" err="1" smtClean="0"/>
              <a:t>practical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- USE CASES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165527" y="339502"/>
            <a:ext cx="7490792" cy="654084"/>
          </a:xfrm>
        </p:spPr>
        <p:txBody>
          <a:bodyPr/>
          <a:lstStyle/>
          <a:p>
            <a:r>
              <a:rPr lang="fi-FI" dirty="0" smtClean="0"/>
              <a:t>Key </a:t>
            </a:r>
            <a:r>
              <a:rPr lang="fi-FI" dirty="0" err="1" smtClean="0"/>
              <a:t>issues</a:t>
            </a:r>
            <a:r>
              <a:rPr lang="fi-FI" dirty="0" smtClean="0"/>
              <a:t>, </a:t>
            </a:r>
            <a:r>
              <a:rPr lang="fi-FI" dirty="0" err="1" smtClean="0"/>
              <a:t>take</a:t>
            </a:r>
            <a:r>
              <a:rPr lang="fi-FI" dirty="0" smtClean="0"/>
              <a:t> </a:t>
            </a:r>
            <a:r>
              <a:rPr lang="fi-FI" dirty="0" err="1" smtClean="0"/>
              <a:t>aways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04BABE-377C-4042-9CE4-D8BB0ACFBA08}" type="datetime1">
              <a:rPr lang="fi-FI" smtClean="0"/>
              <a:t>20.10.2021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5793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453788" y="201206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defRPr/>
            </a:pPr>
            <a:r>
              <a:rPr lang="fi-FI" sz="2400" dirty="0">
                <a:solidFill>
                  <a:srgbClr val="004696"/>
                </a:solidFill>
                <a:latin typeface="Verdana"/>
              </a:rPr>
              <a:t>FINNISH PRESIDENCY </a:t>
            </a:r>
          </a:p>
          <a:p>
            <a:pPr defTabSz="685800">
              <a:defRPr/>
            </a:pPr>
            <a:r>
              <a:rPr lang="fi-FI" sz="2400" dirty="0">
                <a:solidFill>
                  <a:srgbClr val="004696"/>
                </a:solidFill>
                <a:latin typeface="Verdana"/>
              </a:rPr>
              <a:t>- IP PRIORITIES</a:t>
            </a:r>
          </a:p>
        </p:txBody>
      </p:sp>
      <p:sp>
        <p:nvSpPr>
          <p:cNvPr id="5" name="Suorakulmio 4"/>
          <p:cNvSpPr/>
          <p:nvPr/>
        </p:nvSpPr>
        <p:spPr>
          <a:xfrm>
            <a:off x="5397690" y="1134904"/>
            <a:ext cx="33027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fi-FI" dirty="0">
                <a:solidFill>
                  <a:prstClr val="white"/>
                </a:solidFill>
                <a:latin typeface="Verdana"/>
              </a:rPr>
              <a:t>SUSTAINABLE EUROPE – SUSTAINABLE FUTURE</a:t>
            </a:r>
          </a:p>
          <a:p>
            <a:pPr defTabSz="685800">
              <a:defRPr/>
            </a:pPr>
            <a:endParaRPr lang="fi-FI" dirty="0">
              <a:solidFill>
                <a:prstClr val="white"/>
              </a:solidFill>
              <a:latin typeface="Verdana"/>
            </a:endParaRPr>
          </a:p>
          <a:p>
            <a:pPr defTabSz="685800">
              <a:defRPr/>
            </a:pPr>
            <a:r>
              <a:rPr lang="fi-FI" dirty="0">
                <a:solidFill>
                  <a:prstClr val="white"/>
                </a:solidFill>
                <a:latin typeface="Verdana"/>
              </a:rPr>
              <a:t>LINKED TO MAKING THE EU MORE COMPETITIVE AND SOCIALLY INCLUSIVE</a:t>
            </a:r>
          </a:p>
          <a:p>
            <a:pPr defTabSz="685800">
              <a:defRPr/>
            </a:pPr>
            <a:endParaRPr lang="fi-FI" dirty="0">
              <a:solidFill>
                <a:prstClr val="white"/>
              </a:solidFill>
              <a:latin typeface="Verdana"/>
            </a:endParaRPr>
          </a:p>
          <a:p>
            <a:pPr defTabSz="685800">
              <a:defRPr/>
            </a:pPr>
            <a:r>
              <a:rPr lang="fi-FI" dirty="0">
                <a:solidFill>
                  <a:prstClr val="white"/>
                </a:solidFill>
                <a:latin typeface="Verdana"/>
              </a:rPr>
              <a:t>AIMING FOR SUSTAINABLE GROWTH IN THE SINGLE MARKET</a:t>
            </a:r>
          </a:p>
        </p:txBody>
      </p:sp>
    </p:spTree>
    <p:extLst>
      <p:ext uri="{BB962C8B-B14F-4D97-AF65-F5344CB8AC3E}">
        <p14:creationId xmlns:p14="http://schemas.microsoft.com/office/powerpoint/2010/main" val="35677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87836" y="663677"/>
            <a:ext cx="6491838" cy="3969045"/>
          </a:xfrm>
        </p:spPr>
        <p:txBody>
          <a:bodyPr/>
          <a:lstStyle/>
          <a:p>
            <a:r>
              <a:rPr lang="en-GB" sz="2100" b="1" dirty="0"/>
              <a:t>How can we achieve a more efficient, inclusive and trustworthy digital marketplace, </a:t>
            </a:r>
            <a:r>
              <a:rPr lang="en-GB" sz="2100" dirty="0"/>
              <a:t>that provides a win-win-win situation for all?</a:t>
            </a:r>
          </a:p>
          <a:p>
            <a:pPr lvl="1"/>
            <a:r>
              <a:rPr lang="en-GB" sz="1800" dirty="0"/>
              <a:t>Increased access to works for the public</a:t>
            </a:r>
          </a:p>
          <a:p>
            <a:pPr lvl="1"/>
            <a:r>
              <a:rPr lang="en-GB" sz="1800" dirty="0"/>
              <a:t>Efficient and easy clearance for businesses</a:t>
            </a:r>
          </a:p>
          <a:p>
            <a:pPr lvl="1"/>
            <a:r>
              <a:rPr lang="en-GB" sz="1800" dirty="0"/>
              <a:t>Improved revenue streams and recognition of moral rights for authors and other </a:t>
            </a:r>
            <a:r>
              <a:rPr lang="en-GB" sz="1800" dirty="0" err="1" smtClean="0"/>
              <a:t>rightholders</a:t>
            </a:r>
            <a:endParaRPr lang="en-GB" sz="1800" dirty="0" smtClean="0"/>
          </a:p>
          <a:p>
            <a:pPr lvl="1"/>
            <a:r>
              <a:rPr lang="en-US" sz="1800" dirty="0"/>
              <a:t>visibility of niche repertoires and the enhancement of cultural diversity</a:t>
            </a:r>
            <a:endParaRPr lang="fi-FI" sz="18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3F53CA4-85EB-40BD-9FFB-8691F4C307C9}" type="slidenum">
              <a:rPr lang="fi-FI">
                <a:solidFill>
                  <a:srgbClr val="004696">
                    <a:tint val="75000"/>
                  </a:srgbClr>
                </a:solidFill>
              </a:rPr>
              <a:pPr defTabSz="685800"/>
              <a:t>4</a:t>
            </a:fld>
            <a:endParaRPr lang="fi-FI" dirty="0">
              <a:solidFill>
                <a:srgbClr val="00469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yöristetty suorakulmio 15"/>
          <p:cNvSpPr/>
          <p:nvPr/>
        </p:nvSpPr>
        <p:spPr>
          <a:xfrm>
            <a:off x="75010" y="2432448"/>
            <a:ext cx="8958263" cy="12623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i-FI" sz="135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5346" y="246769"/>
            <a:ext cx="8030004" cy="994172"/>
          </a:xfrm>
        </p:spPr>
        <p:txBody>
          <a:bodyPr>
            <a:normAutofit/>
          </a:bodyPr>
          <a:lstStyle/>
          <a:p>
            <a:r>
              <a:rPr lang="fi-FI" sz="2700" dirty="0" err="1"/>
              <a:t>Impediments</a:t>
            </a:r>
            <a:r>
              <a:rPr lang="fi-FI" sz="2700" dirty="0"/>
              <a:t> to </a:t>
            </a:r>
            <a:r>
              <a:rPr lang="fi-FI" sz="2700" dirty="0" err="1"/>
              <a:t>growth</a:t>
            </a:r>
            <a:r>
              <a:rPr lang="fi-FI" sz="2700" dirty="0"/>
              <a:t> in </a:t>
            </a:r>
            <a:r>
              <a:rPr lang="fi-FI" sz="2700" dirty="0" err="1"/>
              <a:t>the</a:t>
            </a:r>
            <a:r>
              <a:rPr lang="fi-FI" sz="2700" dirty="0"/>
              <a:t> </a:t>
            </a:r>
            <a:r>
              <a:rPr lang="fi-FI" sz="2700" dirty="0" err="1"/>
              <a:t>creative</a:t>
            </a:r>
            <a:r>
              <a:rPr lang="fi-FI" sz="2700" dirty="0"/>
              <a:t> </a:t>
            </a:r>
            <a:r>
              <a:rPr lang="fi-FI" sz="2700" dirty="0" err="1"/>
              <a:t>sector</a:t>
            </a:r>
            <a:endParaRPr lang="fi-FI" sz="27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3F53CA4-85EB-40BD-9FFB-8691F4C307C9}" type="slidenum">
              <a:rPr lang="fi-FI">
                <a:solidFill>
                  <a:srgbClr val="004696">
                    <a:tint val="75000"/>
                  </a:srgbClr>
                </a:solidFill>
              </a:rPr>
              <a:pPr defTabSz="685800"/>
              <a:t>5</a:t>
            </a:fld>
            <a:endParaRPr lang="fi-FI" dirty="0">
              <a:solidFill>
                <a:srgbClr val="004696">
                  <a:tint val="75000"/>
                </a:srgbClr>
              </a:solidFill>
            </a:endParaRPr>
          </a:p>
        </p:txBody>
      </p:sp>
      <p:grpSp>
        <p:nvGrpSpPr>
          <p:cNvPr id="7" name="Ryhmä 6"/>
          <p:cNvGrpSpPr/>
          <p:nvPr/>
        </p:nvGrpSpPr>
        <p:grpSpPr>
          <a:xfrm>
            <a:off x="236221" y="1540195"/>
            <a:ext cx="8524322" cy="3129476"/>
            <a:chOff x="250723" y="1999114"/>
            <a:chExt cx="11365762" cy="4172634"/>
          </a:xfrm>
        </p:grpSpPr>
        <p:sp>
          <p:nvSpPr>
            <p:cNvPr id="8" name="Puolivapaa piirto 7"/>
            <p:cNvSpPr/>
            <p:nvPr/>
          </p:nvSpPr>
          <p:spPr>
            <a:xfrm>
              <a:off x="4175555" y="2057109"/>
              <a:ext cx="6854952" cy="942207"/>
            </a:xfrm>
            <a:custGeom>
              <a:avLst/>
              <a:gdLst>
                <a:gd name="connsiteX0" fmla="*/ 179472 w 1076808"/>
                <a:gd name="connsiteY0" fmla="*/ 0 h 6854951"/>
                <a:gd name="connsiteX1" fmla="*/ 897336 w 1076808"/>
                <a:gd name="connsiteY1" fmla="*/ 0 h 6854951"/>
                <a:gd name="connsiteX2" fmla="*/ 1076808 w 1076808"/>
                <a:gd name="connsiteY2" fmla="*/ 179472 h 6854951"/>
                <a:gd name="connsiteX3" fmla="*/ 1076808 w 1076808"/>
                <a:gd name="connsiteY3" fmla="*/ 6854951 h 6854951"/>
                <a:gd name="connsiteX4" fmla="*/ 1076808 w 1076808"/>
                <a:gd name="connsiteY4" fmla="*/ 6854951 h 6854951"/>
                <a:gd name="connsiteX5" fmla="*/ 0 w 1076808"/>
                <a:gd name="connsiteY5" fmla="*/ 6854951 h 6854951"/>
                <a:gd name="connsiteX6" fmla="*/ 0 w 1076808"/>
                <a:gd name="connsiteY6" fmla="*/ 6854951 h 6854951"/>
                <a:gd name="connsiteX7" fmla="*/ 0 w 1076808"/>
                <a:gd name="connsiteY7" fmla="*/ 179472 h 6854951"/>
                <a:gd name="connsiteX8" fmla="*/ 179472 w 1076808"/>
                <a:gd name="connsiteY8" fmla="*/ 0 h 685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6808" h="6854951">
                  <a:moveTo>
                    <a:pt x="1076808" y="1142519"/>
                  </a:moveTo>
                  <a:lnTo>
                    <a:pt x="1076808" y="5712432"/>
                  </a:lnTo>
                  <a:cubicBezTo>
                    <a:pt x="1076808" y="6343428"/>
                    <a:pt x="1064186" y="6854948"/>
                    <a:pt x="1048616" y="6854948"/>
                  </a:cubicBezTo>
                  <a:lnTo>
                    <a:pt x="0" y="6854948"/>
                  </a:lnTo>
                  <a:lnTo>
                    <a:pt x="0" y="6854948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48616" y="3"/>
                  </a:lnTo>
                  <a:cubicBezTo>
                    <a:pt x="1064186" y="3"/>
                    <a:pt x="1076808" y="511523"/>
                    <a:pt x="1076808" y="1142519"/>
                  </a:cubicBez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293" tIns="66570" rIns="93716" bIns="66571" numCol="1" spcCol="1270" anchor="ctr" anchorCtr="0">
              <a:noAutofit/>
            </a:bodyPr>
            <a:lstStyle/>
            <a:p>
              <a:pPr marL="128588" lvl="1" indent="-128588" defTabSz="6334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fi-FI" sz="1200" dirty="0" err="1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Financing</a:t>
              </a:r>
              <a:r>
                <a:rPr lang="fi-FI" sz="1200" dirty="0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 of </a:t>
              </a:r>
              <a:r>
                <a:rPr lang="fi-FI" sz="1200" dirty="0" err="1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production</a:t>
              </a:r>
              <a:endParaRPr lang="fi-FI" sz="1200" dirty="0">
                <a:solidFill>
                  <a:srgbClr val="004696">
                    <a:hueOff val="0"/>
                    <a:satOff val="0"/>
                    <a:lumOff val="0"/>
                    <a:alphaOff val="0"/>
                  </a:srgbClr>
                </a:solidFill>
                <a:latin typeface="Verdana" panose="020B0604030504040204"/>
              </a:endParaRPr>
            </a:p>
            <a:p>
              <a:pPr marL="128588" lvl="1" indent="-128588" defTabSz="6334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fi-FI" sz="1200" dirty="0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Quality</a:t>
              </a:r>
            </a:p>
            <a:p>
              <a:pPr marL="128588" lvl="1" indent="-128588" defTabSz="6334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fi-FI" sz="1200" dirty="0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Price</a:t>
              </a:r>
            </a:p>
          </p:txBody>
        </p:sp>
        <p:sp>
          <p:nvSpPr>
            <p:cNvPr id="9" name="Puolivapaa piirto 8"/>
            <p:cNvSpPr/>
            <p:nvPr/>
          </p:nvSpPr>
          <p:spPr>
            <a:xfrm>
              <a:off x="649288" y="1999114"/>
              <a:ext cx="3273783" cy="1083299"/>
            </a:xfrm>
            <a:custGeom>
              <a:avLst/>
              <a:gdLst>
                <a:gd name="connsiteX0" fmla="*/ 0 w 3855910"/>
                <a:gd name="connsiteY0" fmla="*/ 224340 h 1346011"/>
                <a:gd name="connsiteX1" fmla="*/ 224340 w 3855910"/>
                <a:gd name="connsiteY1" fmla="*/ 0 h 1346011"/>
                <a:gd name="connsiteX2" fmla="*/ 3631570 w 3855910"/>
                <a:gd name="connsiteY2" fmla="*/ 0 h 1346011"/>
                <a:gd name="connsiteX3" fmla="*/ 3855910 w 3855910"/>
                <a:gd name="connsiteY3" fmla="*/ 224340 h 1346011"/>
                <a:gd name="connsiteX4" fmla="*/ 3855910 w 3855910"/>
                <a:gd name="connsiteY4" fmla="*/ 1121671 h 1346011"/>
                <a:gd name="connsiteX5" fmla="*/ 3631570 w 3855910"/>
                <a:gd name="connsiteY5" fmla="*/ 1346011 h 1346011"/>
                <a:gd name="connsiteX6" fmla="*/ 224340 w 3855910"/>
                <a:gd name="connsiteY6" fmla="*/ 1346011 h 1346011"/>
                <a:gd name="connsiteX7" fmla="*/ 0 w 3855910"/>
                <a:gd name="connsiteY7" fmla="*/ 1121671 h 1346011"/>
                <a:gd name="connsiteX8" fmla="*/ 0 w 3855910"/>
                <a:gd name="connsiteY8" fmla="*/ 224340 h 134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55910" h="1346011">
                  <a:moveTo>
                    <a:pt x="0" y="224340"/>
                  </a:moveTo>
                  <a:cubicBezTo>
                    <a:pt x="0" y="100440"/>
                    <a:pt x="100440" y="0"/>
                    <a:pt x="224340" y="0"/>
                  </a:cubicBezTo>
                  <a:lnTo>
                    <a:pt x="3631570" y="0"/>
                  </a:lnTo>
                  <a:cubicBezTo>
                    <a:pt x="3755470" y="0"/>
                    <a:pt x="3855910" y="100440"/>
                    <a:pt x="3855910" y="224340"/>
                  </a:cubicBezTo>
                  <a:lnTo>
                    <a:pt x="3855910" y="1121671"/>
                  </a:lnTo>
                  <a:cubicBezTo>
                    <a:pt x="3855910" y="1245571"/>
                    <a:pt x="3755470" y="1346011"/>
                    <a:pt x="3631570" y="1346011"/>
                  </a:cubicBezTo>
                  <a:lnTo>
                    <a:pt x="224340" y="1346011"/>
                  </a:lnTo>
                  <a:cubicBezTo>
                    <a:pt x="100440" y="1346011"/>
                    <a:pt x="0" y="1245571"/>
                    <a:pt x="0" y="1121671"/>
                  </a:cubicBezTo>
                  <a:lnTo>
                    <a:pt x="0" y="2243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865" tIns="103573" rIns="157865" bIns="103573" numCol="1" spcCol="1270" anchor="ctr" anchorCtr="0">
              <a:noAutofit/>
            </a:bodyPr>
            <a:lstStyle/>
            <a:p>
              <a:pPr algn="ctr" defTabSz="12668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2850" dirty="0" err="1">
                  <a:solidFill>
                    <a:srgbClr val="FFFFFF"/>
                  </a:solidFill>
                  <a:latin typeface="Verdana" panose="020B0604030504040204"/>
                </a:rPr>
                <a:t>Offer</a:t>
              </a:r>
              <a:endParaRPr lang="fi-FI" sz="2850" dirty="0">
                <a:solidFill>
                  <a:srgbClr val="FFFFFF"/>
                </a:solidFill>
                <a:latin typeface="Verdana" panose="020B0604030504040204"/>
              </a:endParaRPr>
            </a:p>
          </p:txBody>
        </p:sp>
        <p:sp>
          <p:nvSpPr>
            <p:cNvPr id="10" name="Puolivapaa piirto 9"/>
            <p:cNvSpPr/>
            <p:nvPr/>
          </p:nvSpPr>
          <p:spPr>
            <a:xfrm>
              <a:off x="4505196" y="3249159"/>
              <a:ext cx="7111289" cy="1509277"/>
            </a:xfrm>
            <a:custGeom>
              <a:avLst/>
              <a:gdLst>
                <a:gd name="connsiteX0" fmla="*/ 179472 w 1076808"/>
                <a:gd name="connsiteY0" fmla="*/ 0 h 6854951"/>
                <a:gd name="connsiteX1" fmla="*/ 897336 w 1076808"/>
                <a:gd name="connsiteY1" fmla="*/ 0 h 6854951"/>
                <a:gd name="connsiteX2" fmla="*/ 1076808 w 1076808"/>
                <a:gd name="connsiteY2" fmla="*/ 179472 h 6854951"/>
                <a:gd name="connsiteX3" fmla="*/ 1076808 w 1076808"/>
                <a:gd name="connsiteY3" fmla="*/ 6854951 h 6854951"/>
                <a:gd name="connsiteX4" fmla="*/ 1076808 w 1076808"/>
                <a:gd name="connsiteY4" fmla="*/ 6854951 h 6854951"/>
                <a:gd name="connsiteX5" fmla="*/ 0 w 1076808"/>
                <a:gd name="connsiteY5" fmla="*/ 6854951 h 6854951"/>
                <a:gd name="connsiteX6" fmla="*/ 0 w 1076808"/>
                <a:gd name="connsiteY6" fmla="*/ 6854951 h 6854951"/>
                <a:gd name="connsiteX7" fmla="*/ 0 w 1076808"/>
                <a:gd name="connsiteY7" fmla="*/ 179472 h 6854951"/>
                <a:gd name="connsiteX8" fmla="*/ 179472 w 1076808"/>
                <a:gd name="connsiteY8" fmla="*/ 0 h 685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6808" h="6854951">
                  <a:moveTo>
                    <a:pt x="1076808" y="1142519"/>
                  </a:moveTo>
                  <a:lnTo>
                    <a:pt x="1076808" y="5712432"/>
                  </a:lnTo>
                  <a:cubicBezTo>
                    <a:pt x="1076808" y="6343428"/>
                    <a:pt x="1064186" y="6854948"/>
                    <a:pt x="1048616" y="6854948"/>
                  </a:cubicBezTo>
                  <a:lnTo>
                    <a:pt x="0" y="6854948"/>
                  </a:lnTo>
                  <a:lnTo>
                    <a:pt x="0" y="6854948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48616" y="3"/>
                  </a:lnTo>
                  <a:cubicBezTo>
                    <a:pt x="1064186" y="3"/>
                    <a:pt x="1076808" y="511523"/>
                    <a:pt x="1076808" y="1142519"/>
                  </a:cubicBez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4542411"/>
                <a:satOff val="-1959"/>
                <a:lumOff val="712"/>
                <a:alphaOff val="0"/>
              </a:schemeClr>
            </a:lnRef>
            <a:fillRef idx="1">
              <a:schemeClr val="accent2">
                <a:tint val="40000"/>
                <a:alpha val="90000"/>
                <a:hueOff val="-4542411"/>
                <a:satOff val="-1959"/>
                <a:lumOff val="712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4542411"/>
                <a:satOff val="-1959"/>
                <a:lumOff val="71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293" tIns="66570" rIns="93716" bIns="66571" numCol="1" spcCol="1270" anchor="ctr" anchorCtr="0">
              <a:noAutofit/>
            </a:bodyPr>
            <a:lstStyle/>
            <a:p>
              <a:pPr marL="128588" lvl="1" indent="-128588" defTabSz="6334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fi-FI" sz="1425" dirty="0" err="1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Finding</a:t>
              </a:r>
              <a:r>
                <a:rPr lang="fi-FI" sz="1425" dirty="0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/</a:t>
              </a:r>
              <a:r>
                <a:rPr lang="fi-FI" sz="1425" dirty="0" err="1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identifying</a:t>
              </a:r>
              <a:r>
                <a:rPr lang="fi-FI" sz="1425" dirty="0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 </a:t>
              </a:r>
              <a:r>
                <a:rPr lang="fi-FI" sz="1425" dirty="0" err="1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works</a:t>
              </a:r>
              <a:endParaRPr lang="fi-FI" sz="1425" dirty="0">
                <a:solidFill>
                  <a:srgbClr val="004696">
                    <a:hueOff val="0"/>
                    <a:satOff val="0"/>
                    <a:lumOff val="0"/>
                    <a:alphaOff val="0"/>
                  </a:srgbClr>
                </a:solidFill>
                <a:latin typeface="Verdana" panose="020B0604030504040204"/>
              </a:endParaRPr>
            </a:p>
            <a:p>
              <a:pPr marL="128588" lvl="1" indent="-128588" defTabSz="6334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fi-FI" sz="1425" dirty="0" err="1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Identifying</a:t>
              </a:r>
              <a:r>
                <a:rPr lang="fi-FI" sz="1425" dirty="0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 and </a:t>
              </a:r>
              <a:r>
                <a:rPr lang="fi-FI" sz="1425" dirty="0" err="1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finding</a:t>
              </a:r>
              <a:r>
                <a:rPr lang="fi-FI" sz="1425" dirty="0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 </a:t>
              </a:r>
              <a:r>
                <a:rPr lang="fi-FI" sz="1425" dirty="0" err="1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rightholders</a:t>
              </a:r>
              <a:r>
                <a:rPr lang="fi-FI" sz="1425" dirty="0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 (</a:t>
              </a:r>
              <a:r>
                <a:rPr lang="fi-FI" sz="1425" dirty="0" err="1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or</a:t>
              </a:r>
              <a:r>
                <a:rPr lang="fi-FI" sz="1425" dirty="0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 </a:t>
              </a:r>
              <a:r>
                <a:rPr lang="fi-FI" sz="1425" dirty="0" err="1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their</a:t>
              </a:r>
              <a:r>
                <a:rPr lang="fi-FI" sz="1425" dirty="0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 </a:t>
              </a:r>
              <a:r>
                <a:rPr lang="fi-FI" sz="1425" dirty="0" err="1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representatives</a:t>
              </a:r>
              <a:r>
                <a:rPr lang="fi-FI" sz="1425" dirty="0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, </a:t>
              </a:r>
              <a:r>
                <a:rPr lang="fi-FI" sz="1425" dirty="0" err="1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such</a:t>
              </a:r>
              <a:r>
                <a:rPr lang="fi-FI" sz="1425" dirty="0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 as </a:t>
              </a:r>
              <a:r>
                <a:rPr lang="fi-FI" sz="1425" dirty="0" err="1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CMO’s</a:t>
              </a:r>
              <a:r>
                <a:rPr lang="fi-FI" sz="1425" dirty="0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)</a:t>
              </a:r>
            </a:p>
            <a:p>
              <a:pPr marL="128588" lvl="1" indent="-128588" defTabSz="6334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fi-FI" sz="1425" dirty="0" err="1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Negotiating</a:t>
              </a:r>
              <a:r>
                <a:rPr lang="fi-FI" sz="1425" dirty="0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, </a:t>
              </a:r>
              <a:r>
                <a:rPr lang="fi-FI" sz="1425" dirty="0" err="1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due</a:t>
              </a:r>
              <a:r>
                <a:rPr lang="fi-FI" sz="1425" dirty="0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 </a:t>
              </a:r>
              <a:r>
                <a:rPr lang="fi-FI" sz="1425" dirty="0" err="1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diligence</a:t>
              </a:r>
              <a:r>
                <a:rPr lang="fi-FI" sz="1425" dirty="0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 etc.</a:t>
              </a:r>
            </a:p>
            <a:p>
              <a:pPr marL="128588" lvl="1" indent="-128588" defTabSz="6334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fi-FI" sz="1425" dirty="0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Reporting</a:t>
              </a:r>
            </a:p>
          </p:txBody>
        </p:sp>
        <p:sp>
          <p:nvSpPr>
            <p:cNvPr id="11" name="Puolivapaa piirto 10"/>
            <p:cNvSpPr/>
            <p:nvPr/>
          </p:nvSpPr>
          <p:spPr>
            <a:xfrm>
              <a:off x="250723" y="3308951"/>
              <a:ext cx="4254475" cy="1449485"/>
            </a:xfrm>
            <a:custGeom>
              <a:avLst/>
              <a:gdLst>
                <a:gd name="connsiteX0" fmla="*/ 0 w 3855910"/>
                <a:gd name="connsiteY0" fmla="*/ 224340 h 1346011"/>
                <a:gd name="connsiteX1" fmla="*/ 224340 w 3855910"/>
                <a:gd name="connsiteY1" fmla="*/ 0 h 1346011"/>
                <a:gd name="connsiteX2" fmla="*/ 3631570 w 3855910"/>
                <a:gd name="connsiteY2" fmla="*/ 0 h 1346011"/>
                <a:gd name="connsiteX3" fmla="*/ 3855910 w 3855910"/>
                <a:gd name="connsiteY3" fmla="*/ 224340 h 1346011"/>
                <a:gd name="connsiteX4" fmla="*/ 3855910 w 3855910"/>
                <a:gd name="connsiteY4" fmla="*/ 1121671 h 1346011"/>
                <a:gd name="connsiteX5" fmla="*/ 3631570 w 3855910"/>
                <a:gd name="connsiteY5" fmla="*/ 1346011 h 1346011"/>
                <a:gd name="connsiteX6" fmla="*/ 224340 w 3855910"/>
                <a:gd name="connsiteY6" fmla="*/ 1346011 h 1346011"/>
                <a:gd name="connsiteX7" fmla="*/ 0 w 3855910"/>
                <a:gd name="connsiteY7" fmla="*/ 1121671 h 1346011"/>
                <a:gd name="connsiteX8" fmla="*/ 0 w 3855910"/>
                <a:gd name="connsiteY8" fmla="*/ 224340 h 134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55910" h="1346011">
                  <a:moveTo>
                    <a:pt x="0" y="224340"/>
                  </a:moveTo>
                  <a:cubicBezTo>
                    <a:pt x="0" y="100440"/>
                    <a:pt x="100440" y="0"/>
                    <a:pt x="224340" y="0"/>
                  </a:cubicBezTo>
                  <a:lnTo>
                    <a:pt x="3631570" y="0"/>
                  </a:lnTo>
                  <a:cubicBezTo>
                    <a:pt x="3755470" y="0"/>
                    <a:pt x="3855910" y="100440"/>
                    <a:pt x="3855910" y="224340"/>
                  </a:cubicBezTo>
                  <a:lnTo>
                    <a:pt x="3855910" y="1121671"/>
                  </a:lnTo>
                  <a:cubicBezTo>
                    <a:pt x="3855910" y="1245571"/>
                    <a:pt x="3755470" y="1346011"/>
                    <a:pt x="3631570" y="1346011"/>
                  </a:cubicBezTo>
                  <a:lnTo>
                    <a:pt x="224340" y="1346011"/>
                  </a:lnTo>
                  <a:cubicBezTo>
                    <a:pt x="100440" y="1346011"/>
                    <a:pt x="0" y="1245571"/>
                    <a:pt x="0" y="1121671"/>
                  </a:cubicBezTo>
                  <a:lnTo>
                    <a:pt x="0" y="2243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143918"/>
                <a:satOff val="-17617"/>
                <a:lumOff val="9510"/>
                <a:alphaOff val="0"/>
              </a:schemeClr>
            </a:fillRef>
            <a:effectRef idx="0">
              <a:schemeClr val="accent2">
                <a:hueOff val="-4143918"/>
                <a:satOff val="-17617"/>
                <a:lumOff val="951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865" tIns="103573" rIns="157865" bIns="103573" numCol="1" spcCol="1270" anchor="ctr" anchorCtr="0">
              <a:noAutofit/>
            </a:bodyPr>
            <a:lstStyle/>
            <a:p>
              <a:pPr algn="ctr" defTabSz="12668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2850" dirty="0" err="1">
                  <a:solidFill>
                    <a:srgbClr val="FFFFFF"/>
                  </a:solidFill>
                  <a:latin typeface="Verdana" panose="020B0604030504040204"/>
                </a:rPr>
                <a:t>Transaction</a:t>
              </a:r>
              <a:r>
                <a:rPr lang="fi-FI" sz="2850" dirty="0">
                  <a:solidFill>
                    <a:srgbClr val="FFFFFF"/>
                  </a:solidFill>
                  <a:latin typeface="Verdana" panose="020B0604030504040204"/>
                </a:rPr>
                <a:t> </a:t>
              </a:r>
              <a:r>
                <a:rPr lang="fi-FI" sz="2850" dirty="0" err="1">
                  <a:solidFill>
                    <a:srgbClr val="FFFFFF"/>
                  </a:solidFill>
                  <a:latin typeface="Verdana" panose="020B0604030504040204"/>
                </a:rPr>
                <a:t>costs</a:t>
              </a:r>
              <a:endParaRPr lang="fi-FI" sz="2850" dirty="0">
                <a:solidFill>
                  <a:srgbClr val="FFFFFF"/>
                </a:solidFill>
                <a:latin typeface="Verdana" panose="020B0604030504040204"/>
              </a:endParaRPr>
            </a:p>
          </p:txBody>
        </p:sp>
        <p:sp>
          <p:nvSpPr>
            <p:cNvPr id="12" name="Puolivapaa piirto 11"/>
            <p:cNvSpPr/>
            <p:nvPr/>
          </p:nvSpPr>
          <p:spPr>
            <a:xfrm>
              <a:off x="4092242" y="5005121"/>
              <a:ext cx="6670162" cy="1105503"/>
            </a:xfrm>
            <a:custGeom>
              <a:avLst/>
              <a:gdLst>
                <a:gd name="connsiteX0" fmla="*/ 179472 w 1076808"/>
                <a:gd name="connsiteY0" fmla="*/ 0 h 6854951"/>
                <a:gd name="connsiteX1" fmla="*/ 897336 w 1076808"/>
                <a:gd name="connsiteY1" fmla="*/ 0 h 6854951"/>
                <a:gd name="connsiteX2" fmla="*/ 1076808 w 1076808"/>
                <a:gd name="connsiteY2" fmla="*/ 179472 h 6854951"/>
                <a:gd name="connsiteX3" fmla="*/ 1076808 w 1076808"/>
                <a:gd name="connsiteY3" fmla="*/ 6854951 h 6854951"/>
                <a:gd name="connsiteX4" fmla="*/ 1076808 w 1076808"/>
                <a:gd name="connsiteY4" fmla="*/ 6854951 h 6854951"/>
                <a:gd name="connsiteX5" fmla="*/ 0 w 1076808"/>
                <a:gd name="connsiteY5" fmla="*/ 6854951 h 6854951"/>
                <a:gd name="connsiteX6" fmla="*/ 0 w 1076808"/>
                <a:gd name="connsiteY6" fmla="*/ 6854951 h 6854951"/>
                <a:gd name="connsiteX7" fmla="*/ 0 w 1076808"/>
                <a:gd name="connsiteY7" fmla="*/ 179472 h 6854951"/>
                <a:gd name="connsiteX8" fmla="*/ 179472 w 1076808"/>
                <a:gd name="connsiteY8" fmla="*/ 0 h 685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6808" h="6854951">
                  <a:moveTo>
                    <a:pt x="1076808" y="1142519"/>
                  </a:moveTo>
                  <a:lnTo>
                    <a:pt x="1076808" y="5712432"/>
                  </a:lnTo>
                  <a:cubicBezTo>
                    <a:pt x="1076808" y="6343428"/>
                    <a:pt x="1064186" y="6854948"/>
                    <a:pt x="1048616" y="6854948"/>
                  </a:cubicBezTo>
                  <a:lnTo>
                    <a:pt x="0" y="6854948"/>
                  </a:lnTo>
                  <a:lnTo>
                    <a:pt x="0" y="6854948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48616" y="3"/>
                  </a:lnTo>
                  <a:cubicBezTo>
                    <a:pt x="1064186" y="3"/>
                    <a:pt x="1076808" y="511523"/>
                    <a:pt x="1076808" y="1142519"/>
                  </a:cubicBez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9084822"/>
                <a:satOff val="-3919"/>
                <a:lumOff val="1425"/>
                <a:alphaOff val="0"/>
              </a:schemeClr>
            </a:lnRef>
            <a:fillRef idx="1">
              <a:schemeClr val="accent2">
                <a:tint val="40000"/>
                <a:alpha val="90000"/>
                <a:hueOff val="-9084822"/>
                <a:satOff val="-3919"/>
                <a:lumOff val="1425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9084822"/>
                <a:satOff val="-3919"/>
                <a:lumOff val="142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293" tIns="66571" rIns="93716" bIns="66570" numCol="1" spcCol="1270" anchor="ctr" anchorCtr="0">
              <a:noAutofit/>
            </a:bodyPr>
            <a:lstStyle/>
            <a:p>
              <a:pPr marL="128588" lvl="1" indent="-128588" defTabSz="6334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fi-FI" sz="1200" dirty="0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Consumer </a:t>
              </a:r>
              <a:r>
                <a:rPr lang="fi-FI" sz="1200" dirty="0" err="1">
                  <a:solidFill>
                    <a:srgbClr val="004696">
                      <a:hueOff val="0"/>
                      <a:satOff val="0"/>
                      <a:lumOff val="0"/>
                      <a:alphaOff val="0"/>
                    </a:srgbClr>
                  </a:solidFill>
                  <a:latin typeface="Verdana" panose="020B0604030504040204"/>
                </a:rPr>
                <a:t>expectations</a:t>
              </a:r>
              <a:endParaRPr lang="fi-FI" sz="1200" dirty="0">
                <a:solidFill>
                  <a:srgbClr val="004696">
                    <a:hueOff val="0"/>
                    <a:satOff val="0"/>
                    <a:lumOff val="0"/>
                    <a:alphaOff val="0"/>
                  </a:srgbClr>
                </a:solidFill>
                <a:latin typeface="Verdana" panose="020B0604030504040204"/>
              </a:endParaRPr>
            </a:p>
            <a:p>
              <a:pPr marL="0" lvl="1" defTabSz="63341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i-FI" sz="1200" dirty="0">
                <a:solidFill>
                  <a:srgbClr val="004696">
                    <a:hueOff val="0"/>
                    <a:satOff val="0"/>
                    <a:lumOff val="0"/>
                    <a:alphaOff val="0"/>
                  </a:srgbClr>
                </a:solidFill>
                <a:latin typeface="Verdana" panose="020B0604030504040204"/>
              </a:endParaRPr>
            </a:p>
          </p:txBody>
        </p:sp>
        <p:sp>
          <p:nvSpPr>
            <p:cNvPr id="13" name="Puolivapaa piirto 12"/>
            <p:cNvSpPr/>
            <p:nvPr/>
          </p:nvSpPr>
          <p:spPr>
            <a:xfrm>
              <a:off x="649288" y="4960338"/>
              <a:ext cx="3273783" cy="1211410"/>
            </a:xfrm>
            <a:custGeom>
              <a:avLst/>
              <a:gdLst>
                <a:gd name="connsiteX0" fmla="*/ 0 w 3855910"/>
                <a:gd name="connsiteY0" fmla="*/ 224340 h 1346011"/>
                <a:gd name="connsiteX1" fmla="*/ 224340 w 3855910"/>
                <a:gd name="connsiteY1" fmla="*/ 0 h 1346011"/>
                <a:gd name="connsiteX2" fmla="*/ 3631570 w 3855910"/>
                <a:gd name="connsiteY2" fmla="*/ 0 h 1346011"/>
                <a:gd name="connsiteX3" fmla="*/ 3855910 w 3855910"/>
                <a:gd name="connsiteY3" fmla="*/ 224340 h 1346011"/>
                <a:gd name="connsiteX4" fmla="*/ 3855910 w 3855910"/>
                <a:gd name="connsiteY4" fmla="*/ 1121671 h 1346011"/>
                <a:gd name="connsiteX5" fmla="*/ 3631570 w 3855910"/>
                <a:gd name="connsiteY5" fmla="*/ 1346011 h 1346011"/>
                <a:gd name="connsiteX6" fmla="*/ 224340 w 3855910"/>
                <a:gd name="connsiteY6" fmla="*/ 1346011 h 1346011"/>
                <a:gd name="connsiteX7" fmla="*/ 0 w 3855910"/>
                <a:gd name="connsiteY7" fmla="*/ 1121671 h 1346011"/>
                <a:gd name="connsiteX8" fmla="*/ 0 w 3855910"/>
                <a:gd name="connsiteY8" fmla="*/ 224340 h 134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55910" h="1346011">
                  <a:moveTo>
                    <a:pt x="0" y="224340"/>
                  </a:moveTo>
                  <a:cubicBezTo>
                    <a:pt x="0" y="100440"/>
                    <a:pt x="100440" y="0"/>
                    <a:pt x="224340" y="0"/>
                  </a:cubicBezTo>
                  <a:lnTo>
                    <a:pt x="3631570" y="0"/>
                  </a:lnTo>
                  <a:cubicBezTo>
                    <a:pt x="3755470" y="0"/>
                    <a:pt x="3855910" y="100440"/>
                    <a:pt x="3855910" y="224340"/>
                  </a:cubicBezTo>
                  <a:lnTo>
                    <a:pt x="3855910" y="1121671"/>
                  </a:lnTo>
                  <a:cubicBezTo>
                    <a:pt x="3855910" y="1245571"/>
                    <a:pt x="3755470" y="1346011"/>
                    <a:pt x="3631570" y="1346011"/>
                  </a:cubicBezTo>
                  <a:lnTo>
                    <a:pt x="224340" y="1346011"/>
                  </a:lnTo>
                  <a:cubicBezTo>
                    <a:pt x="100440" y="1346011"/>
                    <a:pt x="0" y="1245571"/>
                    <a:pt x="0" y="1121671"/>
                  </a:cubicBezTo>
                  <a:lnTo>
                    <a:pt x="0" y="2243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8287837"/>
                <a:satOff val="-35233"/>
                <a:lumOff val="19020"/>
                <a:alphaOff val="0"/>
              </a:schemeClr>
            </a:fillRef>
            <a:effectRef idx="0">
              <a:schemeClr val="accent2">
                <a:hueOff val="-8287837"/>
                <a:satOff val="-35233"/>
                <a:lumOff val="1902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865" tIns="103573" rIns="157865" bIns="103573" numCol="1" spcCol="1270" anchor="ctr" anchorCtr="0">
              <a:noAutofit/>
            </a:bodyPr>
            <a:lstStyle/>
            <a:p>
              <a:pPr algn="ctr" defTabSz="12668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2850" dirty="0" err="1">
                  <a:solidFill>
                    <a:srgbClr val="FFFFFF"/>
                  </a:solidFill>
                  <a:latin typeface="Verdana" panose="020B0604030504040204"/>
                </a:rPr>
                <a:t>Demand</a:t>
              </a:r>
              <a:endParaRPr lang="fi-FI" sz="2850" dirty="0">
                <a:solidFill>
                  <a:srgbClr val="FFFFFF"/>
                </a:solidFill>
                <a:latin typeface="Verdana" panose="020B0604030504040204"/>
              </a:endParaRPr>
            </a:p>
          </p:txBody>
        </p:sp>
      </p:grpSp>
      <p:sp>
        <p:nvSpPr>
          <p:cNvPr id="17" name="Tekstiruutu 16"/>
          <p:cNvSpPr txBox="1"/>
          <p:nvPr/>
        </p:nvSpPr>
        <p:spPr>
          <a:xfrm rot="16200000">
            <a:off x="7760490" y="2561299"/>
            <a:ext cx="1249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i-FI" dirty="0">
                <a:solidFill>
                  <a:srgbClr val="FF0000"/>
                </a:solidFill>
                <a:latin typeface="Verdana" panose="020B0604030504040204"/>
              </a:rPr>
              <a:t>DATA</a:t>
            </a:r>
            <a:r>
              <a:rPr lang="fi-FI" sz="1350" dirty="0">
                <a:solidFill>
                  <a:srgbClr val="FF0000"/>
                </a:solidFill>
                <a:latin typeface="Verdana" panose="020B0604030504040204"/>
              </a:rPr>
              <a:t> </a:t>
            </a:r>
            <a:r>
              <a:rPr lang="fi-FI" dirty="0">
                <a:solidFill>
                  <a:srgbClr val="FF0000"/>
                </a:solidFill>
                <a:latin typeface="Verdana" panose="020B0604030504040204"/>
              </a:rPr>
              <a:t>FLOWS</a:t>
            </a:r>
          </a:p>
        </p:txBody>
      </p:sp>
    </p:spTree>
    <p:extLst>
      <p:ext uri="{BB962C8B-B14F-4D97-AF65-F5344CB8AC3E}">
        <p14:creationId xmlns:p14="http://schemas.microsoft.com/office/powerpoint/2010/main" val="91181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89720" y="1065877"/>
            <a:ext cx="7490792" cy="4077623"/>
          </a:xfrm>
        </p:spPr>
        <p:txBody>
          <a:bodyPr>
            <a:normAutofit fontScale="85000" lnSpcReduction="10000"/>
          </a:bodyPr>
          <a:lstStyle/>
          <a:p>
            <a:pPr>
              <a:buSzPts val="2600"/>
            </a:pPr>
            <a:r>
              <a:rPr lang="en-US" dirty="0"/>
              <a:t>AI can help with numerous routine tasks in companies – </a:t>
            </a:r>
            <a:r>
              <a:rPr lang="en-US" b="1" dirty="0"/>
              <a:t>copyright clearance is a routine</a:t>
            </a:r>
            <a:endParaRPr lang="fi-FI" b="1" dirty="0"/>
          </a:p>
          <a:p>
            <a:pPr>
              <a:buSzPts val="2600"/>
            </a:pPr>
            <a:r>
              <a:rPr lang="en-US" dirty="0" smtClean="0"/>
              <a:t>Over 20 years since WIPO </a:t>
            </a:r>
            <a:r>
              <a:rPr lang="en-US" dirty="0"/>
              <a:t>internet treaties (1996) </a:t>
            </a:r>
            <a:endParaRPr lang="en-US" dirty="0" smtClean="0"/>
          </a:p>
          <a:p>
            <a:pPr>
              <a:buSzPts val="2600"/>
            </a:pPr>
            <a:r>
              <a:rPr lang="en-US" u="sng" dirty="0" smtClean="0"/>
              <a:t>Challenge:</a:t>
            </a:r>
            <a:r>
              <a:rPr lang="en-US" dirty="0" smtClean="0"/>
              <a:t> IP clearance eats growth </a:t>
            </a:r>
            <a:r>
              <a:rPr lang="en-US" dirty="0"/>
              <a:t>potential of the </a:t>
            </a:r>
            <a:r>
              <a:rPr lang="en-US" dirty="0" smtClean="0"/>
              <a:t>content industry itself</a:t>
            </a:r>
          </a:p>
          <a:p>
            <a:pPr>
              <a:buSzPts val="2600"/>
            </a:pPr>
            <a:r>
              <a:rPr lang="en-US" u="sng" dirty="0" smtClean="0"/>
              <a:t>Benefit</a:t>
            </a:r>
            <a:r>
              <a:rPr lang="en-US" dirty="0" smtClean="0"/>
              <a:t>: AI applications could substantially improve licensing and crediting of works and add the level of revenue from the use of works to authors</a:t>
            </a:r>
            <a:r>
              <a:rPr lang="en-US" b="1" dirty="0"/>
              <a:t> </a:t>
            </a:r>
            <a:r>
              <a:rPr lang="en-US" b="1" dirty="0" smtClean="0"/>
              <a:t>throughout the whole lifecycle of the work</a:t>
            </a:r>
            <a:endParaRPr lang="en-US" dirty="0"/>
          </a:p>
          <a:p>
            <a:pPr>
              <a:buSzPts val="2600"/>
            </a:pPr>
            <a:r>
              <a:rPr lang="en-US" dirty="0"/>
              <a:t>Balance will lead to </a:t>
            </a:r>
            <a:r>
              <a:rPr lang="en-US" b="1" dirty="0"/>
              <a:t>sustainable businesses</a:t>
            </a:r>
            <a:r>
              <a:rPr lang="en-US" dirty="0"/>
              <a:t> in the Fourth Industrial Revolution</a:t>
            </a:r>
          </a:p>
          <a:p>
            <a:pPr>
              <a:buSzPts val="2600"/>
            </a:pPr>
            <a:r>
              <a:rPr lang="en-US" dirty="0" smtClean="0"/>
              <a:t>WIPO publication 2019: “You </a:t>
            </a:r>
            <a:r>
              <a:rPr lang="en-US" dirty="0"/>
              <a:t>need a </a:t>
            </a:r>
            <a:r>
              <a:rPr lang="en-US" i="1" u="sng" dirty="0"/>
              <a:t>strong venture capital ecosystem </a:t>
            </a:r>
            <a:r>
              <a:rPr lang="en-US" dirty="0"/>
              <a:t>to drive the technologies to the right application areas and relentlessly focus on </a:t>
            </a:r>
            <a:r>
              <a:rPr lang="en-US" i="1" u="sng" dirty="0"/>
              <a:t>user needs and use that to push </a:t>
            </a:r>
            <a:r>
              <a:rPr lang="en-US" dirty="0"/>
              <a:t>the scientists to improve the </a:t>
            </a:r>
            <a:r>
              <a:rPr lang="en-US" dirty="0" smtClean="0"/>
              <a:t>technologies”</a:t>
            </a:r>
          </a:p>
          <a:p>
            <a:pPr>
              <a:buSzPts val="2600"/>
            </a:pPr>
            <a:r>
              <a:rPr lang="fi-FI" i="1" dirty="0" err="1" smtClean="0"/>
              <a:t>Ministry</a:t>
            </a:r>
            <a:r>
              <a:rPr lang="fi-FI" i="1" dirty="0" smtClean="0"/>
              <a:t> </a:t>
            </a:r>
            <a:r>
              <a:rPr lang="fi-FI" i="1" dirty="0"/>
              <a:t>of </a:t>
            </a:r>
            <a:r>
              <a:rPr lang="fi-FI" i="1" dirty="0" err="1"/>
              <a:t>Education</a:t>
            </a:r>
            <a:r>
              <a:rPr lang="fi-FI" i="1" dirty="0"/>
              <a:t> and Culture </a:t>
            </a:r>
            <a:r>
              <a:rPr lang="fi-FI" i="1" dirty="0" err="1"/>
              <a:t>has</a:t>
            </a:r>
            <a:r>
              <a:rPr lang="fi-FI" i="1" dirty="0"/>
              <a:t> </a:t>
            </a:r>
            <a:r>
              <a:rPr lang="fi-FI" i="1" dirty="0" err="1"/>
              <a:t>invested</a:t>
            </a:r>
            <a:r>
              <a:rPr lang="fi-FI" i="1" dirty="0"/>
              <a:t> </a:t>
            </a:r>
            <a:r>
              <a:rPr lang="fi-FI" i="1" dirty="0" err="1"/>
              <a:t>since</a:t>
            </a:r>
            <a:r>
              <a:rPr lang="fi-FI" i="1" dirty="0"/>
              <a:t> 2015 in </a:t>
            </a:r>
            <a:r>
              <a:rPr lang="fi-FI" i="1" dirty="0" err="1"/>
              <a:t>projects</a:t>
            </a:r>
            <a:r>
              <a:rPr lang="fi-FI" i="1" dirty="0"/>
              <a:t> in </a:t>
            </a:r>
            <a:r>
              <a:rPr lang="fi-FI" i="1" dirty="0" err="1"/>
              <a:t>this</a:t>
            </a:r>
            <a:r>
              <a:rPr lang="fi-FI" i="1" dirty="0"/>
              <a:t> </a:t>
            </a:r>
            <a:r>
              <a:rPr lang="fi-FI" i="1" dirty="0" err="1"/>
              <a:t>field</a:t>
            </a:r>
            <a:r>
              <a:rPr lang="fi-FI" i="1" dirty="0"/>
              <a:t> </a:t>
            </a:r>
            <a:r>
              <a:rPr lang="fi-FI" i="1" dirty="0" smtClean="0"/>
              <a:t>(</a:t>
            </a:r>
            <a:r>
              <a:rPr lang="fi-FI" i="1" dirty="0" err="1" smtClean="0"/>
              <a:t>material</a:t>
            </a:r>
            <a:r>
              <a:rPr lang="fi-FI" i="1" dirty="0" smtClean="0"/>
              <a:t> </a:t>
            </a:r>
            <a:r>
              <a:rPr lang="fi-FI" i="1" dirty="0" err="1" smtClean="0"/>
              <a:t>available</a:t>
            </a:r>
            <a:r>
              <a:rPr lang="fi-FI" i="1" dirty="0" smtClean="0"/>
              <a:t> in English)</a:t>
            </a:r>
          </a:p>
          <a:p>
            <a:pPr>
              <a:buSzPts val="2600"/>
            </a:pPr>
            <a:r>
              <a:rPr lang="en-US" b="1" dirty="0" smtClean="0"/>
              <a:t>NEW FORM OF FUNDING DEVELOPED FROM “EU Recovery and Resilience Funds”</a:t>
            </a:r>
          </a:p>
          <a:p>
            <a:pPr>
              <a:buSzPts val="2600"/>
            </a:pPr>
            <a:r>
              <a:rPr lang="en-US" dirty="0" smtClean="0"/>
              <a:t>EU </a:t>
            </a:r>
            <a:r>
              <a:rPr lang="en-US" dirty="0"/>
              <a:t>Horizon </a:t>
            </a:r>
            <a:r>
              <a:rPr lang="en-US" dirty="0" smtClean="0"/>
              <a:t>funding</a:t>
            </a:r>
            <a:r>
              <a:rPr lang="en-US" dirty="0"/>
              <a:t>, WIPO lead projects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10410" y="0"/>
            <a:ext cx="7490792" cy="974270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0000"/>
                </a:solidFill>
              </a:rPr>
              <a:t>AI should be </a:t>
            </a:r>
            <a:r>
              <a:rPr lang="en-US" sz="2700" dirty="0" smtClean="0">
                <a:solidFill>
                  <a:srgbClr val="000000"/>
                </a:solidFill>
              </a:rPr>
              <a:t>harnessed for </a:t>
            </a:r>
            <a:r>
              <a:rPr lang="en-US" sz="2700" dirty="0">
                <a:solidFill>
                  <a:srgbClr val="000000"/>
                </a:solidFill>
              </a:rPr>
              <a:t>the benefit </a:t>
            </a:r>
            <a:r>
              <a:rPr lang="en-US" sz="2700" dirty="0" smtClean="0">
                <a:solidFill>
                  <a:srgbClr val="000000"/>
                </a:solidFill>
              </a:rPr>
              <a:t>of copyright</a:t>
            </a:r>
            <a:endParaRPr lang="fi-FI" sz="270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0" y="4458878"/>
            <a:ext cx="563951" cy="129096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28F17-4F1C-4AE1-A4CE-88BE62982CA5}" type="datetime1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20.10.2021</a:t>
            </a:fld>
            <a:endParaRPr kumimoji="0" lang="fi-FI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0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157160" y="915566"/>
            <a:ext cx="3342832" cy="41317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</a:t>
            </a:r>
            <a:r>
              <a:rPr lang="en-US" dirty="0" smtClean="0"/>
              <a:t>reparation </a:t>
            </a:r>
            <a:r>
              <a:rPr lang="en-US" dirty="0"/>
              <a:t>of guidelines setting out </a:t>
            </a:r>
            <a:r>
              <a:rPr lang="en-US" b="1" dirty="0" smtClean="0"/>
              <a:t>minimum requirements and/or </a:t>
            </a:r>
            <a:r>
              <a:rPr lang="en-US" b="1" dirty="0"/>
              <a:t>best practices</a:t>
            </a:r>
            <a:r>
              <a:rPr lang="en-US" dirty="0"/>
              <a:t> at EU level for </a:t>
            </a:r>
            <a:endParaRPr lang="en-US" dirty="0" smtClean="0"/>
          </a:p>
          <a:p>
            <a:r>
              <a:rPr lang="en-US" dirty="0" smtClean="0"/>
              <a:t>1) submitting </a:t>
            </a:r>
            <a:r>
              <a:rPr lang="en-US" dirty="0"/>
              <a:t>rights metadata in works </a:t>
            </a:r>
            <a:endParaRPr lang="en-US" u="sng" dirty="0" smtClean="0"/>
          </a:p>
          <a:p>
            <a:r>
              <a:rPr lang="en-US" dirty="0" smtClean="0"/>
              <a:t>2) when </a:t>
            </a:r>
            <a:r>
              <a:rPr lang="en-US" dirty="0"/>
              <a:t>they are </a:t>
            </a:r>
            <a:r>
              <a:rPr lang="en-US" dirty="0" smtClean="0"/>
              <a:t>created/published</a:t>
            </a:r>
          </a:p>
          <a:p>
            <a:pPr lvl="1"/>
            <a:r>
              <a:rPr lang="en-US" dirty="0" smtClean="0"/>
              <a:t>so </a:t>
            </a:r>
            <a:r>
              <a:rPr lang="en-US" dirty="0"/>
              <a:t>that it </a:t>
            </a:r>
            <a:r>
              <a:rPr lang="en-US" u="sng" dirty="0"/>
              <a:t>corresponds to the data </a:t>
            </a:r>
            <a:r>
              <a:rPr lang="en-US" u="sng" dirty="0" smtClean="0"/>
              <a:t>submitted to </a:t>
            </a:r>
            <a:r>
              <a:rPr lang="en-US" u="sng" dirty="0"/>
              <a:t>the CMOs </a:t>
            </a:r>
            <a:r>
              <a:rPr lang="en-US" dirty="0"/>
              <a:t>(where applicable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157160" y="195486"/>
            <a:ext cx="7560840" cy="510068"/>
          </a:xfrm>
        </p:spPr>
        <p:txBody>
          <a:bodyPr/>
          <a:lstStyle/>
          <a:p>
            <a:r>
              <a:rPr lang="fi-FI" sz="2800" dirty="0" err="1" smtClean="0"/>
              <a:t>Findings</a:t>
            </a:r>
            <a:r>
              <a:rPr lang="fi-FI" sz="2800" dirty="0" smtClean="0"/>
              <a:t> </a:t>
            </a:r>
            <a:r>
              <a:rPr lang="fi-FI" sz="2800" dirty="0" err="1" smtClean="0"/>
              <a:t>by</a:t>
            </a:r>
            <a:r>
              <a:rPr lang="fi-FI" sz="2800" dirty="0" smtClean="0"/>
              <a:t> </a:t>
            </a:r>
            <a:r>
              <a:rPr lang="fi-FI" sz="2800" dirty="0" err="1" smtClean="0"/>
              <a:t>the</a:t>
            </a:r>
            <a:r>
              <a:rPr lang="fi-FI" sz="2800" dirty="0" smtClean="0"/>
              <a:t> </a:t>
            </a:r>
            <a:r>
              <a:rPr lang="fi-FI" sz="2800" dirty="0" err="1" smtClean="0"/>
              <a:t>Finnish</a:t>
            </a:r>
            <a:r>
              <a:rPr lang="fi-FI" sz="2800" dirty="0" smtClean="0"/>
              <a:t> </a:t>
            </a:r>
            <a:r>
              <a:rPr lang="fi-FI" sz="2800" dirty="0" err="1" smtClean="0"/>
              <a:t>Presidency</a:t>
            </a:r>
            <a:r>
              <a:rPr lang="fi-FI" sz="2800" dirty="0" smtClean="0"/>
              <a:t>; 2019 </a:t>
            </a:r>
            <a:r>
              <a:rPr lang="fi-FI" sz="2800" dirty="0" smtClean="0">
                <a:sym typeface="Wingdings" panose="05000000000000000000" pitchFamily="2" charset="2"/>
              </a:rPr>
              <a:t></a:t>
            </a:r>
            <a:endParaRPr lang="fi-FI" sz="280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04BABE-377C-4042-9CE4-D8BB0ACFBA08}" type="datetime1">
              <a:rPr lang="fi-FI" smtClean="0"/>
              <a:t>20.10.2021</a:t>
            </a:fld>
            <a:endParaRPr lang="fi-FI" dirty="0"/>
          </a:p>
        </p:txBody>
      </p:sp>
      <p:sp>
        <p:nvSpPr>
          <p:cNvPr id="6" name="Sisällön paikkamerkki 1"/>
          <p:cNvSpPr txBox="1">
            <a:spLocks/>
          </p:cNvSpPr>
          <p:nvPr/>
        </p:nvSpPr>
        <p:spPr>
          <a:xfrm>
            <a:off x="4721098" y="866628"/>
            <a:ext cx="3342832" cy="4131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8288" indent="-268288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261938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182563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400" indent="-180975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74625" algn="l" defTabSz="914400" rtl="0" eaLnBrk="1" latinLnBrk="0" hangingPunct="1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Open standards, APIs</a:t>
            </a:r>
          </a:p>
          <a:p>
            <a:r>
              <a:rPr lang="en-US" dirty="0" smtClean="0"/>
              <a:t>Verification of submitted metadata</a:t>
            </a:r>
          </a:p>
          <a:p>
            <a:r>
              <a:rPr lang="en-US" dirty="0" smtClean="0"/>
              <a:t>Explore legal deposit libraries</a:t>
            </a:r>
          </a:p>
          <a:p>
            <a:r>
              <a:rPr lang="en-US" b="1" dirty="0" smtClean="0"/>
              <a:t>FIRST STEPS</a:t>
            </a:r>
          </a:p>
          <a:p>
            <a:pPr lvl="1"/>
            <a:r>
              <a:rPr lang="en-US" b="1" dirty="0" smtClean="0"/>
              <a:t>Government’s role</a:t>
            </a:r>
          </a:p>
          <a:p>
            <a:pPr lvl="1"/>
            <a:r>
              <a:rPr lang="en-US" b="1" dirty="0" smtClean="0"/>
              <a:t>Studies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3729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53"/>
          <p:cNvSpPr/>
          <p:nvPr/>
        </p:nvSpPr>
        <p:spPr>
          <a:xfrm>
            <a:off x="1904954" y="617162"/>
            <a:ext cx="1546456" cy="1337512"/>
          </a:xfrm>
          <a:prstGeom prst="ellipse">
            <a:avLst/>
          </a:prstGeom>
          <a:solidFill>
            <a:schemeClr val="tx2">
              <a:lumMod val="60000"/>
              <a:lumOff val="40000"/>
              <a:alpha val="9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2001 </a:t>
            </a:r>
            <a:endParaRPr kumimoji="0" lang="fi-FI" sz="15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Information</a:t>
            </a:r>
            <a:r>
              <a:rPr kumimoji="0" lang="fi-FI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Society</a:t>
            </a:r>
            <a:r>
              <a:rPr kumimoji="0" lang="fi-FI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Directive</a:t>
            </a:r>
            <a:endParaRPr kumimoji="0" lang="fi-FI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RMI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9" name="Oval 53"/>
          <p:cNvSpPr/>
          <p:nvPr/>
        </p:nvSpPr>
        <p:spPr>
          <a:xfrm>
            <a:off x="2883881" y="1239940"/>
            <a:ext cx="2359174" cy="2195906"/>
          </a:xfrm>
          <a:prstGeom prst="ellipse">
            <a:avLst/>
          </a:prstGeom>
          <a:solidFill>
            <a:srgbClr val="365ABD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2009 - 2014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Previous</a:t>
            </a:r>
            <a:r>
              <a:rPr kumimoji="0" lang="fi-FI" sz="15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15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initiatives</a:t>
            </a:r>
            <a:r>
              <a:rPr kumimoji="0" lang="fi-FI" sz="15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</a:t>
            </a:r>
            <a:r>
              <a:rPr kumimoji="0" lang="fi-FI" sz="15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lang="fi-FI" sz="1500" b="1" dirty="0" smtClean="0">
                <a:solidFill>
                  <a:srgbClr val="FFFFFF"/>
                </a:solidFill>
                <a:latin typeface="Arial"/>
              </a:rPr>
              <a:t> Commission and WIPO</a:t>
            </a:r>
            <a:endParaRPr kumimoji="0" lang="fi-FI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53"/>
          <p:cNvSpPr/>
          <p:nvPr/>
        </p:nvSpPr>
        <p:spPr>
          <a:xfrm>
            <a:off x="5994923" y="-12042"/>
            <a:ext cx="3343306" cy="2987978"/>
          </a:xfrm>
          <a:prstGeom prst="ellipse">
            <a:avLst/>
          </a:prstGeom>
          <a:solidFill>
            <a:srgbClr val="92D050">
              <a:alpha val="95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b="1" dirty="0" smtClean="0">
                <a:solidFill>
                  <a:srgbClr val="FFFFFF"/>
                </a:solidFill>
                <a:latin typeface="Arial"/>
              </a:rPr>
              <a:t>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b="1" dirty="0" err="1" smtClean="0">
                <a:solidFill>
                  <a:srgbClr val="FFFFFF"/>
                </a:solidFill>
                <a:latin typeface="Arial"/>
              </a:rPr>
              <a:t>EU’s</a:t>
            </a:r>
            <a:r>
              <a:rPr lang="fi-FI" sz="2000" b="1" dirty="0" smtClean="0">
                <a:solidFill>
                  <a:srgbClr val="FFFFFF"/>
                </a:solidFill>
                <a:latin typeface="Arial"/>
              </a:rPr>
              <a:t> DATA STRATEGY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AI &amp; Data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Economy</a:t>
            </a:r>
            <a:endParaRPr kumimoji="0" lang="fi-FI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b="1" dirty="0" smtClean="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- EU IP ACTION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b="1" dirty="0" smtClean="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PLAN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7343041" y="3236093"/>
            <a:ext cx="1636866" cy="1569660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r>
              <a:rPr kumimoji="0" lang="fi-FI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Blockchain</a:t>
            </a:r>
            <a:r>
              <a:rPr kumimoji="0" lang="fi-FI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and AI </a:t>
            </a:r>
            <a:r>
              <a:rPr kumimoji="0" lang="fi-FI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enabled</a:t>
            </a:r>
            <a:r>
              <a:rPr kumimoji="0" lang="fi-FI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open </a:t>
            </a:r>
            <a:r>
              <a:rPr kumimoji="0" lang="fi-FI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access</a:t>
            </a:r>
            <a:r>
              <a:rPr kumimoji="0" lang="fi-FI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i-FI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repositories</a:t>
            </a:r>
            <a:r>
              <a:rPr kumimoji="0" lang="fi-FI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of data on </a:t>
            </a:r>
            <a:r>
              <a:rPr kumimoji="0" lang="fi-FI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works</a:t>
            </a:r>
            <a:r>
              <a:rPr kumimoji="0" lang="fi-FI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and </a:t>
            </a:r>
            <a:r>
              <a:rPr kumimoji="0" lang="fi-FI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authors</a:t>
            </a:r>
            <a:r>
              <a:rPr kumimoji="0" lang="fi-FI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” </a:t>
            </a:r>
            <a:endParaRPr kumimoji="0" lang="fi-FI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092" y="4450619"/>
            <a:ext cx="555859" cy="20936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28F17-4F1C-4AE1-A4CE-88BE62982CA5}" type="datetime1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20.10.2021</a:t>
            </a:fld>
            <a:endParaRPr kumimoji="0" lang="fi-FI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1DD0D-7089-48C5-B116-A19F892CF1D9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365AB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ilvi 2"/>
          <p:cNvSpPr/>
          <p:nvPr/>
        </p:nvSpPr>
        <p:spPr>
          <a:xfrm>
            <a:off x="669317" y="98268"/>
            <a:ext cx="1557037" cy="1351986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WIPO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1996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600" b="1" dirty="0" err="1" smtClean="0">
                <a:solidFill>
                  <a:srgbClr val="002F6C"/>
                </a:solidFill>
                <a:latin typeface="Arial"/>
              </a:rPr>
              <a:t>Treaties</a:t>
            </a:r>
            <a:r>
              <a:rPr kumimoji="0" 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3411840" y="411454"/>
            <a:ext cx="208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LEGAL OFFERS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397872" y="1563639"/>
            <a:ext cx="233634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Markets</a:t>
            </a:r>
            <a:endParaRPr kumimoji="0" lang="fi-FI" sz="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Territories</a:t>
            </a:r>
            <a:endParaRPr kumimoji="0" lang="fi-FI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Products to Services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Piracy</a:t>
            </a:r>
            <a:endParaRPr kumimoji="0" lang="fi-FI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TPMs</a:t>
            </a:r>
            <a:endParaRPr kumimoji="0" lang="fi-FI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Enforcement</a:t>
            </a:r>
            <a:endParaRPr kumimoji="0" lang="fi-FI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Income</a:t>
            </a:r>
            <a:endParaRPr kumimoji="0" lang="fi-FI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Siloes</a:t>
            </a:r>
            <a:endParaRPr kumimoji="0" lang="fi-FI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A2K</a:t>
            </a:r>
            <a:endParaRPr kumimoji="0" lang="fi-FI" sz="6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 </a:t>
            </a:r>
            <a:r>
              <a:rPr kumimoji="0" lang="fi-FI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clearance</a:t>
            </a:r>
            <a:endParaRPr kumimoji="0" lang="fi-FI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Orphan</a:t>
            </a: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</a:t>
            </a:r>
            <a:endParaRPr kumimoji="0" lang="fi-FI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600" b="1" dirty="0" err="1" smtClean="0">
                <a:solidFill>
                  <a:srgbClr val="FF0000"/>
                </a:solidFill>
                <a:latin typeface="Arial"/>
              </a:rPr>
              <a:t>Many</a:t>
            </a:r>
            <a:r>
              <a:rPr lang="fi-FI" sz="1600" b="1" dirty="0" smtClean="0">
                <a:solidFill>
                  <a:srgbClr val="FF0000"/>
                </a:solidFill>
                <a:latin typeface="Arial"/>
              </a:rPr>
              <a:t> of </a:t>
            </a:r>
            <a:r>
              <a:rPr lang="fi-FI" sz="1600" b="1" dirty="0" err="1" smtClean="0">
                <a:solidFill>
                  <a:srgbClr val="FF0000"/>
                </a:solidFill>
                <a:latin typeface="Arial"/>
              </a:rPr>
              <a:t>the</a:t>
            </a:r>
            <a:r>
              <a:rPr lang="fi-FI" sz="1600" b="1" dirty="0" smtClean="0">
                <a:solidFill>
                  <a:srgbClr val="FF0000"/>
                </a:solidFill>
                <a:latin typeface="Arial"/>
              </a:rPr>
              <a:t> ”</a:t>
            </a:r>
            <a:r>
              <a:rPr lang="fi-FI" sz="1600" b="1" dirty="0" err="1" smtClean="0">
                <a:solidFill>
                  <a:srgbClr val="FF0000"/>
                </a:solidFill>
                <a:latin typeface="Arial"/>
              </a:rPr>
              <a:t>technical</a:t>
            </a:r>
            <a:r>
              <a:rPr lang="fi-FI" sz="1600" b="1" dirty="0" smtClean="0">
                <a:solidFill>
                  <a:srgbClr val="FF0000"/>
                </a:solidFill>
                <a:latin typeface="Arial"/>
              </a:rPr>
              <a:t> l</a:t>
            </a:r>
            <a:r>
              <a:rPr kumimoji="0" lang="fi-FI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ack</a:t>
            </a:r>
            <a:r>
              <a:rPr kumimoji="0" 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of’s</a:t>
            </a:r>
            <a:r>
              <a:rPr kumimoji="0" 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 </a:t>
            </a:r>
            <a:r>
              <a:rPr kumimoji="0" lang="fi-FI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</a:t>
            </a:r>
            <a:r>
              <a:rPr kumimoji="0" 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fixed</a:t>
            </a:r>
            <a:endParaRPr kumimoji="0" lang="fi-FI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7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4712421" y="508149"/>
            <a:ext cx="713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3063662" y="98119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</a:t>
            </a:r>
            <a:r>
              <a:rPr kumimoji="0" lang="fi-FI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model</a:t>
            </a: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7275685" y="128450"/>
            <a:ext cx="1704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Trusted</a:t>
            </a: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partner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2788418" y="4226001"/>
            <a:ext cx="2209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b="1" dirty="0" err="1">
                <a:solidFill>
                  <a:srgbClr val="000000"/>
                </a:solidFill>
                <a:latin typeface="Arial"/>
              </a:rPr>
              <a:t>u</a:t>
            </a:r>
            <a:r>
              <a:rPr kumimoji="0" lang="fi-FI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nderestimation</a:t>
            </a:r>
            <a:endParaRPr kumimoji="0" lang="fi-FI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b="1" noProof="0" dirty="0" smtClean="0">
                <a:solidFill>
                  <a:srgbClr val="000000"/>
                </a:solidFill>
                <a:latin typeface="Arial"/>
              </a:rPr>
              <a:t>of </a:t>
            </a:r>
            <a:r>
              <a:rPr lang="fi-FI" sz="1400" b="1" noProof="0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fi-FI" sz="1400" b="1" noProof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fi-FI" sz="1400" b="1" noProof="0" dirty="0" err="1" smtClean="0">
                <a:solidFill>
                  <a:srgbClr val="000000"/>
                </a:solidFill>
                <a:latin typeface="Arial"/>
              </a:rPr>
              <a:t>need</a:t>
            </a:r>
            <a:r>
              <a:rPr lang="fi-FI" sz="1400" b="1" noProof="0" dirty="0" smtClean="0">
                <a:solidFill>
                  <a:srgbClr val="000000"/>
                </a:solidFill>
                <a:latin typeface="Arial"/>
              </a:rPr>
              <a:t> for </a:t>
            </a:r>
            <a:r>
              <a:rPr lang="fi-FI" sz="1400" b="1" noProof="0" dirty="0" err="1" smtClean="0">
                <a:solidFill>
                  <a:srgbClr val="000000"/>
                </a:solidFill>
                <a:latin typeface="Arial"/>
              </a:rPr>
              <a:t>dialogue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5243055" y="122773"/>
            <a:ext cx="12011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enabled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techniques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for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identification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Ellipsi 15"/>
          <p:cNvSpPr/>
          <p:nvPr/>
        </p:nvSpPr>
        <p:spPr>
          <a:xfrm>
            <a:off x="4699518" y="1964398"/>
            <a:ext cx="2727611" cy="2581198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dirty="0" smtClean="0">
              <a:solidFill>
                <a:schemeClr val="tx1"/>
              </a:solidFill>
              <a:latin typeface="Verdana" panose="020B0604030504040204"/>
            </a:endParaRPr>
          </a:p>
          <a:p>
            <a:pPr algn="ctr"/>
            <a:r>
              <a:rPr lang="fi-FI" sz="1600" dirty="0" smtClean="0">
                <a:solidFill>
                  <a:schemeClr val="tx1"/>
                </a:solidFill>
                <a:latin typeface="Verdana" panose="020B0604030504040204"/>
              </a:rPr>
              <a:t>2019</a:t>
            </a:r>
          </a:p>
          <a:p>
            <a:pPr algn="ctr"/>
            <a:r>
              <a:rPr lang="fi-FI" sz="1600" dirty="0" smtClean="0">
                <a:solidFill>
                  <a:schemeClr val="tx1"/>
                </a:solidFill>
                <a:latin typeface="Verdana" panose="020B0604030504040204"/>
              </a:rPr>
              <a:t>A </a:t>
            </a:r>
            <a:r>
              <a:rPr lang="fi-FI" sz="1600" dirty="0" err="1">
                <a:solidFill>
                  <a:schemeClr val="tx1"/>
                </a:solidFill>
                <a:latin typeface="Verdana" panose="020B0604030504040204"/>
              </a:rPr>
              <a:t>re-launch</a:t>
            </a:r>
            <a:r>
              <a:rPr lang="fi-FI" sz="1600" dirty="0">
                <a:solidFill>
                  <a:schemeClr val="tx1"/>
                </a:solidFill>
                <a:latin typeface="Verdana" panose="020B0604030504040204"/>
              </a:rPr>
              <a:t> of </a:t>
            </a:r>
            <a:r>
              <a:rPr lang="fi-FI" sz="1600" dirty="0" smtClean="0">
                <a:solidFill>
                  <a:schemeClr val="tx1"/>
                </a:solidFill>
                <a:latin typeface="Verdana" panose="020B0604030504040204"/>
              </a:rPr>
              <a:t>Electronic </a:t>
            </a:r>
            <a:r>
              <a:rPr lang="fi-FI" sz="1600" dirty="0">
                <a:solidFill>
                  <a:schemeClr val="tx1"/>
                </a:solidFill>
                <a:latin typeface="Verdana" panose="020B0604030504040204"/>
              </a:rPr>
              <a:t>Rights Management </a:t>
            </a:r>
            <a:r>
              <a:rPr lang="fi-FI" sz="1600" dirty="0" err="1">
                <a:solidFill>
                  <a:schemeClr val="tx1"/>
                </a:solidFill>
                <a:latin typeface="Verdana" panose="020B0604030504040204"/>
              </a:rPr>
              <a:t>Information</a:t>
            </a:r>
            <a:r>
              <a:rPr lang="fi-FI" sz="1600" dirty="0">
                <a:solidFill>
                  <a:schemeClr val="tx1"/>
                </a:solidFill>
                <a:latin typeface="Verdana" panose="020B0604030504040204"/>
              </a:rPr>
              <a:t>, </a:t>
            </a:r>
            <a:r>
              <a:rPr lang="fi-FI" sz="1600" dirty="0" err="1">
                <a:solidFill>
                  <a:schemeClr val="tx1"/>
                </a:solidFill>
                <a:latin typeface="Verdana" panose="020B0604030504040204"/>
              </a:rPr>
              <a:t>InfoSoc</a:t>
            </a:r>
            <a:r>
              <a:rPr lang="fi-FI" sz="1600" dirty="0">
                <a:solidFill>
                  <a:schemeClr val="tx1"/>
                </a:solidFill>
                <a:latin typeface="Verdana" panose="020B0604030504040204"/>
              </a:rPr>
              <a:t> Directive Art. 7 (</a:t>
            </a:r>
            <a:r>
              <a:rPr lang="en-US" sz="1600" dirty="0">
                <a:solidFill>
                  <a:schemeClr val="tx1"/>
                </a:solidFill>
                <a:latin typeface="Verdana" panose="020B0604030504040204"/>
                <a:ea typeface="ＭＳ Ｐゴシック"/>
                <a:cs typeface="Arial"/>
              </a:rPr>
              <a:t>Rec. 55)</a:t>
            </a:r>
          </a:p>
          <a:p>
            <a:pPr algn="ctr"/>
            <a:endParaRPr lang="fi-FI" sz="1600" dirty="0"/>
          </a:p>
        </p:txBody>
      </p:sp>
      <p:sp>
        <p:nvSpPr>
          <p:cNvPr id="13" name="Tekstiruutu 12"/>
          <p:cNvSpPr txBox="1"/>
          <p:nvPr/>
        </p:nvSpPr>
        <p:spPr>
          <a:xfrm>
            <a:off x="2651778" y="3517243"/>
            <a:ext cx="2719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dirty="0" smtClean="0"/>
              <a:t>CULTURAL PARADIGM </a:t>
            </a:r>
          </a:p>
          <a:p>
            <a:pPr algn="ctr"/>
            <a:r>
              <a:rPr lang="fi-FI" dirty="0" smtClean="0"/>
              <a:t>SHIFT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422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4"/>
            <a:ext cx="8789670" cy="5080635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 rot="17817257">
            <a:off x="5516425" y="1655412"/>
            <a:ext cx="268017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050" b="1" dirty="0">
                <a:solidFill>
                  <a:srgbClr val="002060"/>
                </a:solidFill>
                <a:latin typeface="Calibri" panose="020F0502020204030204"/>
              </a:rPr>
              <a:t>Stocktaking of work and progress </a:t>
            </a:r>
          </a:p>
          <a:p>
            <a:pPr defTabSz="685800">
              <a:defRPr/>
            </a:pPr>
            <a:r>
              <a:rPr lang="en-US" sz="1050" b="1" dirty="0">
                <a:solidFill>
                  <a:srgbClr val="002060"/>
                </a:solidFill>
                <a:latin typeface="Calibri" panose="020F0502020204030204"/>
              </a:rPr>
              <a:t>under the Finnish Presidency </a:t>
            </a:r>
            <a:r>
              <a:rPr lang="fi-FI" sz="1050" b="1" dirty="0">
                <a:solidFill>
                  <a:srgbClr val="002060"/>
                </a:solidFill>
                <a:latin typeface="Calibri" panose="020F0502020204030204"/>
              </a:rPr>
              <a:t>15016/19</a:t>
            </a:r>
            <a:r>
              <a:rPr lang="fi-FI" b="1" dirty="0">
                <a:solidFill>
                  <a:srgbClr val="002060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9" name="Tekstiruutu 8"/>
          <p:cNvSpPr txBox="1"/>
          <p:nvPr/>
        </p:nvSpPr>
        <p:spPr>
          <a:xfrm rot="18099611">
            <a:off x="475962" y="1561412"/>
            <a:ext cx="1127232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fi-FI" sz="788" dirty="0">
                <a:solidFill>
                  <a:prstClr val="black"/>
                </a:solidFill>
                <a:latin typeface="Calibri" panose="020F0502020204030204"/>
              </a:rPr>
              <a:t>US &amp; EU </a:t>
            </a:r>
            <a:r>
              <a:rPr lang="fi-FI" sz="788" dirty="0" err="1">
                <a:solidFill>
                  <a:prstClr val="black"/>
                </a:solidFill>
                <a:latin typeface="Calibri" panose="020F0502020204030204"/>
              </a:rPr>
              <a:t>directive</a:t>
            </a:r>
            <a:r>
              <a:rPr lang="fi-FI" sz="788" dirty="0">
                <a:solidFill>
                  <a:prstClr val="black"/>
                </a:solidFill>
                <a:latin typeface="Calibri" panose="020F0502020204030204"/>
              </a:rPr>
              <a:t> 2010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7975584" y="3318126"/>
            <a:ext cx="1123449" cy="71558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fi-FI" sz="1350" b="1" dirty="0" err="1">
                <a:solidFill>
                  <a:prstClr val="black"/>
                </a:solidFill>
                <a:latin typeface="Calibri" panose="020F0502020204030204"/>
              </a:rPr>
              <a:t>Co-operation</a:t>
            </a:r>
            <a:endParaRPr lang="fi-FI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fi-FI" sz="1350" b="1" dirty="0" err="1">
                <a:solidFill>
                  <a:prstClr val="black"/>
                </a:solidFill>
                <a:latin typeface="Calibri" panose="020F0502020204030204"/>
              </a:rPr>
              <a:t>From</a:t>
            </a:r>
            <a:r>
              <a:rPr lang="fi-FI" sz="135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sz="1350" b="1" dirty="0" err="1">
                <a:solidFill>
                  <a:prstClr val="black"/>
                </a:solidFill>
                <a:latin typeface="Calibri" panose="020F0502020204030204"/>
              </a:rPr>
              <a:t>all</a:t>
            </a:r>
            <a:r>
              <a:rPr lang="fi-FI" sz="1350" b="1" dirty="0">
                <a:solidFill>
                  <a:prstClr val="black"/>
                </a:solidFill>
                <a:latin typeface="Calibri" panose="020F0502020204030204"/>
              </a:rPr>
              <a:t> MS </a:t>
            </a:r>
          </a:p>
          <a:p>
            <a:pPr defTabSz="685800">
              <a:defRPr/>
            </a:pPr>
            <a:r>
              <a:rPr lang="fi-FI" sz="1350" b="1" dirty="0" err="1">
                <a:solidFill>
                  <a:prstClr val="black"/>
                </a:solidFill>
                <a:latin typeface="Calibri" panose="020F0502020204030204"/>
              </a:rPr>
              <a:t>needed</a:t>
            </a:r>
            <a:endParaRPr lang="fi-FI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Suorakulmio 7"/>
          <p:cNvSpPr/>
          <p:nvPr/>
        </p:nvSpPr>
        <p:spPr>
          <a:xfrm rot="17761500">
            <a:off x="5821710" y="1507727"/>
            <a:ext cx="2526995" cy="1130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rgbClr val="0070C0"/>
                </a:solidFill>
              </a:rPr>
              <a:t>FINNISH NATIONAL COPYRIGHT INFRASTRUCTURE INITIATIVE</a:t>
            </a:r>
          </a:p>
          <a:p>
            <a:pPr algn="ctr"/>
            <a:r>
              <a:rPr lang="fi-FI" sz="1200" b="1" dirty="0">
                <a:solidFill>
                  <a:srgbClr val="0070C0"/>
                </a:solidFill>
              </a:rPr>
              <a:t>”</a:t>
            </a:r>
            <a:r>
              <a:rPr lang="fi-FI" sz="1200" b="1" dirty="0" err="1">
                <a:solidFill>
                  <a:srgbClr val="0070C0"/>
                </a:solidFill>
              </a:rPr>
              <a:t>The</a:t>
            </a:r>
            <a:r>
              <a:rPr lang="fi-FI" sz="1200" b="1" dirty="0">
                <a:solidFill>
                  <a:srgbClr val="0070C0"/>
                </a:solidFill>
              </a:rPr>
              <a:t> </a:t>
            </a:r>
            <a:r>
              <a:rPr lang="fi-FI" sz="1200" b="1" dirty="0" err="1">
                <a:solidFill>
                  <a:srgbClr val="0070C0"/>
                </a:solidFill>
              </a:rPr>
              <a:t>Dialogue</a:t>
            </a:r>
            <a:r>
              <a:rPr lang="fi-FI" sz="1200" b="1" dirty="0">
                <a:solidFill>
                  <a:srgbClr val="0070C0"/>
                </a:solidFill>
              </a:rPr>
              <a:t> </a:t>
            </a:r>
            <a:r>
              <a:rPr lang="fi-FI" sz="1200" b="1" dirty="0" err="1">
                <a:solidFill>
                  <a:srgbClr val="0070C0"/>
                </a:solidFill>
              </a:rPr>
              <a:t>portal</a:t>
            </a:r>
            <a:r>
              <a:rPr lang="fi-FI" sz="1200" b="1" dirty="0">
                <a:solidFill>
                  <a:srgbClr val="0070C0"/>
                </a:solidFill>
              </a:rPr>
              <a:t>” </a:t>
            </a:r>
            <a:r>
              <a:rPr lang="fi-FI" sz="1200" b="1" dirty="0" err="1">
                <a:solidFill>
                  <a:srgbClr val="0070C0"/>
                </a:solidFill>
              </a:rPr>
              <a:t>with</a:t>
            </a:r>
            <a:r>
              <a:rPr lang="fi-FI" sz="1200" b="1" dirty="0">
                <a:solidFill>
                  <a:srgbClr val="0070C0"/>
                </a:solidFill>
              </a:rPr>
              <a:t> 9 </a:t>
            </a:r>
            <a:r>
              <a:rPr lang="fi-FI" sz="1200" b="1" dirty="0" err="1">
                <a:solidFill>
                  <a:srgbClr val="0070C0"/>
                </a:solidFill>
              </a:rPr>
              <a:t>subgroups</a:t>
            </a:r>
            <a:r>
              <a:rPr lang="fi-FI" sz="1200" b="1" dirty="0">
                <a:solidFill>
                  <a:srgbClr val="0070C0"/>
                </a:solidFill>
              </a:rPr>
              <a:t>, 6 </a:t>
            </a:r>
            <a:r>
              <a:rPr lang="fi-FI" sz="1200" b="1" dirty="0" err="1">
                <a:solidFill>
                  <a:srgbClr val="0070C0"/>
                </a:solidFill>
              </a:rPr>
              <a:t>workshops</a:t>
            </a:r>
            <a:r>
              <a:rPr lang="fi-FI" sz="1200" b="1" dirty="0">
                <a:solidFill>
                  <a:srgbClr val="0070C0"/>
                </a:solidFill>
              </a:rPr>
              <a:t>, 4 </a:t>
            </a:r>
            <a:r>
              <a:rPr lang="fi-FI" sz="1200" b="1" dirty="0" err="1">
                <a:solidFill>
                  <a:srgbClr val="0070C0"/>
                </a:solidFill>
              </a:rPr>
              <a:t>reports</a:t>
            </a:r>
            <a:endParaRPr lang="fi-FI" sz="1200" b="1" dirty="0">
              <a:solidFill>
                <a:srgbClr val="0070C0"/>
              </a:solidFill>
            </a:endParaRPr>
          </a:p>
        </p:txBody>
      </p:sp>
      <p:sp>
        <p:nvSpPr>
          <p:cNvPr id="11" name="Suorakulmio 10"/>
          <p:cNvSpPr/>
          <p:nvPr/>
        </p:nvSpPr>
        <p:spPr>
          <a:xfrm>
            <a:off x="394855" y="159327"/>
            <a:ext cx="6393872" cy="530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bg1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219473" y="85032"/>
            <a:ext cx="8647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rgbClr val="0070C0"/>
                </a:solidFill>
              </a:rPr>
              <a:t>TIMELINE ON EVIDENCE GATHERED ON THE NEED FOR IMPROVED COPYRIGHT INFRASTRUCTURE</a:t>
            </a:r>
          </a:p>
        </p:txBody>
      </p:sp>
      <p:sp>
        <p:nvSpPr>
          <p:cNvPr id="13" name="Tekstiruutu 12"/>
          <p:cNvSpPr txBox="1"/>
          <p:nvPr/>
        </p:nvSpPr>
        <p:spPr>
          <a:xfrm rot="17683896">
            <a:off x="5524045" y="4221023"/>
            <a:ext cx="117532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50" dirty="0"/>
              <a:t>HR, DE, PT</a:t>
            </a:r>
          </a:p>
          <a:p>
            <a:r>
              <a:rPr lang="fi-FI" sz="1350" dirty="0" err="1"/>
              <a:t>Presidencies</a:t>
            </a:r>
            <a:endParaRPr lang="fi-FI" sz="1350" dirty="0"/>
          </a:p>
        </p:txBody>
      </p:sp>
    </p:spTree>
    <p:extLst>
      <p:ext uri="{BB962C8B-B14F-4D97-AF65-F5344CB8AC3E}">
        <p14:creationId xmlns:p14="http://schemas.microsoft.com/office/powerpoint/2010/main" val="327046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altioneuvosto-kalvot-FI">
  <a:themeElements>
    <a:clrScheme name="VN">
      <a:dk1>
        <a:srgbClr val="000000"/>
      </a:dk1>
      <a:lt1>
        <a:srgbClr val="FFFFFF"/>
      </a:lt1>
      <a:dk2>
        <a:srgbClr val="365ABD"/>
      </a:dk2>
      <a:lt2>
        <a:srgbClr val="FFFFFF"/>
      </a:lt2>
      <a:accent1>
        <a:srgbClr val="365ABD"/>
      </a:accent1>
      <a:accent2>
        <a:srgbClr val="002060"/>
      </a:accent2>
      <a:accent3>
        <a:srgbClr val="00A9E0"/>
      </a:accent3>
      <a:accent4>
        <a:srgbClr val="DA2723"/>
      </a:accent4>
      <a:accent5>
        <a:srgbClr val="F7AD29"/>
      </a:accent5>
      <a:accent6>
        <a:srgbClr val="9264BD"/>
      </a:accent6>
      <a:hlink>
        <a:srgbClr val="00A9E0"/>
      </a:hlink>
      <a:folHlink>
        <a:srgbClr val="9264BD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iri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Office-teema">
  <a:themeElements>
    <a:clrScheme name="Mukautettu 4">
      <a:dk1>
        <a:srgbClr val="1D1D1B"/>
      </a:dk1>
      <a:lt1>
        <a:sysClr val="window" lastClr="FFFFFF"/>
      </a:lt1>
      <a:dk2>
        <a:srgbClr val="004696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ukautettu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U2019">
  <a:themeElements>
    <a:clrScheme name="Eu2019">
      <a:dk1>
        <a:srgbClr val="004696"/>
      </a:dk1>
      <a:lt1>
        <a:srgbClr val="FFFFFF"/>
      </a:lt1>
      <a:dk2>
        <a:srgbClr val="004696"/>
      </a:dk2>
      <a:lt2>
        <a:srgbClr val="E7E6E6"/>
      </a:lt2>
      <a:accent1>
        <a:srgbClr val="004696"/>
      </a:accent1>
      <a:accent2>
        <a:srgbClr val="0096DC"/>
      </a:accent2>
      <a:accent3>
        <a:srgbClr val="DBDD60"/>
      </a:accent3>
      <a:accent4>
        <a:srgbClr val="BFD13F"/>
      </a:accent4>
      <a:accent5>
        <a:srgbClr val="93C449"/>
      </a:accent5>
      <a:accent6>
        <a:srgbClr val="4FAF59"/>
      </a:accent6>
      <a:hlink>
        <a:srgbClr val="0096DC"/>
      </a:hlink>
      <a:folHlink>
        <a:srgbClr val="93C449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1183EF2-2E31-434F-818F-27680B22A8B9}" vid="{EC50C43A-6C4F-4482-A380-56BC828D6B53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4436</TotalTime>
  <Words>1242</Words>
  <Application>Microsoft Office PowerPoint</Application>
  <PresentationFormat>Näytössä katseltava esitys (16:9)</PresentationFormat>
  <Paragraphs>226</Paragraphs>
  <Slides>16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16</vt:i4>
      </vt:variant>
    </vt:vector>
  </HeadingPairs>
  <TitlesOfParts>
    <vt:vector size="27" baseType="lpstr">
      <vt:lpstr>ＭＳ Ｐゴシック</vt:lpstr>
      <vt:lpstr>Arial</vt:lpstr>
      <vt:lpstr>Calibri</vt:lpstr>
      <vt:lpstr>Trebuchet MS</vt:lpstr>
      <vt:lpstr>Tw Cen MT</vt:lpstr>
      <vt:lpstr>Verdana</vt:lpstr>
      <vt:lpstr>Wingdings</vt:lpstr>
      <vt:lpstr>Valtioneuvosto-kalvot-FI</vt:lpstr>
      <vt:lpstr>Piiri</vt:lpstr>
      <vt:lpstr>Office-teema</vt:lpstr>
      <vt:lpstr>EU2019</vt:lpstr>
      <vt:lpstr>A European perspective on copyright infrastructure </vt:lpstr>
      <vt:lpstr>Key issues, take aways</vt:lpstr>
      <vt:lpstr>PowerPoint-esitys</vt:lpstr>
      <vt:lpstr>PowerPoint-esitys</vt:lpstr>
      <vt:lpstr>Impediments to growth in the creative sector</vt:lpstr>
      <vt:lpstr>AI should be harnessed for the benefit of copyright</vt:lpstr>
      <vt:lpstr>Findings by the Finnish Presidency; 2019 </vt:lpstr>
      <vt:lpstr>PowerPoint-esitys</vt:lpstr>
      <vt:lpstr>PowerPoint-esitys</vt:lpstr>
      <vt:lpstr>Impact on the  EU Commission IP Action Plan</vt:lpstr>
      <vt:lpstr>PowerPoint-esitys</vt:lpstr>
      <vt:lpstr>PowerPoint-esitys</vt:lpstr>
      <vt:lpstr>Draft Finnish IP strategy 2030 – to be approved by end of 2021</vt:lpstr>
      <vt:lpstr>EU programs &amp; coordinated support</vt:lpstr>
      <vt:lpstr>PowerPoint-esitys</vt:lpstr>
      <vt:lpstr>QUESTIONS FOR DISCUSSION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aloitus- sivun otsikko</dc:title>
  <dc:creator>Vuopala Anna</dc:creator>
  <cp:lastModifiedBy>Vuopala Anna (OKM)</cp:lastModifiedBy>
  <cp:revision>467</cp:revision>
  <cp:lastPrinted>2021-04-22T12:43:21Z</cp:lastPrinted>
  <dcterms:created xsi:type="dcterms:W3CDTF">2018-12-07T10:52:50Z</dcterms:created>
  <dcterms:modified xsi:type="dcterms:W3CDTF">2021-10-20T09:06:02Z</dcterms:modified>
</cp:coreProperties>
</file>