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handoutMasterIdLst>
    <p:handoutMasterId r:id="rId20"/>
  </p:handoutMasterIdLst>
  <p:sldIdLst>
    <p:sldId id="285" r:id="rId5"/>
    <p:sldId id="309" r:id="rId6"/>
    <p:sldId id="299" r:id="rId7"/>
    <p:sldId id="302" r:id="rId8"/>
    <p:sldId id="305" r:id="rId9"/>
    <p:sldId id="293" r:id="rId10"/>
    <p:sldId id="306" r:id="rId11"/>
    <p:sldId id="304" r:id="rId12"/>
    <p:sldId id="308" r:id="rId13"/>
    <p:sldId id="295" r:id="rId14"/>
    <p:sldId id="288" r:id="rId15"/>
    <p:sldId id="291" r:id="rId16"/>
    <p:sldId id="307" r:id="rId17"/>
    <p:sldId id="29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9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356B1"/>
    <a:srgbClr val="024EA2"/>
    <a:srgbClr val="024B9C"/>
    <a:srgbClr val="035DC1"/>
    <a:srgbClr val="0044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23" autoAdjust="0"/>
    <p:restoredTop sz="55205" autoAdjust="0"/>
  </p:normalViewPr>
  <p:slideViewPr>
    <p:cSldViewPr snapToGrid="0">
      <p:cViewPr varScale="1">
        <p:scale>
          <a:sx n="56" d="100"/>
          <a:sy n="56" d="100"/>
        </p:scale>
        <p:origin x="546" y="60"/>
      </p:cViewPr>
      <p:guideLst>
        <p:guide orient="horz" pos="2092"/>
        <p:guide pos="3840"/>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A939EFE-0303-44F6-9A16-FD3B5E015DB1}" type="datetimeFigureOut">
              <a:rPr lang="en-GB" smtClean="0"/>
              <a:t>29/10/2021</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4F04766-77AF-4EBE-9704-229FD5F6AD6A}" type="slidenum">
              <a:rPr lang="en-GB" smtClean="0"/>
              <a:t>‹#›</a:t>
            </a:fld>
            <a:endParaRPr lang="en-GB"/>
          </a:p>
        </p:txBody>
      </p:sp>
    </p:spTree>
    <p:extLst>
      <p:ext uri="{BB962C8B-B14F-4D97-AF65-F5344CB8AC3E}">
        <p14:creationId xmlns:p14="http://schemas.microsoft.com/office/powerpoint/2010/main" val="37889881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B926D1-0013-4A80-B64E-9D824EE65210}" type="datetimeFigureOut">
              <a:rPr lang="en-GB" smtClean="0"/>
              <a:t>29/10/2021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CF2995-AB43-4B7C-B8CD-9DC7C3692A9C}" type="slidenum">
              <a:rPr lang="en-GB" smtClean="0"/>
              <a:t>‹#›</a:t>
            </a:fld>
            <a:endParaRPr lang="en-GB"/>
          </a:p>
        </p:txBody>
      </p:sp>
    </p:spTree>
    <p:extLst>
      <p:ext uri="{BB962C8B-B14F-4D97-AF65-F5344CB8AC3E}">
        <p14:creationId xmlns:p14="http://schemas.microsoft.com/office/powerpoint/2010/main" val="146078466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CF2995-AB43-4B7C-B8CD-9DC7C3692A9C}" type="slidenum">
              <a:rPr lang="en-GB" smtClean="0"/>
              <a:t>1</a:t>
            </a:fld>
            <a:endParaRPr lang="en-GB"/>
          </a:p>
        </p:txBody>
      </p:sp>
    </p:spTree>
    <p:extLst>
      <p:ext uri="{BB962C8B-B14F-4D97-AF65-F5344CB8AC3E}">
        <p14:creationId xmlns:p14="http://schemas.microsoft.com/office/powerpoint/2010/main" val="41315124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CF2995-AB43-4B7C-B8CD-9DC7C3692A9C}" type="slidenum">
              <a:rPr lang="en-GB" smtClean="0"/>
              <a:t>10</a:t>
            </a:fld>
            <a:endParaRPr lang="en-GB"/>
          </a:p>
        </p:txBody>
      </p:sp>
    </p:spTree>
    <p:extLst>
      <p:ext uri="{BB962C8B-B14F-4D97-AF65-F5344CB8AC3E}">
        <p14:creationId xmlns:p14="http://schemas.microsoft.com/office/powerpoint/2010/main" val="34929368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9CF2995-AB43-4B7C-B8CD-9DC7C3692A9C}" type="slidenum">
              <a:rPr lang="en-GB" smtClean="0"/>
              <a:t>11</a:t>
            </a:fld>
            <a:endParaRPr lang="en-GB"/>
          </a:p>
        </p:txBody>
      </p:sp>
    </p:spTree>
    <p:extLst>
      <p:ext uri="{BB962C8B-B14F-4D97-AF65-F5344CB8AC3E}">
        <p14:creationId xmlns:p14="http://schemas.microsoft.com/office/powerpoint/2010/main" val="26309115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baseline="0" dirty="0" smtClean="0"/>
          </a:p>
        </p:txBody>
      </p:sp>
      <p:sp>
        <p:nvSpPr>
          <p:cNvPr id="4" name="Slide Number Placeholder 3"/>
          <p:cNvSpPr>
            <a:spLocks noGrp="1"/>
          </p:cNvSpPr>
          <p:nvPr>
            <p:ph type="sldNum" sz="quarter" idx="10"/>
          </p:nvPr>
        </p:nvSpPr>
        <p:spPr/>
        <p:txBody>
          <a:bodyPr/>
          <a:lstStyle/>
          <a:p>
            <a:fld id="{59CF2995-AB43-4B7C-B8CD-9DC7C3692A9C}" type="slidenum">
              <a:rPr lang="en-GB" smtClean="0"/>
              <a:t>12</a:t>
            </a:fld>
            <a:endParaRPr lang="en-GB"/>
          </a:p>
        </p:txBody>
      </p:sp>
    </p:spTree>
    <p:extLst>
      <p:ext uri="{BB962C8B-B14F-4D97-AF65-F5344CB8AC3E}">
        <p14:creationId xmlns:p14="http://schemas.microsoft.com/office/powerpoint/2010/main" val="73310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BE" dirty="0" smtClean="0"/>
              <a:t>Conclusion</a:t>
            </a:r>
          </a:p>
          <a:p>
            <a:r>
              <a:rPr lang="fr-BE" dirty="0" smtClean="0"/>
              <a:t>The </a:t>
            </a:r>
            <a:r>
              <a:rPr lang="fr-BE" dirty="0" err="1" smtClean="0"/>
              <a:t>European</a:t>
            </a:r>
            <a:r>
              <a:rPr lang="fr-BE" dirty="0" smtClean="0"/>
              <a:t> copyright </a:t>
            </a:r>
            <a:r>
              <a:rPr lang="fr-BE" dirty="0" err="1" smtClean="0"/>
              <a:t>framework</a:t>
            </a:r>
            <a:r>
              <a:rPr lang="fr-BE" dirty="0" smtClean="0"/>
              <a:t> </a:t>
            </a:r>
            <a:r>
              <a:rPr lang="fr-BE" dirty="0" err="1" smtClean="0"/>
              <a:t>defines</a:t>
            </a:r>
            <a:r>
              <a:rPr lang="fr-BE" dirty="0" smtClean="0"/>
              <a:t> and </a:t>
            </a:r>
            <a:r>
              <a:rPr lang="fr-BE" dirty="0" err="1" smtClean="0"/>
              <a:t>protects</a:t>
            </a:r>
            <a:r>
              <a:rPr lang="fr-BE" dirty="0" smtClean="0"/>
              <a:t> the </a:t>
            </a:r>
            <a:r>
              <a:rPr lang="fr-BE" dirty="0" err="1" smtClean="0"/>
              <a:t>core</a:t>
            </a:r>
            <a:r>
              <a:rPr lang="fr-BE" dirty="0" smtClean="0"/>
              <a:t> copyright </a:t>
            </a:r>
            <a:r>
              <a:rPr lang="fr-BE" dirty="0" err="1" smtClean="0"/>
              <a:t>metadata</a:t>
            </a:r>
            <a:endParaRPr lang="fr-BE" dirty="0" smtClean="0"/>
          </a:p>
          <a:p>
            <a:r>
              <a:rPr lang="fr-BE" dirty="0" smtClean="0"/>
              <a:t>It sets data </a:t>
            </a:r>
            <a:r>
              <a:rPr lang="fr-BE" dirty="0" err="1" smtClean="0"/>
              <a:t>responsibilities</a:t>
            </a:r>
            <a:r>
              <a:rPr lang="fr-BE" dirty="0" smtClean="0"/>
              <a:t> on major </a:t>
            </a:r>
            <a:r>
              <a:rPr lang="fr-BE" dirty="0" err="1" smtClean="0"/>
              <a:t>actors</a:t>
            </a:r>
            <a:r>
              <a:rPr lang="fr-BE" dirty="0" smtClean="0"/>
              <a:t> of the value </a:t>
            </a:r>
            <a:r>
              <a:rPr lang="fr-BE" dirty="0" err="1" smtClean="0"/>
              <a:t>chain</a:t>
            </a:r>
            <a:endParaRPr lang="fr-BE" dirty="0" smtClean="0"/>
          </a:p>
          <a:p>
            <a:r>
              <a:rPr lang="fr-BE" dirty="0" err="1" smtClean="0"/>
              <a:t>Currently</a:t>
            </a:r>
            <a:r>
              <a:rPr lang="fr-BE" dirty="0" smtClean="0"/>
              <a:t> </a:t>
            </a:r>
            <a:r>
              <a:rPr lang="fr-BE" dirty="0" err="1" smtClean="0"/>
              <a:t>assessing</a:t>
            </a:r>
            <a:r>
              <a:rPr lang="fr-BE" dirty="0" smtClean="0"/>
              <a:t> the </a:t>
            </a:r>
            <a:r>
              <a:rPr lang="fr-BE" dirty="0" err="1" smtClean="0"/>
              <a:t>role</a:t>
            </a:r>
            <a:r>
              <a:rPr lang="fr-BE" dirty="0" smtClean="0"/>
              <a:t> of new technologies</a:t>
            </a:r>
          </a:p>
          <a:p>
            <a:r>
              <a:rPr lang="en-US" i="1" dirty="0" smtClean="0"/>
              <a:t>The Commission will further work with relevant stakeholders to promote the quality of copyright data and achieve a well-functioning “copyright infrastructure” (IP Action plan)</a:t>
            </a:r>
            <a:endParaRPr lang="en-US" dirty="0" smtClean="0"/>
          </a:p>
          <a:p>
            <a:endParaRPr lang="en-US" dirty="0"/>
          </a:p>
        </p:txBody>
      </p:sp>
      <p:sp>
        <p:nvSpPr>
          <p:cNvPr id="4" name="Slide Number Placeholder 3"/>
          <p:cNvSpPr>
            <a:spLocks noGrp="1"/>
          </p:cNvSpPr>
          <p:nvPr>
            <p:ph type="sldNum" sz="quarter" idx="10"/>
          </p:nvPr>
        </p:nvSpPr>
        <p:spPr/>
        <p:txBody>
          <a:bodyPr/>
          <a:lstStyle/>
          <a:p>
            <a:fld id="{59CF2995-AB43-4B7C-B8CD-9DC7C3692A9C}" type="slidenum">
              <a:rPr lang="en-GB" smtClean="0"/>
              <a:t>13</a:t>
            </a:fld>
            <a:endParaRPr lang="en-GB"/>
          </a:p>
        </p:txBody>
      </p:sp>
    </p:spTree>
    <p:extLst>
      <p:ext uri="{BB962C8B-B14F-4D97-AF65-F5344CB8AC3E}">
        <p14:creationId xmlns:p14="http://schemas.microsoft.com/office/powerpoint/2010/main" val="2610354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CF2995-AB43-4B7C-B8CD-9DC7C3692A9C}" type="slidenum">
              <a:rPr lang="en-GB" smtClean="0"/>
              <a:t>2</a:t>
            </a:fld>
            <a:endParaRPr lang="en-GB"/>
          </a:p>
        </p:txBody>
      </p:sp>
    </p:spTree>
    <p:extLst>
      <p:ext uri="{BB962C8B-B14F-4D97-AF65-F5344CB8AC3E}">
        <p14:creationId xmlns:p14="http://schemas.microsoft.com/office/powerpoint/2010/main" val="3342844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CF2995-AB43-4B7C-B8CD-9DC7C3692A9C}" type="slidenum">
              <a:rPr lang="en-GB" smtClean="0"/>
              <a:t>3</a:t>
            </a:fld>
            <a:endParaRPr lang="en-GB"/>
          </a:p>
        </p:txBody>
      </p:sp>
    </p:spTree>
    <p:extLst>
      <p:ext uri="{BB962C8B-B14F-4D97-AF65-F5344CB8AC3E}">
        <p14:creationId xmlns:p14="http://schemas.microsoft.com/office/powerpoint/2010/main" val="31486721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dirty="0" smtClean="0"/>
          </a:p>
        </p:txBody>
      </p:sp>
      <p:sp>
        <p:nvSpPr>
          <p:cNvPr id="4" name="Slide Number Placeholder 3"/>
          <p:cNvSpPr>
            <a:spLocks noGrp="1"/>
          </p:cNvSpPr>
          <p:nvPr>
            <p:ph type="sldNum" sz="quarter" idx="10"/>
          </p:nvPr>
        </p:nvSpPr>
        <p:spPr/>
        <p:txBody>
          <a:bodyPr/>
          <a:lstStyle/>
          <a:p>
            <a:fld id="{59CF2995-AB43-4B7C-B8CD-9DC7C3692A9C}" type="slidenum">
              <a:rPr lang="en-GB" smtClean="0"/>
              <a:t>4</a:t>
            </a:fld>
            <a:endParaRPr lang="en-GB"/>
          </a:p>
        </p:txBody>
      </p:sp>
    </p:spTree>
    <p:extLst>
      <p:ext uri="{BB962C8B-B14F-4D97-AF65-F5344CB8AC3E}">
        <p14:creationId xmlns:p14="http://schemas.microsoft.com/office/powerpoint/2010/main" val="8775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CF2995-AB43-4B7C-B8CD-9DC7C3692A9C}" type="slidenum">
              <a:rPr lang="en-GB" smtClean="0"/>
              <a:t>5</a:t>
            </a:fld>
            <a:endParaRPr lang="en-GB"/>
          </a:p>
        </p:txBody>
      </p:sp>
    </p:spTree>
    <p:extLst>
      <p:ext uri="{BB962C8B-B14F-4D97-AF65-F5344CB8AC3E}">
        <p14:creationId xmlns:p14="http://schemas.microsoft.com/office/powerpoint/2010/main" val="25421028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baseline="0" dirty="0" smtClean="0"/>
          </a:p>
        </p:txBody>
      </p:sp>
      <p:sp>
        <p:nvSpPr>
          <p:cNvPr id="4" name="Slide Number Placeholder 3"/>
          <p:cNvSpPr>
            <a:spLocks noGrp="1"/>
          </p:cNvSpPr>
          <p:nvPr>
            <p:ph type="sldNum" sz="quarter" idx="10"/>
          </p:nvPr>
        </p:nvSpPr>
        <p:spPr/>
        <p:txBody>
          <a:bodyPr/>
          <a:lstStyle/>
          <a:p>
            <a:fld id="{59CF2995-AB43-4B7C-B8CD-9DC7C3692A9C}" type="slidenum">
              <a:rPr lang="en-GB" smtClean="0"/>
              <a:t>6</a:t>
            </a:fld>
            <a:endParaRPr lang="en-GB"/>
          </a:p>
        </p:txBody>
      </p:sp>
    </p:spTree>
    <p:extLst>
      <p:ext uri="{BB962C8B-B14F-4D97-AF65-F5344CB8AC3E}">
        <p14:creationId xmlns:p14="http://schemas.microsoft.com/office/powerpoint/2010/main" val="26903286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dirty="0" smtClean="0"/>
          </a:p>
        </p:txBody>
      </p:sp>
      <p:sp>
        <p:nvSpPr>
          <p:cNvPr id="4" name="Slide Number Placeholder 3"/>
          <p:cNvSpPr>
            <a:spLocks noGrp="1"/>
          </p:cNvSpPr>
          <p:nvPr>
            <p:ph type="sldNum" sz="quarter" idx="10"/>
          </p:nvPr>
        </p:nvSpPr>
        <p:spPr/>
        <p:txBody>
          <a:bodyPr/>
          <a:lstStyle/>
          <a:p>
            <a:fld id="{59CF2995-AB43-4B7C-B8CD-9DC7C3692A9C}" type="slidenum">
              <a:rPr lang="en-GB" smtClean="0"/>
              <a:t>7</a:t>
            </a:fld>
            <a:endParaRPr lang="en-GB"/>
          </a:p>
        </p:txBody>
      </p:sp>
    </p:spTree>
    <p:extLst>
      <p:ext uri="{BB962C8B-B14F-4D97-AF65-F5344CB8AC3E}">
        <p14:creationId xmlns:p14="http://schemas.microsoft.com/office/powerpoint/2010/main" val="13223916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baseline="0" dirty="0" smtClean="0"/>
          </a:p>
        </p:txBody>
      </p:sp>
      <p:sp>
        <p:nvSpPr>
          <p:cNvPr id="4" name="Slide Number Placeholder 3"/>
          <p:cNvSpPr>
            <a:spLocks noGrp="1"/>
          </p:cNvSpPr>
          <p:nvPr>
            <p:ph type="sldNum" sz="quarter" idx="10"/>
          </p:nvPr>
        </p:nvSpPr>
        <p:spPr/>
        <p:txBody>
          <a:bodyPr/>
          <a:lstStyle/>
          <a:p>
            <a:fld id="{59CF2995-AB43-4B7C-B8CD-9DC7C3692A9C}" type="slidenum">
              <a:rPr lang="en-GB" smtClean="0"/>
              <a:t>8</a:t>
            </a:fld>
            <a:endParaRPr lang="en-GB"/>
          </a:p>
        </p:txBody>
      </p:sp>
    </p:spTree>
    <p:extLst>
      <p:ext uri="{BB962C8B-B14F-4D97-AF65-F5344CB8AC3E}">
        <p14:creationId xmlns:p14="http://schemas.microsoft.com/office/powerpoint/2010/main" val="563957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u="none" strike="noStrike" kern="1200" baseline="0" dirty="0" smtClean="0">
                <a:solidFill>
                  <a:schemeClr val="tx1"/>
                </a:solidFill>
                <a:latin typeface="+mn-lt"/>
                <a:ea typeface="+mn-ea"/>
                <a:cs typeface="+mn-cs"/>
              </a:rPr>
              <a:t>Royalties: </a:t>
            </a:r>
            <a:r>
              <a:rPr lang="en-US" sz="1200" b="0" i="0" u="none" strike="noStrike" kern="1200" baseline="0" dirty="0" smtClean="0">
                <a:solidFill>
                  <a:schemeClr val="tx1"/>
                </a:solidFill>
                <a:latin typeface="+mn-lt"/>
                <a:ea typeface="+mn-ea"/>
                <a:cs typeface="+mn-cs"/>
              </a:rPr>
              <a:t>Authors and right holders might be missing a considerable amount of royalty payments (the so-called “Royalty Black Box”) or face delays in payments if their content is used and they are not identified as right holders. They can also be missing information on what the real economic value of their work is (for example, in terms of audience </a:t>
            </a:r>
            <a:r>
              <a:rPr lang="en-US" sz="1200" b="0" i="0" u="none" strike="noStrike" kern="1200" baseline="0" dirty="0" err="1" smtClean="0">
                <a:solidFill>
                  <a:schemeClr val="tx1"/>
                </a:solidFill>
                <a:latin typeface="+mn-lt"/>
                <a:ea typeface="+mn-ea"/>
                <a:cs typeface="+mn-cs"/>
              </a:rPr>
              <a:t>behaviour</a:t>
            </a:r>
            <a:r>
              <a:rPr lang="en-US" sz="1200" b="0" i="0" u="none" strike="noStrike" kern="1200" baseline="0" dirty="0" smtClean="0">
                <a:solidFill>
                  <a:schemeClr val="tx1"/>
                </a:solidFill>
                <a:latin typeface="+mn-lt"/>
                <a:ea typeface="+mn-ea"/>
                <a:cs typeface="+mn-cs"/>
              </a:rPr>
              <a:t>). This might be particularly important for smaller right holders. Accurate identification of right holders is also key to an efficient management of rights by collective management </a:t>
            </a:r>
            <a:r>
              <a:rPr lang="en-US" sz="1200" b="0" i="0" u="none" strike="noStrike" kern="1200" baseline="0" dirty="0" err="1" smtClean="0">
                <a:solidFill>
                  <a:schemeClr val="tx1"/>
                </a:solidFill>
                <a:latin typeface="+mn-lt"/>
                <a:ea typeface="+mn-ea"/>
                <a:cs typeface="+mn-cs"/>
              </a:rPr>
              <a:t>organisations</a:t>
            </a:r>
            <a:r>
              <a:rPr lang="en-US" sz="1200" b="0" i="0" u="none" strike="noStrike" kern="1200" baseline="0" dirty="0" smtClean="0">
                <a:solidFill>
                  <a:schemeClr val="tx1"/>
                </a:solidFill>
                <a:latin typeface="+mn-lt"/>
                <a:ea typeface="+mn-ea"/>
                <a:cs typeface="+mn-cs"/>
              </a:rPr>
              <a:t>. </a:t>
            </a:r>
          </a:p>
          <a:p>
            <a:r>
              <a:rPr lang="en-US" sz="1200" b="0" i="0" u="none" strike="noStrike" kern="1200" baseline="0" dirty="0" smtClean="0">
                <a:solidFill>
                  <a:schemeClr val="tx1"/>
                </a:solidFill>
                <a:latin typeface="+mn-lt"/>
                <a:ea typeface="+mn-ea"/>
                <a:cs typeface="+mn-cs"/>
              </a:rPr>
              <a:t> </a:t>
            </a:r>
            <a:r>
              <a:rPr lang="en-US" sz="1200" b="1" i="1" u="none" strike="noStrike" kern="1200" baseline="0" dirty="0" smtClean="0">
                <a:solidFill>
                  <a:schemeClr val="tx1"/>
                </a:solidFill>
                <a:latin typeface="+mn-lt"/>
                <a:ea typeface="+mn-ea"/>
                <a:cs typeface="+mn-cs"/>
              </a:rPr>
              <a:t>Licensing: </a:t>
            </a:r>
            <a:r>
              <a:rPr lang="en-US" sz="1200" b="0" i="0" u="none" strike="noStrike" kern="1200" baseline="0" dirty="0" smtClean="0">
                <a:solidFill>
                  <a:schemeClr val="tx1"/>
                </a:solidFill>
                <a:latin typeface="+mn-lt"/>
                <a:ea typeface="+mn-ea"/>
                <a:cs typeface="+mn-cs"/>
              </a:rPr>
              <a:t>Right holders and distributors might be missing licensing opportunities (national and pan-European) if potential licensors do not have access to the relevant data on the content they wish to use. Consumers in turn may miss the opportunity to access new content </a:t>
            </a:r>
          </a:p>
          <a:p>
            <a:r>
              <a:rPr lang="en-US" sz="1200" b="0" i="0" u="none" strike="noStrike" kern="1200" baseline="0" dirty="0" smtClean="0">
                <a:solidFill>
                  <a:schemeClr val="tx1"/>
                </a:solidFill>
                <a:latin typeface="+mn-lt"/>
                <a:ea typeface="+mn-ea"/>
                <a:cs typeface="+mn-cs"/>
              </a:rPr>
              <a:t> </a:t>
            </a:r>
            <a:r>
              <a:rPr lang="en-US" sz="1200" b="1" i="1" u="none" strike="noStrike" kern="1200" baseline="0" dirty="0" smtClean="0">
                <a:solidFill>
                  <a:schemeClr val="tx1"/>
                </a:solidFill>
                <a:latin typeface="+mn-lt"/>
                <a:ea typeface="+mn-ea"/>
                <a:cs typeface="+mn-cs"/>
              </a:rPr>
              <a:t>Piracy remains one of the biggest issue in most IPs</a:t>
            </a:r>
            <a:endParaRPr lang="en-US" sz="1200" b="0" i="0" u="none" strike="noStrike"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 </a:t>
            </a:r>
            <a:r>
              <a:rPr lang="en-US" sz="1200" b="1" i="1" u="none" strike="noStrike" kern="1200" baseline="0" dirty="0" smtClean="0">
                <a:solidFill>
                  <a:schemeClr val="tx1"/>
                </a:solidFill>
                <a:latin typeface="+mn-lt"/>
                <a:ea typeface="+mn-ea"/>
                <a:cs typeface="+mn-cs"/>
              </a:rPr>
              <a:t>Moral rights: </a:t>
            </a:r>
            <a:r>
              <a:rPr lang="fr-BE" sz="1200" dirty="0" err="1" smtClean="0"/>
              <a:t>Lack</a:t>
            </a:r>
            <a:r>
              <a:rPr lang="fr-BE" sz="1200" dirty="0" smtClean="0"/>
              <a:t> of IP information </a:t>
            </a:r>
            <a:br>
              <a:rPr lang="fr-BE" sz="1200" dirty="0" smtClean="0"/>
            </a:br>
            <a:r>
              <a:rPr lang="fr-BE" sz="1200" dirty="0" err="1" smtClean="0"/>
              <a:t>may</a:t>
            </a:r>
            <a:r>
              <a:rPr lang="fr-BE" sz="1200" dirty="0" smtClean="0"/>
              <a:t> </a:t>
            </a:r>
            <a:r>
              <a:rPr lang="fr-BE" sz="1200" dirty="0" err="1" smtClean="0"/>
              <a:t>hinder</a:t>
            </a:r>
            <a:r>
              <a:rPr lang="fr-BE" sz="1200" dirty="0" smtClean="0"/>
              <a:t> </a:t>
            </a:r>
            <a:r>
              <a:rPr lang="fr-BE" sz="1200" dirty="0" err="1" smtClean="0"/>
              <a:t>author’s</a:t>
            </a:r>
            <a:r>
              <a:rPr lang="fr-BE" sz="1200" dirty="0" smtClean="0"/>
              <a:t> </a:t>
            </a:r>
            <a:r>
              <a:rPr lang="fr-BE" sz="1200" dirty="0" err="1" smtClean="0"/>
              <a:t>ability</a:t>
            </a:r>
            <a:r>
              <a:rPr lang="fr-BE" sz="1200" dirty="0" smtClean="0"/>
              <a:t> to </a:t>
            </a:r>
            <a:r>
              <a:rPr lang="fr-BE" sz="1200" dirty="0" err="1" smtClean="0"/>
              <a:t>authorise</a:t>
            </a:r>
            <a:r>
              <a:rPr lang="fr-BE" sz="1200" dirty="0" smtClean="0"/>
              <a:t>/</a:t>
            </a:r>
            <a:r>
              <a:rPr lang="fr-BE" sz="1200" dirty="0" err="1" smtClean="0"/>
              <a:t>prohibit</a:t>
            </a:r>
            <a:r>
              <a:rPr lang="fr-BE" sz="1200" dirty="0" smtClean="0"/>
              <a:t> the use of a </a:t>
            </a:r>
            <a:r>
              <a:rPr lang="fr-BE" sz="1200" dirty="0" err="1" smtClean="0"/>
              <a:t>work</a:t>
            </a:r>
            <a:endParaRPr lang="en-US" sz="1200" b="0" i="0" u="none" strike="noStrike" kern="1200" baseline="0" dirty="0" smtClean="0">
              <a:solidFill>
                <a:schemeClr val="tx1"/>
              </a:solidFill>
              <a:latin typeface="+mn-lt"/>
              <a:ea typeface="+mn-ea"/>
              <a:cs typeface="+mn-cs"/>
            </a:endParaRPr>
          </a:p>
          <a:p>
            <a:r>
              <a:rPr lang="en-US" sz="1200" b="1" i="1" u="none" strike="noStrike" kern="1200" baseline="0" dirty="0" smtClean="0">
                <a:solidFill>
                  <a:schemeClr val="tx1"/>
                </a:solidFill>
                <a:latin typeface="+mn-lt"/>
                <a:ea typeface="+mn-ea"/>
                <a:cs typeface="+mn-cs"/>
              </a:rPr>
              <a:t>Conflictive claims: </a:t>
            </a:r>
            <a:r>
              <a:rPr lang="en-US" sz="1200" b="0" i="0" u="none" strike="noStrike" kern="1200" baseline="0" dirty="0" smtClean="0">
                <a:solidFill>
                  <a:schemeClr val="tx1"/>
                </a:solidFill>
                <a:latin typeface="+mn-lt"/>
                <a:ea typeface="+mn-ea"/>
                <a:cs typeface="+mn-cs"/>
              </a:rPr>
              <a:t>In the absence of accurate and up-to-date data, several right holders might claim ownership of a single work, giving rise to high transaction costs and risk of double payments for digital distributors. </a:t>
            </a:r>
          </a:p>
        </p:txBody>
      </p:sp>
      <p:sp>
        <p:nvSpPr>
          <p:cNvPr id="4" name="Slide Number Placeholder 3"/>
          <p:cNvSpPr>
            <a:spLocks noGrp="1"/>
          </p:cNvSpPr>
          <p:nvPr>
            <p:ph type="sldNum" sz="quarter" idx="10"/>
          </p:nvPr>
        </p:nvSpPr>
        <p:spPr/>
        <p:txBody>
          <a:bodyPr/>
          <a:lstStyle/>
          <a:p>
            <a:fld id="{59CF2995-AB43-4B7C-B8CD-9DC7C3692A9C}" type="slidenum">
              <a:rPr lang="en-GB" smtClean="0"/>
              <a:t>9</a:t>
            </a:fld>
            <a:endParaRPr lang="en-GB"/>
          </a:p>
        </p:txBody>
      </p:sp>
    </p:spTree>
    <p:extLst>
      <p:ext uri="{BB962C8B-B14F-4D97-AF65-F5344CB8AC3E}">
        <p14:creationId xmlns:p14="http://schemas.microsoft.com/office/powerpoint/2010/main" val="30580369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3"/>
            <a:ext cx="12192000" cy="5779827"/>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smtClean="0"/>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4418049"/>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
        <p:nvSpPr>
          <p:cNvPr id="19" name="Text Placeholder 18"/>
          <p:cNvSpPr>
            <a:spLocks noGrp="1"/>
          </p:cNvSpPr>
          <p:nvPr>
            <p:ph type="body" sz="quarter" idx="13"/>
          </p:nvPr>
        </p:nvSpPr>
        <p:spPr>
          <a:xfrm>
            <a:off x="6096000" y="5557903"/>
            <a:ext cx="5040313" cy="528998"/>
          </a:xfrm>
        </p:spPr>
        <p:txBody>
          <a:bodyPr>
            <a:noAutofit/>
          </a:bodyPr>
          <a:lstStyle>
            <a:lvl1pPr marL="0" indent="0" algn="r">
              <a:buFontTx/>
              <a:buNone/>
              <a:defRPr sz="2200" i="1">
                <a:solidFill>
                  <a:schemeClr val="bg1"/>
                </a:solidFill>
              </a:defRPr>
            </a:lvl1pPr>
          </a:lstStyle>
          <a:p>
            <a:pPr lvl="0"/>
            <a:r>
              <a:rPr lang="en-US" smtClean="0"/>
              <a:t>Edit Master text styles</a:t>
            </a:r>
          </a:p>
        </p:txBody>
      </p:sp>
    </p:spTree>
    <p:extLst>
      <p:ext uri="{BB962C8B-B14F-4D97-AF65-F5344CB8AC3E}">
        <p14:creationId xmlns:p14="http://schemas.microsoft.com/office/powerpoint/2010/main" val="399218334"/>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5"/>
            <a:ext cx="5328000" cy="3906435"/>
          </a:xfrm>
        </p:spPr>
        <p:txBody>
          <a:bodyPr>
            <a:noAutofit/>
          </a:bodyPr>
          <a:lstStyle>
            <a:lvl3pPr>
              <a:spcBef>
                <a:spcPts val="0"/>
              </a:spcBef>
              <a:defRPr/>
            </a:lvl3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6402250" y="1825625"/>
            <a:ext cx="5328000" cy="3906435"/>
          </a:xfrm>
        </p:spPr>
        <p:txBody>
          <a:bodyPr>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Slide Number Placeholder 6"/>
          <p:cNvSpPr>
            <a:spLocks noGrp="1"/>
          </p:cNvSpPr>
          <p:nvPr>
            <p:ph type="sldNum" sz="quarter" idx="12"/>
          </p:nvPr>
        </p:nvSpPr>
        <p:spPr/>
        <p:txBody>
          <a:bodyPr/>
          <a:lstStyle/>
          <a:p>
            <a:fld id="{F46C79FD-C571-418B-AB0F-5EE936C85276}" type="slidenum">
              <a:rPr lang="en-GB" smtClean="0"/>
              <a:t>‹#›</a:t>
            </a:fld>
            <a:endParaRPr lang="en-GB"/>
          </a:p>
        </p:txBody>
      </p:sp>
      <p:cxnSp>
        <p:nvCxnSpPr>
          <p:cNvPr id="10" name="Straight Connector 9"/>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Tree>
    <p:extLst>
      <p:ext uri="{BB962C8B-B14F-4D97-AF65-F5344CB8AC3E}">
        <p14:creationId xmlns:p14="http://schemas.microsoft.com/office/powerpoint/2010/main" val="1246774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6"/>
            <a:ext cx="3358489" cy="3763134"/>
          </a:xfrm>
        </p:spPr>
        <p:txBody>
          <a:bodyPr>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Slide Number Placeholder 6"/>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9" name="Content Placeholder 2"/>
          <p:cNvSpPr>
            <a:spLocks noGrp="1"/>
          </p:cNvSpPr>
          <p:nvPr>
            <p:ph sz="half" idx="13"/>
          </p:nvPr>
        </p:nvSpPr>
        <p:spPr>
          <a:xfrm>
            <a:off x="4604979" y="1825625"/>
            <a:ext cx="3358489" cy="3763134"/>
          </a:xfrm>
        </p:spPr>
        <p:txBody>
          <a:bodyPr>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0" name="Content Placeholder 2"/>
          <p:cNvSpPr>
            <a:spLocks noGrp="1"/>
          </p:cNvSpPr>
          <p:nvPr>
            <p:ph sz="half" idx="14"/>
          </p:nvPr>
        </p:nvSpPr>
        <p:spPr>
          <a:xfrm>
            <a:off x="8371761" y="1825625"/>
            <a:ext cx="3358489" cy="3763134"/>
          </a:xfrm>
        </p:spPr>
        <p:txBody>
          <a:bodyPr>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cxnSp>
        <p:nvCxnSpPr>
          <p:cNvPr id="12" name="Straight Connector 11"/>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Tree>
    <p:extLst>
      <p:ext uri="{BB962C8B-B14F-4D97-AF65-F5344CB8AC3E}">
        <p14:creationId xmlns:p14="http://schemas.microsoft.com/office/powerpoint/2010/main" val="2207101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p:spPr>
        <p:txBody>
          <a:bodyPr wrap="square" anchor="b">
            <a:noAutofit/>
          </a:bodyPr>
          <a:lstStyle>
            <a:lvl1pPr marL="0" indent="0">
              <a:buNone/>
              <a:defRPr sz="28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097331"/>
          </a:xfrm>
        </p:spPr>
        <p:txBody>
          <a:bodyPr wrap="square">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6172200" y="1681163"/>
            <a:ext cx="5183188" cy="823912"/>
          </a:xfrm>
          <a:noFill/>
        </p:spPr>
        <p:txBody>
          <a:bodyPr wrap="square" anchor="b">
            <a:noAutofit/>
          </a:bodyPr>
          <a:lstStyle>
            <a:lvl1pPr marL="0" indent="0">
              <a:buNone/>
              <a:defRPr sz="28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097331"/>
          </a:xfrm>
        </p:spPr>
        <p:txBody>
          <a:bodyPr wrap="square">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Slide Number Placeholder 8"/>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12" name="Straight Connector 11"/>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Tree>
    <p:extLst>
      <p:ext uri="{BB962C8B-B14F-4D97-AF65-F5344CB8AC3E}">
        <p14:creationId xmlns:p14="http://schemas.microsoft.com/office/powerpoint/2010/main" val="2742694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Tree>
    <p:extLst>
      <p:ext uri="{BB962C8B-B14F-4D97-AF65-F5344CB8AC3E}">
        <p14:creationId xmlns:p14="http://schemas.microsoft.com/office/powerpoint/2010/main" val="1484301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5" name="Picture Placeholder 4"/>
          <p:cNvSpPr>
            <a:spLocks noGrp="1"/>
          </p:cNvSpPr>
          <p:nvPr>
            <p:ph type="pic" sz="quarter" idx="13"/>
          </p:nvPr>
        </p:nvSpPr>
        <p:spPr>
          <a:xfrm>
            <a:off x="-59635" y="-59635"/>
            <a:ext cx="6155635" cy="6983896"/>
          </a:xfrm>
          <a:solidFill>
            <a:schemeClr val="bg2"/>
          </a:solidFill>
          <a:ln w="28575">
            <a:solidFill>
              <a:schemeClr val="accent5"/>
            </a:solidFill>
          </a:ln>
        </p:spPr>
        <p:txBody>
          <a:bodyPr/>
          <a:lstStyle/>
          <a:p>
            <a:r>
              <a:rPr lang="en-US" smtClean="0"/>
              <a:t>Click icon to add picture</a:t>
            </a:r>
            <a:endParaRPr lang="en-GB" dirty="0"/>
          </a:p>
        </p:txBody>
      </p:sp>
      <p:sp>
        <p:nvSpPr>
          <p:cNvPr id="10" name="Rectangle 9"/>
          <p:cNvSpPr/>
          <p:nvPr userDrawn="1"/>
        </p:nvSpPr>
        <p:spPr>
          <a:xfrm>
            <a:off x="3214048" y="1992573"/>
            <a:ext cx="8550322" cy="36166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19447" y="743802"/>
            <a:ext cx="544923" cy="544923"/>
          </a:xfrm>
          <a:prstGeom prst="rect">
            <a:avLst/>
          </a:prstGeom>
        </p:spPr>
      </p:pic>
      <p:sp>
        <p:nvSpPr>
          <p:cNvPr id="3" name="Content Placeholder 2"/>
          <p:cNvSpPr>
            <a:spLocks noGrp="1"/>
          </p:cNvSpPr>
          <p:nvPr>
            <p:ph idx="1"/>
          </p:nvPr>
        </p:nvSpPr>
        <p:spPr>
          <a:xfrm>
            <a:off x="3538331" y="1992572"/>
            <a:ext cx="8226040" cy="3616657"/>
          </a:xfrm>
          <a:solidFill>
            <a:schemeClr val="bg1"/>
          </a:solidFill>
        </p:spPr>
        <p:txBody>
          <a:bodyPr lIns="360000" tIns="360000" rIns="360000" bIns="360000" anchor="ctr" anchorCtr="0">
            <a:noAutofit/>
          </a:bodyPr>
          <a:lstStyle>
            <a:lvl1pPr marL="0" indent="0">
              <a:buFontTx/>
              <a:buNone/>
              <a:defRPr i="1">
                <a:solidFill>
                  <a:schemeClr val="tx2"/>
                </a:solidFill>
              </a:defRPr>
            </a:lvl1pPr>
          </a:lstStyle>
          <a:p>
            <a:pPr lvl="0"/>
            <a:r>
              <a:rPr lang="en-US" smtClean="0"/>
              <a:t>Edit Master text styles</a:t>
            </a:r>
          </a:p>
        </p:txBody>
      </p:sp>
    </p:spTree>
    <p:extLst>
      <p:ext uri="{BB962C8B-B14F-4D97-AF65-F5344CB8AC3E}">
        <p14:creationId xmlns:p14="http://schemas.microsoft.com/office/powerpoint/2010/main" val="1784062935"/>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and Content (half p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6817056" y="1825625"/>
            <a:ext cx="4926841" cy="3769957"/>
          </a:xfrm>
        </p:spPr>
        <p:txBody>
          <a:bodyPr>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Slide Number Placeholder 5"/>
          <p:cNvSpPr>
            <a:spLocks noGrp="1"/>
          </p:cNvSpPr>
          <p:nvPr>
            <p:ph type="sldNum" sz="quarter" idx="12"/>
          </p:nvPr>
        </p:nvSpPr>
        <p:spPr/>
        <p:txBody>
          <a:bodyPr/>
          <a:lstStyle/>
          <a:p>
            <a:fld id="{F46C79FD-C571-418B-AB0F-5EE936C85276}" type="slidenum">
              <a:rPr lang="en-GB" smtClean="0"/>
              <a:t>‹#›</a:t>
            </a:fld>
            <a:endParaRPr lang="en-GB"/>
          </a:p>
        </p:txBody>
      </p:sp>
      <p:sp>
        <p:nvSpPr>
          <p:cNvPr id="10" name="Title Placeholder 1"/>
          <p:cNvSpPr>
            <a:spLocks noGrp="1"/>
          </p:cNvSpPr>
          <p:nvPr>
            <p:ph type="title"/>
          </p:nvPr>
        </p:nvSpPr>
        <p:spPr>
          <a:xfrm>
            <a:off x="6817056" y="482860"/>
            <a:ext cx="4669266"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
        <p:nvSpPr>
          <p:cNvPr id="7" name="Picture Placeholder 4"/>
          <p:cNvSpPr>
            <a:spLocks noGrp="1"/>
          </p:cNvSpPr>
          <p:nvPr>
            <p:ph type="pic" sz="quarter" idx="13"/>
          </p:nvPr>
        </p:nvSpPr>
        <p:spPr>
          <a:xfrm>
            <a:off x="-46383" y="-46383"/>
            <a:ext cx="6142383" cy="6964017"/>
          </a:xfrm>
          <a:solidFill>
            <a:schemeClr val="bg2"/>
          </a:solidFill>
          <a:ln w="28575">
            <a:solidFill>
              <a:schemeClr val="accent5"/>
            </a:solidFill>
          </a:ln>
        </p:spPr>
        <p:txBody>
          <a:bodyPr/>
          <a:lstStyle/>
          <a:p>
            <a:r>
              <a:rPr lang="en-US" smtClean="0"/>
              <a:t>Click icon to add picture</a:t>
            </a:r>
            <a:endParaRPr lang="en-GB" dirty="0"/>
          </a:p>
        </p:txBody>
      </p:sp>
    </p:spTree>
    <p:extLst>
      <p:ext uri="{BB962C8B-B14F-4D97-AF65-F5344CB8AC3E}">
        <p14:creationId xmlns:p14="http://schemas.microsoft.com/office/powerpoint/2010/main" val="3692034474"/>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 image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
        <p:nvSpPr>
          <p:cNvPr id="3" name="Picture Placeholder 2"/>
          <p:cNvSpPr>
            <a:spLocks noGrp="1"/>
          </p:cNvSpPr>
          <p:nvPr>
            <p:ph type="pic" sz="quarter" idx="13"/>
          </p:nvPr>
        </p:nvSpPr>
        <p:spPr>
          <a:xfrm>
            <a:off x="970722" y="2284667"/>
            <a:ext cx="3141663" cy="2090737"/>
          </a:xfrm>
          <a:solidFill>
            <a:schemeClr val="bg2"/>
          </a:solidFill>
        </p:spPr>
        <p:txBody>
          <a:bodyPr/>
          <a:lstStyle/>
          <a:p>
            <a:r>
              <a:rPr lang="en-US" smtClean="0"/>
              <a:t>Click icon to add picture</a:t>
            </a:r>
            <a:endParaRPr lang="en-GB"/>
          </a:p>
        </p:txBody>
      </p:sp>
      <p:sp>
        <p:nvSpPr>
          <p:cNvPr id="11" name="Picture Placeholder 2"/>
          <p:cNvSpPr>
            <a:spLocks noGrp="1"/>
          </p:cNvSpPr>
          <p:nvPr>
            <p:ph type="pic" sz="quarter" idx="14"/>
          </p:nvPr>
        </p:nvSpPr>
        <p:spPr>
          <a:xfrm>
            <a:off x="7901451" y="2284668"/>
            <a:ext cx="3141663" cy="2090737"/>
          </a:xfrm>
          <a:solidFill>
            <a:schemeClr val="bg2"/>
          </a:solidFill>
        </p:spPr>
        <p:txBody>
          <a:bodyPr/>
          <a:lstStyle/>
          <a:p>
            <a:r>
              <a:rPr lang="en-US" smtClean="0"/>
              <a:t>Click icon to add picture</a:t>
            </a:r>
            <a:endParaRPr lang="en-GB"/>
          </a:p>
        </p:txBody>
      </p:sp>
      <p:sp>
        <p:nvSpPr>
          <p:cNvPr id="12" name="Picture Placeholder 2"/>
          <p:cNvSpPr>
            <a:spLocks noGrp="1"/>
          </p:cNvSpPr>
          <p:nvPr>
            <p:ph type="pic" sz="quarter" idx="15"/>
          </p:nvPr>
        </p:nvSpPr>
        <p:spPr>
          <a:xfrm>
            <a:off x="4436086" y="2284667"/>
            <a:ext cx="3141663" cy="2090737"/>
          </a:xfrm>
          <a:solidFill>
            <a:schemeClr val="bg2"/>
          </a:solidFill>
        </p:spPr>
        <p:txBody>
          <a:bodyPr/>
          <a:lstStyle/>
          <a:p>
            <a:r>
              <a:rPr lang="en-US" smtClean="0"/>
              <a:t>Click icon to add picture</a:t>
            </a:r>
            <a:endParaRPr lang="en-GB"/>
          </a:p>
        </p:txBody>
      </p:sp>
      <p:sp>
        <p:nvSpPr>
          <p:cNvPr id="13" name="Text Placeholder 12"/>
          <p:cNvSpPr>
            <a:spLocks noGrp="1"/>
          </p:cNvSpPr>
          <p:nvPr>
            <p:ph type="body" sz="quarter" idx="16"/>
          </p:nvPr>
        </p:nvSpPr>
        <p:spPr>
          <a:xfrm>
            <a:off x="1206774" y="4038684"/>
            <a:ext cx="2669558" cy="1524235"/>
          </a:xfrm>
          <a:solidFill>
            <a:schemeClr val="bg1"/>
          </a:solidFill>
        </p:spPr>
        <p:txBody>
          <a:bodyPr tIns="90000"/>
          <a:lstStyle>
            <a:lvl1pPr marL="0" indent="0" algn="ctr">
              <a:buNone/>
              <a:defRPr sz="2000"/>
            </a:lvl1pPr>
          </a:lstStyle>
          <a:p>
            <a:pPr lvl="0"/>
            <a:r>
              <a:rPr lang="en-US" smtClean="0"/>
              <a:t>Edit Master text styles</a:t>
            </a:r>
          </a:p>
        </p:txBody>
      </p:sp>
      <p:sp>
        <p:nvSpPr>
          <p:cNvPr id="15" name="Text Placeholder 12"/>
          <p:cNvSpPr>
            <a:spLocks noGrp="1"/>
          </p:cNvSpPr>
          <p:nvPr>
            <p:ph type="body" sz="quarter" idx="17"/>
          </p:nvPr>
        </p:nvSpPr>
        <p:spPr>
          <a:xfrm>
            <a:off x="4672139" y="4041944"/>
            <a:ext cx="2669558" cy="1524235"/>
          </a:xfrm>
          <a:solidFill>
            <a:schemeClr val="bg1"/>
          </a:solidFill>
        </p:spPr>
        <p:txBody>
          <a:bodyPr tIns="90000"/>
          <a:lstStyle>
            <a:lvl1pPr marL="0" indent="0" algn="ctr">
              <a:buNone/>
              <a:defRPr sz="2000"/>
            </a:lvl1pPr>
          </a:lstStyle>
          <a:p>
            <a:pPr lvl="0"/>
            <a:r>
              <a:rPr lang="en-US" smtClean="0"/>
              <a:t>Edit Master text styles</a:t>
            </a:r>
          </a:p>
        </p:txBody>
      </p:sp>
      <p:sp>
        <p:nvSpPr>
          <p:cNvPr id="16" name="Text Placeholder 12"/>
          <p:cNvSpPr>
            <a:spLocks noGrp="1"/>
          </p:cNvSpPr>
          <p:nvPr>
            <p:ph type="body" sz="quarter" idx="18"/>
          </p:nvPr>
        </p:nvSpPr>
        <p:spPr>
          <a:xfrm>
            <a:off x="8137503" y="4037437"/>
            <a:ext cx="2669558" cy="1524235"/>
          </a:xfrm>
          <a:solidFill>
            <a:schemeClr val="bg1"/>
          </a:solidFill>
        </p:spPr>
        <p:txBody>
          <a:bodyPr tIns="90000"/>
          <a:lstStyle>
            <a:lvl1pPr marL="0" indent="0" algn="ctr">
              <a:buNone/>
              <a:defRPr sz="2000"/>
            </a:lvl1pPr>
          </a:lstStyle>
          <a:p>
            <a:pPr lvl="0"/>
            <a:r>
              <a:rPr lang="en-US" smtClean="0"/>
              <a:t>Edit Master text styles</a:t>
            </a:r>
          </a:p>
        </p:txBody>
      </p:sp>
    </p:spTree>
    <p:extLst>
      <p:ext uri="{BB962C8B-B14F-4D97-AF65-F5344CB8AC3E}">
        <p14:creationId xmlns:p14="http://schemas.microsoft.com/office/powerpoint/2010/main" val="17801072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 image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
        <p:nvSpPr>
          <p:cNvPr id="3" name="Picture Placeholder 2"/>
          <p:cNvSpPr>
            <a:spLocks noGrp="1"/>
          </p:cNvSpPr>
          <p:nvPr>
            <p:ph type="pic" sz="quarter" idx="13"/>
          </p:nvPr>
        </p:nvSpPr>
        <p:spPr>
          <a:xfrm>
            <a:off x="3713869" y="2159957"/>
            <a:ext cx="2461591" cy="1638158"/>
          </a:xfrm>
          <a:solidFill>
            <a:schemeClr val="bg2"/>
          </a:solidFill>
        </p:spPr>
        <p:txBody>
          <a:bodyPr/>
          <a:lstStyle/>
          <a:p>
            <a:r>
              <a:rPr lang="en-US" smtClean="0"/>
              <a:t>Click icon to add picture</a:t>
            </a:r>
            <a:endParaRPr lang="en-GB"/>
          </a:p>
        </p:txBody>
      </p:sp>
      <p:sp>
        <p:nvSpPr>
          <p:cNvPr id="11" name="Picture Placeholder 2"/>
          <p:cNvSpPr>
            <a:spLocks noGrp="1"/>
          </p:cNvSpPr>
          <p:nvPr>
            <p:ph type="pic" sz="quarter" idx="14"/>
          </p:nvPr>
        </p:nvSpPr>
        <p:spPr>
          <a:xfrm>
            <a:off x="3713868" y="3968881"/>
            <a:ext cx="2461591" cy="1638158"/>
          </a:xfrm>
          <a:solidFill>
            <a:schemeClr val="bg2"/>
          </a:solidFill>
        </p:spPr>
        <p:txBody>
          <a:bodyPr/>
          <a:lstStyle/>
          <a:p>
            <a:r>
              <a:rPr lang="en-US" smtClean="0"/>
              <a:t>Click icon to add picture</a:t>
            </a:r>
            <a:endParaRPr lang="en-GB"/>
          </a:p>
        </p:txBody>
      </p:sp>
      <p:sp>
        <p:nvSpPr>
          <p:cNvPr id="12" name="Picture Placeholder 2"/>
          <p:cNvSpPr>
            <a:spLocks noGrp="1"/>
          </p:cNvSpPr>
          <p:nvPr>
            <p:ph type="pic" sz="quarter" idx="15"/>
          </p:nvPr>
        </p:nvSpPr>
        <p:spPr>
          <a:xfrm>
            <a:off x="6324547" y="2159956"/>
            <a:ext cx="2461593" cy="1638159"/>
          </a:xfrm>
          <a:solidFill>
            <a:schemeClr val="bg2"/>
          </a:solidFill>
        </p:spPr>
        <p:txBody>
          <a:bodyPr/>
          <a:lstStyle/>
          <a:p>
            <a:r>
              <a:rPr lang="en-US" smtClean="0"/>
              <a:t>Click icon to add picture</a:t>
            </a:r>
            <a:endParaRPr lang="en-GB"/>
          </a:p>
        </p:txBody>
      </p:sp>
      <p:sp>
        <p:nvSpPr>
          <p:cNvPr id="13" name="Text Placeholder 12"/>
          <p:cNvSpPr>
            <a:spLocks noGrp="1"/>
          </p:cNvSpPr>
          <p:nvPr>
            <p:ph type="body" sz="quarter" idx="16"/>
          </p:nvPr>
        </p:nvSpPr>
        <p:spPr>
          <a:xfrm>
            <a:off x="8935227" y="3968880"/>
            <a:ext cx="2520000" cy="1638158"/>
          </a:xfrm>
          <a:noFill/>
        </p:spPr>
        <p:txBody>
          <a:bodyPr tIns="90000"/>
          <a:lstStyle>
            <a:lvl1pPr marL="0" indent="0" algn="l">
              <a:buNone/>
              <a:defRPr sz="2000"/>
            </a:lvl1pPr>
          </a:lstStyle>
          <a:p>
            <a:pPr lvl="0"/>
            <a:r>
              <a:rPr lang="en-US" smtClean="0"/>
              <a:t>Edit Master text styles</a:t>
            </a:r>
          </a:p>
        </p:txBody>
      </p:sp>
      <p:sp>
        <p:nvSpPr>
          <p:cNvPr id="16" name="Text Placeholder 12"/>
          <p:cNvSpPr>
            <a:spLocks noGrp="1"/>
          </p:cNvSpPr>
          <p:nvPr>
            <p:ph type="body" sz="quarter" idx="18"/>
          </p:nvPr>
        </p:nvSpPr>
        <p:spPr>
          <a:xfrm>
            <a:off x="1033617" y="2159957"/>
            <a:ext cx="2520000" cy="1638159"/>
          </a:xfrm>
          <a:noFill/>
        </p:spPr>
        <p:txBody>
          <a:bodyPr tIns="90000"/>
          <a:lstStyle>
            <a:lvl1pPr marL="0" indent="0" algn="r">
              <a:buNone/>
              <a:defRPr sz="2000"/>
            </a:lvl1pPr>
          </a:lstStyle>
          <a:p>
            <a:pPr lvl="0"/>
            <a:r>
              <a:rPr lang="en-US" smtClean="0"/>
              <a:t>Edit Master text styles</a:t>
            </a:r>
          </a:p>
        </p:txBody>
      </p:sp>
      <p:sp>
        <p:nvSpPr>
          <p:cNvPr id="14" name="Picture Placeholder 2"/>
          <p:cNvSpPr>
            <a:spLocks noGrp="1"/>
          </p:cNvSpPr>
          <p:nvPr>
            <p:ph type="pic" sz="quarter" idx="19"/>
          </p:nvPr>
        </p:nvSpPr>
        <p:spPr>
          <a:xfrm>
            <a:off x="6324549" y="3968880"/>
            <a:ext cx="2461591" cy="1638158"/>
          </a:xfrm>
          <a:solidFill>
            <a:schemeClr val="bg2"/>
          </a:solidFill>
        </p:spPr>
        <p:txBody>
          <a:bodyPr/>
          <a:lstStyle/>
          <a:p>
            <a:r>
              <a:rPr lang="en-US" smtClean="0"/>
              <a:t>Click icon to add picture</a:t>
            </a:r>
            <a:endParaRPr lang="en-GB"/>
          </a:p>
        </p:txBody>
      </p:sp>
      <p:sp>
        <p:nvSpPr>
          <p:cNvPr id="17" name="Text Placeholder 12"/>
          <p:cNvSpPr>
            <a:spLocks noGrp="1"/>
          </p:cNvSpPr>
          <p:nvPr>
            <p:ph type="body" sz="quarter" idx="20"/>
          </p:nvPr>
        </p:nvSpPr>
        <p:spPr>
          <a:xfrm>
            <a:off x="1033617" y="3968881"/>
            <a:ext cx="2520000" cy="1638158"/>
          </a:xfrm>
          <a:noFill/>
        </p:spPr>
        <p:txBody>
          <a:bodyPr tIns="90000"/>
          <a:lstStyle>
            <a:lvl1pPr marL="0" indent="0" algn="r">
              <a:buNone/>
              <a:defRPr sz="2000"/>
            </a:lvl1pPr>
          </a:lstStyle>
          <a:p>
            <a:pPr lvl="0"/>
            <a:r>
              <a:rPr lang="en-US" smtClean="0"/>
              <a:t>Edit Master text styles</a:t>
            </a:r>
          </a:p>
        </p:txBody>
      </p:sp>
      <p:sp>
        <p:nvSpPr>
          <p:cNvPr id="18" name="Text Placeholder 12"/>
          <p:cNvSpPr>
            <a:spLocks noGrp="1"/>
          </p:cNvSpPr>
          <p:nvPr>
            <p:ph type="body" sz="quarter" idx="21"/>
          </p:nvPr>
        </p:nvSpPr>
        <p:spPr>
          <a:xfrm>
            <a:off x="8966322" y="2159956"/>
            <a:ext cx="2520000" cy="1638159"/>
          </a:xfrm>
          <a:noFill/>
        </p:spPr>
        <p:txBody>
          <a:bodyPr tIns="90000"/>
          <a:lstStyle>
            <a:lvl1pPr marL="0" indent="0" algn="l">
              <a:buNone/>
              <a:defRPr sz="2000"/>
            </a:lvl1pPr>
          </a:lstStyle>
          <a:p>
            <a:pPr lvl="0"/>
            <a:r>
              <a:rPr lang="en-US" smtClean="0"/>
              <a:t>Edit Master text styles</a:t>
            </a:r>
          </a:p>
        </p:txBody>
      </p:sp>
    </p:spTree>
    <p:extLst>
      <p:ext uri="{BB962C8B-B14F-4D97-AF65-F5344CB8AC3E}">
        <p14:creationId xmlns:p14="http://schemas.microsoft.com/office/powerpoint/2010/main" val="36385566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Picture Placeholder 2"/>
          <p:cNvSpPr>
            <a:spLocks noGrp="1"/>
          </p:cNvSpPr>
          <p:nvPr>
            <p:ph type="pic" sz="quarter" idx="13"/>
          </p:nvPr>
        </p:nvSpPr>
        <p:spPr>
          <a:xfrm>
            <a:off x="0" y="0"/>
            <a:ext cx="12192000" cy="3429000"/>
          </a:xfrm>
          <a:solidFill>
            <a:schemeClr val="bg2"/>
          </a:solidFill>
        </p:spPr>
        <p:txBody>
          <a:bodyPr/>
          <a:lstStyle/>
          <a:p>
            <a:r>
              <a:rPr lang="en-US" smtClean="0"/>
              <a:t>Click icon to add picture</a:t>
            </a:r>
            <a:endParaRPr lang="en-GB"/>
          </a:p>
        </p:txBody>
      </p:sp>
      <p:sp>
        <p:nvSpPr>
          <p:cNvPr id="2" name="Title 1"/>
          <p:cNvSpPr>
            <a:spLocks noGrp="1"/>
          </p:cNvSpPr>
          <p:nvPr>
            <p:ph type="title"/>
          </p:nvPr>
        </p:nvSpPr>
        <p:spPr>
          <a:xfrm>
            <a:off x="838200" y="2646643"/>
            <a:ext cx="10515600" cy="782357"/>
          </a:xfrm>
          <a:solidFill>
            <a:schemeClr val="bg1"/>
          </a:solidFill>
        </p:spPr>
        <p:txBody>
          <a:bodyPr/>
          <a:lstStyle/>
          <a:p>
            <a:r>
              <a:rPr lang="en-US" smtClean="0"/>
              <a:t>Click to edit Master title style</a:t>
            </a:r>
            <a:endParaRPr lang="en-GB"/>
          </a:p>
        </p:txBody>
      </p:sp>
      <p:sp>
        <p:nvSpPr>
          <p:cNvPr id="3" name="Slide Number Placeholder 2"/>
          <p:cNvSpPr>
            <a:spLocks noGrp="1"/>
          </p:cNvSpPr>
          <p:nvPr>
            <p:ph type="sldNum" sz="quarter" idx="10"/>
          </p:nvPr>
        </p:nvSpPr>
        <p:spPr/>
        <p:txBody>
          <a:bodyPr/>
          <a:lstStyle/>
          <a:p>
            <a:fld id="{F46C79FD-C571-418B-AB0F-5EE936C85276}" type="slidenum">
              <a:rPr lang="en-GB" smtClean="0"/>
              <a:pPr/>
              <a:t>‹#›</a:t>
            </a:fld>
            <a:endParaRPr lang="en-GB" dirty="0"/>
          </a:p>
        </p:txBody>
      </p:sp>
      <p:sp>
        <p:nvSpPr>
          <p:cNvPr id="6" name="Text Placeholder 5"/>
          <p:cNvSpPr>
            <a:spLocks noGrp="1"/>
          </p:cNvSpPr>
          <p:nvPr>
            <p:ph type="body" sz="quarter" idx="14"/>
          </p:nvPr>
        </p:nvSpPr>
        <p:spPr>
          <a:xfrm>
            <a:off x="838200" y="3630613"/>
            <a:ext cx="10515600" cy="203517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4136774602"/>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46C79FD-C571-418B-AB0F-5EE936C85276}" type="slidenum">
              <a:rPr lang="en-GB" smtClean="0"/>
              <a:t>‹#›</a:t>
            </a:fld>
            <a:endParaRPr lang="en-GB"/>
          </a:p>
        </p:txBody>
      </p:sp>
    </p:spTree>
    <p:extLst>
      <p:ext uri="{BB962C8B-B14F-4D97-AF65-F5344CB8AC3E}">
        <p14:creationId xmlns:p14="http://schemas.microsoft.com/office/powerpoint/2010/main" val="2414118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1850288"/>
            <a:ext cx="12192000" cy="5018345"/>
          </a:xfrm>
          <a:prstGeom prst="rect">
            <a:avLst/>
          </a:prstGeom>
        </p:spPr>
      </p:pic>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4"/>
            <a:ext cx="12192000" cy="2890800"/>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872647"/>
          </a:xfrm>
        </p:spPr>
        <p:txBody>
          <a:bodyPr anchor="t">
            <a:normAutofit/>
          </a:bodyPr>
          <a:lstStyle>
            <a:lvl1pPr algn="l">
              <a:defRPr sz="6000" b="0">
                <a:solidFill>
                  <a:schemeClr val="bg1"/>
                </a:solidFill>
              </a:defRPr>
            </a:lvl1pPr>
          </a:lstStyle>
          <a:p>
            <a:r>
              <a:rPr lang="en-US" smtClean="0"/>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3067468"/>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
        <p:nvSpPr>
          <p:cNvPr id="19" name="Text Placeholder 18"/>
          <p:cNvSpPr>
            <a:spLocks noGrp="1"/>
          </p:cNvSpPr>
          <p:nvPr>
            <p:ph type="body" sz="quarter" idx="13"/>
          </p:nvPr>
        </p:nvSpPr>
        <p:spPr>
          <a:xfrm>
            <a:off x="6096000" y="5783535"/>
            <a:ext cx="5040313" cy="528998"/>
          </a:xfrm>
        </p:spPr>
        <p:txBody>
          <a:bodyPr anchor="b" anchorCtr="0">
            <a:noAutofit/>
          </a:bodyPr>
          <a:lstStyle>
            <a:lvl1pPr marL="0" indent="0" algn="r">
              <a:buFontTx/>
              <a:buNone/>
              <a:defRPr sz="2200" i="1">
                <a:solidFill>
                  <a:schemeClr val="bg1"/>
                </a:solidFill>
              </a:defRPr>
            </a:lvl1pPr>
          </a:lstStyle>
          <a:p>
            <a:pPr lvl="0"/>
            <a:r>
              <a:rPr lang="en-US" smtClean="0"/>
              <a:t>Edit Master text styles</a:t>
            </a:r>
          </a:p>
        </p:txBody>
      </p:sp>
    </p:spTree>
    <p:extLst>
      <p:ext uri="{BB962C8B-B14F-4D97-AF65-F5344CB8AC3E}">
        <p14:creationId xmlns:p14="http://schemas.microsoft.com/office/powerpoint/2010/main" val="1069985829"/>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802219"/>
            <a:ext cx="12192000" cy="6059194"/>
          </a:xfrm>
          <a:prstGeom prst="rect">
            <a:avLst/>
          </a:prstGeom>
        </p:spPr>
      </p:pic>
      <p:sp>
        <p:nvSpPr>
          <p:cNvPr id="14" name="Rectangle 13"/>
          <p:cNvSpPr/>
          <p:nvPr userDrawn="1"/>
        </p:nvSpPr>
        <p:spPr>
          <a:xfrm>
            <a:off x="5289" y="1078173"/>
            <a:ext cx="12197346" cy="5783239"/>
          </a:xfrm>
          <a:prstGeom prst="rect">
            <a:avLst/>
          </a:prstGeom>
          <a:solidFill>
            <a:srgbClr val="024EA2">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smtClean="0"/>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2" name="Subtitle 2"/>
          <p:cNvSpPr>
            <a:spLocks noGrp="1"/>
          </p:cNvSpPr>
          <p:nvPr>
            <p:ph type="subTitle" idx="1"/>
          </p:nvPr>
        </p:nvSpPr>
        <p:spPr>
          <a:xfrm>
            <a:off x="1071351" y="4418049"/>
            <a:ext cx="10065224" cy="897754"/>
          </a:xfrm>
        </p:spPr>
        <p:txBody>
          <a:bodyPr wrap="none">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16" name="Text Placeholder 18"/>
          <p:cNvSpPr>
            <a:spLocks noGrp="1"/>
          </p:cNvSpPr>
          <p:nvPr>
            <p:ph type="body" sz="quarter" idx="13"/>
          </p:nvPr>
        </p:nvSpPr>
        <p:spPr>
          <a:xfrm>
            <a:off x="6096000" y="5557903"/>
            <a:ext cx="5040313" cy="528998"/>
          </a:xfrm>
        </p:spPr>
        <p:txBody>
          <a:bodyPr wrap="none">
            <a:noAutofit/>
          </a:bodyPr>
          <a:lstStyle>
            <a:lvl1pPr marL="0" indent="0" algn="r">
              <a:buFontTx/>
              <a:buNone/>
              <a:defRPr sz="2200" i="1">
                <a:solidFill>
                  <a:schemeClr val="bg1"/>
                </a:solidFill>
              </a:defRPr>
            </a:lvl1pPr>
          </a:lstStyle>
          <a:p>
            <a:pPr lvl="0"/>
            <a:r>
              <a:rPr lang="en-US" smtClean="0"/>
              <a:t>Edit Master text styles</a:t>
            </a:r>
          </a:p>
        </p:txBody>
      </p:sp>
    </p:spTree>
    <p:extLst>
      <p:ext uri="{BB962C8B-B14F-4D97-AF65-F5344CB8AC3E}">
        <p14:creationId xmlns:p14="http://schemas.microsoft.com/office/powerpoint/2010/main" val="1824428724"/>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Chapter Slide">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2" name="Title 1"/>
          <p:cNvSpPr>
            <a:spLocks noGrp="1"/>
          </p:cNvSpPr>
          <p:nvPr>
            <p:ph type="ctrTitle"/>
          </p:nvPr>
        </p:nvSpPr>
        <p:spPr>
          <a:xfrm>
            <a:off x="1070189" y="1122363"/>
            <a:ext cx="10676038" cy="2387600"/>
          </a:xfrm>
        </p:spPr>
        <p:txBody>
          <a:bodyPr anchor="b">
            <a:noAutofit/>
          </a:bodyPr>
          <a:lstStyle>
            <a:lvl1pPr algn="l">
              <a:defRPr sz="6000">
                <a:solidFill>
                  <a:schemeClr val="accent5"/>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1070189" y="3602038"/>
            <a:ext cx="10676038" cy="1655762"/>
          </a:xfrm>
        </p:spPr>
        <p:txBody>
          <a:bodyPr>
            <a:no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
        <p:nvSpPr>
          <p:cNvPr id="6" name="Slide Number Placeholder 5"/>
          <p:cNvSpPr>
            <a:spLocks noGrp="1"/>
          </p:cNvSpPr>
          <p:nvPr>
            <p:ph type="sldNum" sz="quarter" idx="12"/>
          </p:nvPr>
        </p:nvSpPr>
        <p:spPr/>
        <p:txBody>
          <a:bodyPr>
            <a:noAutofit/>
          </a:bodyPr>
          <a:lstStyle>
            <a:lvl1pPr>
              <a:defRPr>
                <a:solidFill>
                  <a:schemeClr val="bg1"/>
                </a:solidFill>
              </a:defRPr>
            </a:lvl1pPr>
          </a:lstStyle>
          <a:p>
            <a:fld id="{F46C79FD-C571-418B-AB0F-5EE936C85276}" type="slidenum">
              <a:rPr lang="en-GB" smtClean="0"/>
              <a:pPr/>
              <a:t>‹#›</a:t>
            </a:fld>
            <a:endParaRPr lang="en-GB" dirty="0"/>
          </a:p>
        </p:txBody>
      </p:sp>
      <p:cxnSp>
        <p:nvCxnSpPr>
          <p:cNvPr id="7" name="Straight Connector 6"/>
          <p:cNvCxnSpPr/>
          <p:nvPr userDrawn="1"/>
        </p:nvCxnSpPr>
        <p:spPr>
          <a:xfrm>
            <a:off x="838200" y="0"/>
            <a:ext cx="0" cy="3295934"/>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Tree>
    <p:extLst>
      <p:ext uri="{BB962C8B-B14F-4D97-AF65-F5344CB8AC3E}">
        <p14:creationId xmlns:p14="http://schemas.microsoft.com/office/powerpoint/2010/main" val="3788699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pter Slide (2)">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11" name="Title 1"/>
          <p:cNvSpPr>
            <a:spLocks noGrp="1"/>
          </p:cNvSpPr>
          <p:nvPr>
            <p:ph type="ctrTitle"/>
          </p:nvPr>
        </p:nvSpPr>
        <p:spPr>
          <a:xfrm>
            <a:off x="1077013" y="1122363"/>
            <a:ext cx="10156297" cy="2387600"/>
          </a:xfrm>
        </p:spPr>
        <p:txBody>
          <a:bodyPr anchor="b">
            <a:noAutofit/>
          </a:bodyPr>
          <a:lstStyle>
            <a:lvl1pPr algn="l">
              <a:defRPr sz="6000">
                <a:solidFill>
                  <a:schemeClr val="tx2"/>
                </a:solidFill>
              </a:defRPr>
            </a:lvl1pPr>
          </a:lstStyle>
          <a:p>
            <a:r>
              <a:rPr lang="en-US" smtClean="0"/>
              <a:t>Click to edit Master title style</a:t>
            </a:r>
            <a:endParaRPr lang="en-GB" dirty="0"/>
          </a:p>
        </p:txBody>
      </p:sp>
      <p:cxnSp>
        <p:nvCxnSpPr>
          <p:cNvPr id="13" name="Straight Connector 12"/>
          <p:cNvCxnSpPr/>
          <p:nvPr userDrawn="1"/>
        </p:nvCxnSpPr>
        <p:spPr>
          <a:xfrm>
            <a:off x="838200" y="0"/>
            <a:ext cx="0" cy="3295934"/>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1070189" y="3602038"/>
            <a:ext cx="10156297" cy="1655762"/>
          </a:xfrm>
        </p:spPr>
        <p:txBody>
          <a:bodyPr>
            <a:noAutofit/>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Tree>
    <p:extLst>
      <p:ext uri="{BB962C8B-B14F-4D97-AF65-F5344CB8AC3E}">
        <p14:creationId xmlns:p14="http://schemas.microsoft.com/office/powerpoint/2010/main" val="932509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st slide (option 1)">
    <p:spTree>
      <p:nvGrpSpPr>
        <p:cNvPr id="1" name=""/>
        <p:cNvGrpSpPr/>
        <p:nvPr/>
      </p:nvGrpSpPr>
      <p:grpSpPr>
        <a:xfrm>
          <a:off x="0" y="0"/>
          <a:ext cx="0" cy="0"/>
          <a:chOff x="0" y="0"/>
          <a:chExt cx="0" cy="0"/>
        </a:xfrm>
      </p:grpSpPr>
      <p:sp>
        <p:nvSpPr>
          <p:cNvPr id="7" name="Rectangle 6"/>
          <p:cNvSpPr/>
          <p:nvPr userDrawn="1"/>
        </p:nvSpPr>
        <p:spPr>
          <a:xfrm>
            <a:off x="0" y="1"/>
            <a:ext cx="12192000" cy="3428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11" name="Title 1"/>
          <p:cNvSpPr>
            <a:spLocks noGrp="1"/>
          </p:cNvSpPr>
          <p:nvPr>
            <p:ph type="ctrTitle"/>
          </p:nvPr>
        </p:nvSpPr>
        <p:spPr>
          <a:xfrm>
            <a:off x="1077013" y="1122363"/>
            <a:ext cx="10156297" cy="1240348"/>
          </a:xfrm>
        </p:spPr>
        <p:txBody>
          <a:bodyPr anchor="b">
            <a:noAutofit/>
          </a:bodyPr>
          <a:lstStyle>
            <a:lvl1pPr algn="l">
              <a:defRPr sz="6000">
                <a:solidFill>
                  <a:schemeClr val="tx2"/>
                </a:solidFill>
              </a:defRPr>
            </a:lvl1pPr>
          </a:lstStyle>
          <a:p>
            <a:r>
              <a:rPr lang="en-US" smtClean="0"/>
              <a:t>Click to edit Master title style</a:t>
            </a:r>
            <a:endParaRPr lang="en-GB" dirty="0"/>
          </a:p>
        </p:txBody>
      </p:sp>
      <p:cxnSp>
        <p:nvCxnSpPr>
          <p:cNvPr id="13" name="Straight Connector 12"/>
          <p:cNvCxnSpPr/>
          <p:nvPr userDrawn="1"/>
        </p:nvCxnSpPr>
        <p:spPr>
          <a:xfrm>
            <a:off x="838200" y="0"/>
            <a:ext cx="0" cy="2362711"/>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838200" y="4160826"/>
            <a:ext cx="10889439" cy="1620145"/>
          </a:xfrm>
        </p:spPr>
        <p:txBody>
          <a:bodyPr>
            <a:noAutofit/>
          </a:bodyPr>
          <a:lstStyle>
            <a:lvl1pPr marL="0" indent="0" algn="l">
              <a:buNone/>
              <a:defRPr sz="1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Tree>
    <p:extLst>
      <p:ext uri="{BB962C8B-B14F-4D97-AF65-F5344CB8AC3E}">
        <p14:creationId xmlns:p14="http://schemas.microsoft.com/office/powerpoint/2010/main" val="168860481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st slide (option 2)">
    <p:spTree>
      <p:nvGrpSpPr>
        <p:cNvPr id="1" name=""/>
        <p:cNvGrpSpPr/>
        <p:nvPr/>
      </p:nvGrpSpPr>
      <p:grpSpPr>
        <a:xfrm>
          <a:off x="0" y="0"/>
          <a:ext cx="0" cy="0"/>
          <a:chOff x="0" y="0"/>
          <a:chExt cx="0" cy="0"/>
        </a:xfrm>
      </p:grpSpPr>
      <p:sp>
        <p:nvSpPr>
          <p:cNvPr id="7" name="Rectangle 6"/>
          <p:cNvSpPr/>
          <p:nvPr userDrawn="1"/>
        </p:nvSpPr>
        <p:spPr>
          <a:xfrm>
            <a:off x="0" y="1"/>
            <a:ext cx="12192000" cy="3428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11" name="Title 1"/>
          <p:cNvSpPr>
            <a:spLocks noGrp="1"/>
          </p:cNvSpPr>
          <p:nvPr>
            <p:ph type="ctrTitle"/>
          </p:nvPr>
        </p:nvSpPr>
        <p:spPr>
          <a:xfrm>
            <a:off x="1077013" y="1122363"/>
            <a:ext cx="10156297" cy="1240348"/>
          </a:xfrm>
        </p:spPr>
        <p:txBody>
          <a:bodyPr anchor="b">
            <a:noAutofit/>
          </a:bodyPr>
          <a:lstStyle>
            <a:lvl1pPr algn="l">
              <a:defRPr sz="6000">
                <a:solidFill>
                  <a:schemeClr val="accent5"/>
                </a:solidFill>
              </a:defRPr>
            </a:lvl1pPr>
          </a:lstStyle>
          <a:p>
            <a:r>
              <a:rPr lang="en-US" smtClean="0"/>
              <a:t>Click to edit Master title style</a:t>
            </a:r>
            <a:endParaRPr lang="en-GB" dirty="0"/>
          </a:p>
        </p:txBody>
      </p:sp>
      <p:cxnSp>
        <p:nvCxnSpPr>
          <p:cNvPr id="13" name="Straight Connector 12"/>
          <p:cNvCxnSpPr/>
          <p:nvPr userDrawn="1"/>
        </p:nvCxnSpPr>
        <p:spPr>
          <a:xfrm>
            <a:off x="838200" y="0"/>
            <a:ext cx="0" cy="236271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838200" y="4160826"/>
            <a:ext cx="10889439" cy="1620145"/>
          </a:xfrm>
        </p:spPr>
        <p:txBody>
          <a:bodyPr>
            <a:noAutofit/>
          </a:bodyPr>
          <a:lstStyle>
            <a:lvl1pPr marL="0" indent="0" algn="l">
              <a:buNone/>
              <a:defRPr sz="1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Tree>
    <p:extLst>
      <p:ext uri="{BB962C8B-B14F-4D97-AF65-F5344CB8AC3E}">
        <p14:creationId xmlns:p14="http://schemas.microsoft.com/office/powerpoint/2010/main" val="258833977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25625"/>
            <a:ext cx="10905699" cy="3881904"/>
          </a:xfrm>
        </p:spPr>
        <p:txBody>
          <a:bodyPr>
            <a:noAutofit/>
          </a:bodyPr>
          <a:lstStyle>
            <a:lvl1pPr>
              <a:lnSpc>
                <a:spcPct val="100000"/>
              </a:lnSpc>
              <a:spcBef>
                <a:spcPts val="0"/>
              </a:spcBef>
              <a:spcAft>
                <a:spcPts val="1800"/>
              </a:spcAft>
              <a:defRPr/>
            </a:lvl1pPr>
            <a:lvl2pPr>
              <a:lnSpc>
                <a:spcPct val="100000"/>
              </a:lnSpc>
              <a:spcAft>
                <a:spcPts val="1800"/>
              </a:spcAft>
              <a:defRPr/>
            </a:lvl2pPr>
            <a:lvl3pPr>
              <a:lnSpc>
                <a:spcPct val="100000"/>
              </a:lnSpc>
              <a:spcAft>
                <a:spcPts val="1800"/>
              </a:spcAft>
              <a:defRPr/>
            </a:lvl3pPr>
            <a:lvl4pPr>
              <a:lnSpc>
                <a:spcPct val="100000"/>
              </a:lnSpc>
              <a:spcAft>
                <a:spcPts val="1800"/>
              </a:spcAft>
              <a:defRPr/>
            </a:lvl4pPr>
            <a:lvl5pPr>
              <a:lnSpc>
                <a:spcPct val="100000"/>
              </a:lnSpc>
              <a:spcAft>
                <a:spcPts val="1800"/>
              </a:spcAf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7" name="Straight Connector 6"/>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Tree>
    <p:extLst>
      <p:ext uri="{BB962C8B-B14F-4D97-AF65-F5344CB8AC3E}">
        <p14:creationId xmlns:p14="http://schemas.microsoft.com/office/powerpoint/2010/main" val="3042341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5"/>
            <a:ext cx="5328000" cy="3906435"/>
          </a:xfrm>
        </p:spPr>
        <p:txBody>
          <a:bodyPr>
            <a:noAutofit/>
          </a:bodyPr>
          <a:lstStyle>
            <a:lvl1pPr>
              <a:spcAft>
                <a:spcPts val="1800"/>
              </a:spcAft>
              <a:defRPr/>
            </a:lvl1pPr>
            <a:lvl2pPr>
              <a:spcAft>
                <a:spcPts val="1800"/>
              </a:spcAft>
              <a:defRPr/>
            </a:lvl2pPr>
            <a:lvl3pPr>
              <a:spcAft>
                <a:spcPts val="1800"/>
              </a:spcAft>
              <a:defRPr/>
            </a:lvl3pPr>
            <a:lvl4pPr>
              <a:spcAft>
                <a:spcPts val="1800"/>
              </a:spcAft>
              <a:defRPr/>
            </a:lvl4pPr>
            <a:lvl5pPr>
              <a:spcAft>
                <a:spcPts val="1800"/>
              </a:spcAf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6402250" y="1825625"/>
            <a:ext cx="5328000" cy="3906435"/>
          </a:xfrm>
          <a:noFill/>
        </p:spPr>
        <p:txBody>
          <a:bodyPr>
            <a:noAutofit/>
          </a:bodyPr>
          <a:lstStyle>
            <a:lvl1pPr marL="0" indent="0">
              <a:buNone/>
              <a:defRPr/>
            </a:lvl1pPr>
          </a:lstStyle>
          <a:p>
            <a:pPr lvl="0"/>
            <a:r>
              <a:rPr lang="en-US" smtClean="0"/>
              <a:t>Edit Master text styles</a:t>
            </a:r>
          </a:p>
        </p:txBody>
      </p:sp>
      <p:sp>
        <p:nvSpPr>
          <p:cNvPr id="7" name="Slide Number Placeholder 6"/>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9" name="Straight Connector 8"/>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Tree>
    <p:extLst>
      <p:ext uri="{BB962C8B-B14F-4D97-AF65-F5344CB8AC3E}">
        <p14:creationId xmlns:p14="http://schemas.microsoft.com/office/powerpoint/2010/main" val="2803839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
        <p:nvSpPr>
          <p:cNvPr id="3" name="Text Placeholder 2"/>
          <p:cNvSpPr>
            <a:spLocks noGrp="1"/>
          </p:cNvSpPr>
          <p:nvPr>
            <p:ph type="body" idx="1"/>
          </p:nvPr>
        </p:nvSpPr>
        <p:spPr>
          <a:xfrm>
            <a:off x="838200" y="1825625"/>
            <a:ext cx="10515600" cy="3881904"/>
          </a:xfrm>
          <a:prstGeom prst="rect">
            <a:avLst/>
          </a:prstGeom>
        </p:spPr>
        <p:txBody>
          <a:bodyPr vert="horz" lIns="91440" tIns="45720" rIns="91440" bIns="45720" rtlCol="0">
            <a:no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sz="quarter" idx="4"/>
          </p:nvPr>
        </p:nvSpPr>
        <p:spPr>
          <a:xfrm>
            <a:off x="838200" y="6131286"/>
            <a:ext cx="2743200" cy="365125"/>
          </a:xfrm>
          <a:prstGeom prst="rect">
            <a:avLst/>
          </a:prstGeom>
        </p:spPr>
        <p:txBody>
          <a:bodyPr vert="horz" lIns="91440" tIns="45720" rIns="91440" bIns="45720" rtlCol="0" anchor="ctr">
            <a:noAutofit/>
          </a:bodyPr>
          <a:lstStyle>
            <a:lvl1pPr algn="l">
              <a:defRPr sz="1200">
                <a:solidFill>
                  <a:schemeClr val="tx1">
                    <a:tint val="75000"/>
                  </a:schemeClr>
                </a:solidFill>
              </a:defRPr>
            </a:lvl1pPr>
          </a:lstStyle>
          <a:p>
            <a:fld id="{F46C79FD-C571-418B-AB0F-5EE936C85276}" type="slidenum">
              <a:rPr lang="en-GB" smtClean="0"/>
              <a:pPr/>
              <a:t>‹#›</a:t>
            </a:fld>
            <a:endParaRPr lang="en-GB" dirty="0"/>
          </a:p>
        </p:txBody>
      </p:sp>
      <p:pic>
        <p:nvPicPr>
          <p:cNvPr id="7" name="Picture 6"/>
          <p:cNvPicPr>
            <a:picLocks noChangeAspect="1"/>
          </p:cNvPicPr>
          <p:nvPr userDrawn="1"/>
        </p:nvPicPr>
        <p:blipFill>
          <a:blip r:embed="rId21" cstate="print">
            <a:extLst>
              <a:ext uri="{28A0092B-C50C-407E-A947-70E740481C1C}">
                <a14:useLocalDpi xmlns:a14="http://schemas.microsoft.com/office/drawing/2010/main"/>
              </a:ext>
            </a:extLst>
          </a:blip>
          <a:stretch>
            <a:fillRect/>
          </a:stretch>
        </p:blipFill>
        <p:spPr>
          <a:xfrm>
            <a:off x="10033852" y="6045988"/>
            <a:ext cx="1715733" cy="450423"/>
          </a:xfrm>
          <a:prstGeom prst="rect">
            <a:avLst/>
          </a:prstGeom>
        </p:spPr>
      </p:pic>
    </p:spTree>
    <p:extLst>
      <p:ext uri="{BB962C8B-B14F-4D97-AF65-F5344CB8AC3E}">
        <p14:creationId xmlns:p14="http://schemas.microsoft.com/office/powerpoint/2010/main" val="459720850"/>
      </p:ext>
    </p:extLst>
  </p:cSld>
  <p:clrMap bg1="lt1" tx1="dk1" bg2="lt2" tx2="dk2" accent1="accent1" accent2="accent2" accent3="accent3" accent4="accent4" accent5="accent5" accent6="accent6" hlink="hlink" folHlink="folHlink"/>
  <p:sldLayoutIdLst>
    <p:sldLayoutId id="2147483656" r:id="rId1"/>
    <p:sldLayoutId id="2147483662" r:id="rId2"/>
    <p:sldLayoutId id="2147483657" r:id="rId3"/>
    <p:sldLayoutId id="2147483649" r:id="rId4"/>
    <p:sldLayoutId id="2147483651" r:id="rId5"/>
    <p:sldLayoutId id="2147483669" r:id="rId6"/>
    <p:sldLayoutId id="2147483670" r:id="rId7"/>
    <p:sldLayoutId id="2147483650" r:id="rId8"/>
    <p:sldLayoutId id="2147483660" r:id="rId9"/>
    <p:sldLayoutId id="2147483652" r:id="rId10"/>
    <p:sldLayoutId id="2147483661" r:id="rId11"/>
    <p:sldLayoutId id="2147483653" r:id="rId12"/>
    <p:sldLayoutId id="2147483654" r:id="rId13"/>
    <p:sldLayoutId id="2147483659" r:id="rId14"/>
    <p:sldLayoutId id="2147483658" r:id="rId15"/>
    <p:sldLayoutId id="2147483666" r:id="rId16"/>
    <p:sldLayoutId id="2147483667" r:id="rId17"/>
    <p:sldLayoutId id="2147483668" r:id="rId18"/>
    <p:sldLayoutId id="2147483655" r:id="rId19"/>
  </p:sldLayoutIdLst>
  <p:hf sldNum="0" hdr="0" ftr="0" dt="0"/>
  <p:txStyles>
    <p:titleStyle>
      <a:lvl1pPr algn="l" defTabSz="914400" rtl="0" eaLnBrk="1" latinLnBrk="0" hangingPunct="1">
        <a:lnSpc>
          <a:spcPct val="9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800"/>
        </a:spcAft>
        <a:buClr>
          <a:schemeClr val="tx2"/>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hyperlink" Target="https://myintracomm.ec.europa.eu/corp/intellectual-property/policy/Pages/default.aspx" TargetMode="External"/><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hyperlink" Target="https://digital-strategy.ec.europa.eu/en/policies/copyright" TargetMode="External"/><Relationship Id="rId2" Type="http://schemas.openxmlformats.org/officeDocument/2006/relationships/hyperlink" Target="https://ec.europa.eu/commission/presscorner/detail/en/ip_20_2187" TargetMode="External"/><Relationship Id="rId1" Type="http://schemas.openxmlformats.org/officeDocument/2006/relationships/slideLayout" Target="../slideLayouts/slideLayout8.xml"/><Relationship Id="rId4" Type="http://schemas.openxmlformats.org/officeDocument/2006/relationships/hyperlink" Target="https://data.consilium.europa.eu/doc/document/ST-15016-2019-INIT/en/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hyperlink" Target="https://gmr2021.ifpi.org/report" TargetMode="External"/><Relationship Id="rId5" Type="http://schemas.openxmlformats.org/officeDocument/2006/relationships/image" Target="../media/image8.png"/><Relationship Id="rId4" Type="http://schemas.openxmlformats.org/officeDocument/2006/relationships/hyperlink" Target="https://digital-strategy.ec.europa.eu/en/library/factsheet-copyrightsheet"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hyperlink" Target="https://blog.imatag.com/state-of-image-metadata-in-news-sites-2019-update" TargetMode="External"/><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8" Type="http://schemas.openxmlformats.org/officeDocument/2006/relationships/hyperlink" Target="https://www.issn.org/" TargetMode="External"/><Relationship Id="rId3" Type="http://schemas.openxmlformats.org/officeDocument/2006/relationships/hyperlink" Target="https://isni.org/" TargetMode="External"/><Relationship Id="rId7" Type="http://schemas.openxmlformats.org/officeDocument/2006/relationships/hyperlink" Target="https://isrc.ifpi.org/en/"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 Id="rId6" Type="http://schemas.openxmlformats.org/officeDocument/2006/relationships/hyperlink" Target="https://www.isbn-international.org/" TargetMode="External"/><Relationship Id="rId5" Type="http://schemas.openxmlformats.org/officeDocument/2006/relationships/hyperlink" Target="https://www.isan.org/agencies/tra.html" TargetMode="External"/><Relationship Id="rId4" Type="http://schemas.openxmlformats.org/officeDocument/2006/relationships/hyperlink" Target="https://www.doi.org/" TargetMode="External"/><Relationship Id="rId9" Type="http://schemas.openxmlformats.org/officeDocument/2006/relationships/hyperlink" Target="http://www.iswc.org/"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noAutofit/>
          </a:bodyPr>
          <a:lstStyle/>
          <a:p>
            <a:r>
              <a:rPr lang="en-GB" dirty="0" smtClean="0"/>
              <a:t>A European perspective on </a:t>
            </a:r>
            <a:br>
              <a:rPr lang="en-GB" dirty="0" smtClean="0"/>
            </a:br>
            <a:r>
              <a:rPr lang="en-GB" dirty="0" smtClean="0"/>
              <a:t>copyright infrastructure</a:t>
            </a:r>
            <a:br>
              <a:rPr lang="en-GB" dirty="0" smtClean="0"/>
            </a:br>
            <a:endParaRPr lang="en-GB" dirty="0"/>
          </a:p>
        </p:txBody>
      </p:sp>
      <p:sp>
        <p:nvSpPr>
          <p:cNvPr id="7" name="Subtitle 6"/>
          <p:cNvSpPr>
            <a:spLocks noGrp="1"/>
          </p:cNvSpPr>
          <p:nvPr>
            <p:ph type="subTitle" idx="1"/>
          </p:nvPr>
        </p:nvSpPr>
        <p:spPr/>
        <p:txBody>
          <a:bodyPr/>
          <a:lstStyle/>
          <a:p>
            <a:r>
              <a:rPr lang="en-US" dirty="0"/>
              <a:t>WIPO series of webinars on copyright </a:t>
            </a:r>
            <a:r>
              <a:rPr lang="en-US" dirty="0" smtClean="0"/>
              <a:t>infrastructure</a:t>
            </a:r>
            <a:endParaRPr lang="en-GB" dirty="0" smtClean="0"/>
          </a:p>
          <a:p>
            <a:r>
              <a:rPr lang="en-GB" dirty="0" smtClean="0"/>
              <a:t>17 November 2021</a:t>
            </a:r>
            <a:endParaRPr lang="en-GB" dirty="0"/>
          </a:p>
        </p:txBody>
      </p:sp>
      <p:sp>
        <p:nvSpPr>
          <p:cNvPr id="5" name="ZoneTexte 1"/>
          <p:cNvSpPr txBox="1"/>
          <p:nvPr/>
        </p:nvSpPr>
        <p:spPr>
          <a:xfrm>
            <a:off x="6367745" y="5591757"/>
            <a:ext cx="5488152" cy="830997"/>
          </a:xfrm>
          <a:prstGeom prst="rect">
            <a:avLst/>
          </a:prstGeom>
          <a:noFill/>
        </p:spPr>
        <p:txBody>
          <a:bodyPr wrap="square" rtlCol="0">
            <a:spAutoFit/>
          </a:bodyPr>
          <a:lstStyle/>
          <a:p>
            <a:pPr algn="r"/>
            <a:r>
              <a:rPr lang="en-GB" sz="1600" b="1" dirty="0" smtClean="0">
                <a:solidFill>
                  <a:schemeClr val="bg1"/>
                </a:solidFill>
                <a:latin typeface="Calibri" panose="020F0502020204030204" pitchFamily="34" charset="0"/>
              </a:rPr>
              <a:t>Rodolphe WOUTERS</a:t>
            </a:r>
          </a:p>
          <a:p>
            <a:pPr algn="r"/>
            <a:r>
              <a:rPr lang="en-GB" sz="1600" u="sng" dirty="0" smtClean="0">
                <a:solidFill>
                  <a:schemeClr val="bg1"/>
                </a:solidFill>
                <a:latin typeface="Calibri" panose="020F0502020204030204" pitchFamily="34" charset="0"/>
              </a:rPr>
              <a:t>rodolphe.wouters@ec.europa.eu </a:t>
            </a:r>
            <a:endParaRPr lang="en-GB" sz="1600" u="sng" dirty="0">
              <a:solidFill>
                <a:schemeClr val="bg1"/>
              </a:solidFill>
              <a:latin typeface="Calibri" panose="020F0502020204030204" pitchFamily="34" charset="0"/>
            </a:endParaRPr>
          </a:p>
          <a:p>
            <a:pPr algn="r"/>
            <a:r>
              <a:rPr lang="en-GB" sz="1600" dirty="0" smtClean="0">
                <a:solidFill>
                  <a:srgbClr val="FFFFFF"/>
                </a:solidFill>
                <a:latin typeface="Calibri" panose="020F0502020204030204" pitchFamily="34" charset="0"/>
              </a:rPr>
              <a:t>European Commission - </a:t>
            </a:r>
            <a:r>
              <a:rPr lang="de-DE" sz="1600" dirty="0" smtClean="0">
                <a:solidFill>
                  <a:schemeClr val="bg1"/>
                </a:solidFill>
                <a:latin typeface="Calibri" panose="020F0502020204030204" pitchFamily="34" charset="0"/>
              </a:rPr>
              <a:t>DG CONNECT</a:t>
            </a:r>
            <a:r>
              <a:rPr lang="en-GB" sz="1600" dirty="0">
                <a:solidFill>
                  <a:srgbClr val="FFFFFF"/>
                </a:solidFill>
                <a:latin typeface="Calibri" panose="020F0502020204030204" pitchFamily="34" charset="0"/>
              </a:rPr>
              <a:t> </a:t>
            </a:r>
            <a:endParaRPr lang="en-GB" sz="1600" dirty="0" smtClean="0">
              <a:solidFill>
                <a:srgbClr val="FFFFFF"/>
              </a:solidFill>
              <a:latin typeface="Calibri" panose="020F0502020204030204" pitchFamily="34" charset="0"/>
            </a:endParaRPr>
          </a:p>
        </p:txBody>
      </p:sp>
    </p:spTree>
    <p:extLst>
      <p:ext uri="{BB962C8B-B14F-4D97-AF65-F5344CB8AC3E}">
        <p14:creationId xmlns:p14="http://schemas.microsoft.com/office/powerpoint/2010/main" val="40775457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199" y="1644868"/>
            <a:ext cx="10905699" cy="3881904"/>
          </a:xfrm>
        </p:spPr>
        <p:txBody>
          <a:bodyPr/>
          <a:lstStyle/>
          <a:p>
            <a:pPr marL="0" indent="0">
              <a:buNone/>
            </a:pPr>
            <a:r>
              <a:rPr lang="fr-BE" sz="2000" i="1" u="sng" dirty="0" smtClean="0"/>
              <a:t>Group 1: </a:t>
            </a:r>
            <a:r>
              <a:rPr lang="fr-BE" sz="2000" i="1" u="sng" dirty="0" err="1" smtClean="0"/>
              <a:t>from</a:t>
            </a:r>
            <a:r>
              <a:rPr lang="fr-BE" sz="2000" i="1" u="sng" dirty="0" smtClean="0"/>
              <a:t> the </a:t>
            </a:r>
            <a:r>
              <a:rPr lang="fr-BE" sz="2000" i="1" u="sng" dirty="0" err="1" smtClean="0"/>
              <a:t>creation</a:t>
            </a:r>
            <a:r>
              <a:rPr lang="fr-BE" sz="2000" i="1" u="sng" dirty="0" smtClean="0"/>
              <a:t> </a:t>
            </a:r>
            <a:r>
              <a:rPr lang="fr-BE" sz="2000" i="1" u="sng" dirty="0" err="1" smtClean="0"/>
              <a:t>side</a:t>
            </a:r>
            <a:endParaRPr lang="fr-BE" sz="2000" i="1" u="sng" dirty="0" smtClean="0"/>
          </a:p>
          <a:p>
            <a:r>
              <a:rPr lang="fr-BE" sz="2000" dirty="0" smtClean="0"/>
              <a:t>CISAC</a:t>
            </a:r>
            <a:r>
              <a:rPr lang="fr-BE" sz="2000" dirty="0" smtClean="0"/>
              <a:t>, </a:t>
            </a:r>
            <a:r>
              <a:rPr lang="fr-BE" sz="2000" dirty="0" smtClean="0"/>
              <a:t>DDEX</a:t>
            </a:r>
            <a:r>
              <a:rPr lang="fr-BE" sz="2000" dirty="0" smtClean="0"/>
              <a:t>, </a:t>
            </a:r>
            <a:r>
              <a:rPr lang="fr-BE" sz="2000" dirty="0" err="1" smtClean="0"/>
              <a:t>EBUCore</a:t>
            </a:r>
            <a:r>
              <a:rPr lang="fr-BE" sz="2000" dirty="0" smtClean="0"/>
              <a:t>/</a:t>
            </a:r>
            <a:r>
              <a:rPr lang="fr-BE" sz="2000" dirty="0" err="1" smtClean="0"/>
              <a:t>EBUtech</a:t>
            </a:r>
            <a:r>
              <a:rPr lang="fr-BE" sz="2000" dirty="0" smtClean="0"/>
              <a:t>… : identification, standardisation, and data </a:t>
            </a:r>
            <a:r>
              <a:rPr lang="fr-BE" sz="2000" dirty="0" err="1" smtClean="0"/>
              <a:t>governance</a:t>
            </a:r>
            <a:endParaRPr lang="fr-BE" sz="2000" dirty="0" smtClean="0"/>
          </a:p>
          <a:p>
            <a:r>
              <a:rPr lang="fr-BE" sz="2000" dirty="0" smtClean="0"/>
              <a:t>EUIPO:  </a:t>
            </a:r>
            <a:r>
              <a:rPr lang="fr-BE" sz="2000" dirty="0" err="1" smtClean="0"/>
              <a:t>Orphan</a:t>
            </a:r>
            <a:r>
              <a:rPr lang="fr-BE" sz="2000" dirty="0" smtClean="0"/>
              <a:t> </a:t>
            </a:r>
            <a:r>
              <a:rPr lang="fr-BE" sz="2000" dirty="0" err="1" smtClean="0"/>
              <a:t>works</a:t>
            </a:r>
            <a:r>
              <a:rPr lang="fr-BE" sz="2000" dirty="0" smtClean="0"/>
              <a:t> DB, Out of commerce (Art.10 of Directive 2019/790) </a:t>
            </a:r>
            <a:endParaRPr lang="fr-BE" sz="2000" dirty="0" smtClean="0"/>
          </a:p>
          <a:p>
            <a:pPr marL="0" indent="0">
              <a:buNone/>
            </a:pPr>
            <a:r>
              <a:rPr lang="fr-BE" sz="2000" i="1" u="sng" dirty="0" smtClean="0"/>
              <a:t>Group 2: </a:t>
            </a:r>
            <a:r>
              <a:rPr lang="fr-BE" sz="2000" i="1" u="sng" dirty="0" err="1" smtClean="0"/>
              <a:t>from</a:t>
            </a:r>
            <a:r>
              <a:rPr lang="fr-BE" sz="2000" i="1" u="sng" dirty="0" smtClean="0"/>
              <a:t> the </a:t>
            </a:r>
            <a:r>
              <a:rPr lang="fr-BE" sz="2000" i="1" u="sng" dirty="0" err="1" smtClean="0"/>
              <a:t>consuming</a:t>
            </a:r>
            <a:r>
              <a:rPr lang="fr-BE" sz="2000" i="1" u="sng" dirty="0" smtClean="0"/>
              <a:t> </a:t>
            </a:r>
            <a:r>
              <a:rPr lang="fr-BE" sz="2000" i="1" u="sng" dirty="0" err="1" smtClean="0"/>
              <a:t>side</a:t>
            </a:r>
            <a:endParaRPr lang="fr-BE" sz="2000" i="1" u="sng" dirty="0"/>
          </a:p>
          <a:p>
            <a:r>
              <a:rPr lang="fr-BE" sz="2000" dirty="0" smtClean="0"/>
              <a:t>Copyright </a:t>
            </a:r>
            <a:r>
              <a:rPr lang="fr-BE" sz="2000" dirty="0" smtClean="0"/>
              <a:t>hub: </a:t>
            </a:r>
            <a:r>
              <a:rPr lang="fr-BE" sz="2000" dirty="0" err="1" smtClean="0"/>
              <a:t>find</a:t>
            </a:r>
            <a:r>
              <a:rPr lang="fr-BE" sz="2000" dirty="0" smtClean="0"/>
              <a:t> the data </a:t>
            </a:r>
            <a:r>
              <a:rPr lang="fr-BE" sz="2000" dirty="0" err="1" smtClean="0"/>
              <a:t>owner</a:t>
            </a:r>
            <a:r>
              <a:rPr lang="fr-BE" sz="2000" dirty="0" smtClean="0"/>
              <a:t> </a:t>
            </a:r>
            <a:r>
              <a:rPr lang="fr-BE" sz="2000" dirty="0" err="1" smtClean="0"/>
              <a:t>based</a:t>
            </a:r>
            <a:r>
              <a:rPr lang="fr-BE" sz="2000" dirty="0" smtClean="0"/>
              <a:t> on an identifier</a:t>
            </a:r>
          </a:p>
          <a:p>
            <a:r>
              <a:rPr lang="fr-BE" sz="2000" dirty="0" smtClean="0"/>
              <a:t>Ardito, Rightsstatement.org (CHI): </a:t>
            </a:r>
            <a:r>
              <a:rPr lang="fr-BE" sz="2000" dirty="0" err="1" smtClean="0"/>
              <a:t>Facilitate</a:t>
            </a:r>
            <a:r>
              <a:rPr lang="fr-BE" sz="2000" dirty="0" smtClean="0"/>
              <a:t> </a:t>
            </a:r>
            <a:r>
              <a:rPr lang="fr-BE" sz="2000" dirty="0" err="1" smtClean="0"/>
              <a:t>licensing</a:t>
            </a:r>
            <a:r>
              <a:rPr lang="fr-BE" sz="2000" dirty="0" smtClean="0"/>
              <a:t> by </a:t>
            </a:r>
            <a:r>
              <a:rPr lang="fr-BE" sz="2000" dirty="0" err="1" smtClean="0"/>
              <a:t>making</a:t>
            </a:r>
            <a:r>
              <a:rPr lang="fr-BE" sz="2000" dirty="0" smtClean="0"/>
              <a:t> </a:t>
            </a:r>
            <a:r>
              <a:rPr lang="fr-BE" sz="2000" dirty="0" err="1" smtClean="0"/>
              <a:t>rights</a:t>
            </a:r>
            <a:r>
              <a:rPr lang="fr-BE" sz="2000" dirty="0" smtClean="0"/>
              <a:t> data and copyright </a:t>
            </a:r>
            <a:r>
              <a:rPr lang="fr-BE" sz="2000" dirty="0" err="1" smtClean="0"/>
              <a:t>terms</a:t>
            </a:r>
            <a:r>
              <a:rPr lang="fr-BE" sz="2000" dirty="0" smtClean="0"/>
              <a:t> and conditions visible </a:t>
            </a:r>
            <a:r>
              <a:rPr lang="fr-BE" sz="2000" dirty="0" err="1" smtClean="0"/>
              <a:t>along</a:t>
            </a:r>
            <a:r>
              <a:rPr lang="fr-BE" sz="2000" dirty="0" smtClean="0"/>
              <a:t> </a:t>
            </a:r>
            <a:r>
              <a:rPr lang="fr-BE" sz="2000" dirty="0" err="1" smtClean="0"/>
              <a:t>with</a:t>
            </a:r>
            <a:r>
              <a:rPr lang="fr-BE" sz="2000" dirty="0" smtClean="0"/>
              <a:t> </a:t>
            </a:r>
            <a:r>
              <a:rPr lang="fr-BE" sz="2000" dirty="0" err="1" smtClean="0"/>
              <a:t>works</a:t>
            </a:r>
            <a:r>
              <a:rPr lang="fr-BE" sz="2000" dirty="0" smtClean="0"/>
              <a:t> </a:t>
            </a:r>
            <a:r>
              <a:rPr lang="fr-BE" sz="2000" dirty="0" err="1" smtClean="0"/>
              <a:t>being</a:t>
            </a:r>
            <a:r>
              <a:rPr lang="fr-BE" sz="2000" dirty="0" smtClean="0"/>
              <a:t> </a:t>
            </a:r>
            <a:r>
              <a:rPr lang="fr-BE" sz="2000" dirty="0" err="1" smtClean="0"/>
              <a:t>published</a:t>
            </a:r>
            <a:r>
              <a:rPr lang="fr-BE" sz="2000" dirty="0" smtClean="0"/>
              <a:t> </a:t>
            </a:r>
            <a:endParaRPr lang="fr-BE" sz="2000" dirty="0" smtClean="0"/>
          </a:p>
          <a:p>
            <a:pPr marL="0" indent="0">
              <a:buNone/>
            </a:pPr>
            <a:r>
              <a:rPr lang="fr-BE" sz="2000" i="1" u="sng" dirty="0"/>
              <a:t>Group </a:t>
            </a:r>
            <a:r>
              <a:rPr lang="fr-BE" sz="2000" i="1" u="sng" dirty="0" smtClean="0"/>
              <a:t>3: </a:t>
            </a:r>
            <a:r>
              <a:rPr lang="fr-BE" sz="2000" i="1" u="sng" dirty="0" err="1" smtClean="0"/>
              <a:t>others</a:t>
            </a:r>
            <a:endParaRPr lang="fr-BE" sz="2000" i="1" u="sng" dirty="0"/>
          </a:p>
          <a:p>
            <a:r>
              <a:rPr lang="fr-BE" sz="2000" dirty="0" smtClean="0"/>
              <a:t>License </a:t>
            </a:r>
            <a:r>
              <a:rPr lang="fr-BE" sz="2000" dirty="0"/>
              <a:t>for </a:t>
            </a:r>
            <a:r>
              <a:rPr lang="fr-BE" sz="2000" dirty="0" smtClean="0"/>
              <a:t>Europe: </a:t>
            </a:r>
            <a:r>
              <a:rPr lang="fr-BE" sz="2000" dirty="0" err="1" smtClean="0"/>
              <a:t>foster</a:t>
            </a:r>
            <a:r>
              <a:rPr lang="fr-BE" sz="2000" dirty="0" smtClean="0"/>
              <a:t> a dialogue </a:t>
            </a:r>
          </a:p>
          <a:p>
            <a:r>
              <a:rPr lang="fr-BE" sz="2000" dirty="0" smtClean="0"/>
              <a:t>And </a:t>
            </a:r>
            <a:r>
              <a:rPr lang="fr-BE" sz="2000" dirty="0" err="1" smtClean="0"/>
              <a:t>many</a:t>
            </a:r>
            <a:r>
              <a:rPr lang="fr-BE" sz="2000" dirty="0" smtClean="0"/>
              <a:t> </a:t>
            </a:r>
            <a:r>
              <a:rPr lang="fr-BE" sz="2000" dirty="0" err="1" smtClean="0"/>
              <a:t>others</a:t>
            </a:r>
            <a:r>
              <a:rPr lang="fr-BE" sz="2000" dirty="0" smtClean="0"/>
              <a:t>…</a:t>
            </a:r>
          </a:p>
          <a:p>
            <a:endParaRPr lang="fr-BE" dirty="0" smtClean="0"/>
          </a:p>
          <a:p>
            <a:endParaRPr lang="en-US" dirty="0"/>
          </a:p>
        </p:txBody>
      </p:sp>
      <p:sp>
        <p:nvSpPr>
          <p:cNvPr id="3" name="Title 2"/>
          <p:cNvSpPr>
            <a:spLocks noGrp="1"/>
          </p:cNvSpPr>
          <p:nvPr>
            <p:ph type="title"/>
          </p:nvPr>
        </p:nvSpPr>
        <p:spPr/>
        <p:txBody>
          <a:bodyPr/>
          <a:lstStyle/>
          <a:p>
            <a:r>
              <a:rPr lang="fr-BE" dirty="0" err="1" smtClean="0"/>
              <a:t>Examples</a:t>
            </a:r>
            <a:r>
              <a:rPr lang="fr-BE" dirty="0" smtClean="0"/>
              <a:t> of Initiatives</a:t>
            </a:r>
            <a:endParaRPr lang="en-US" dirty="0"/>
          </a:p>
        </p:txBody>
      </p:sp>
    </p:spTree>
    <p:extLst>
      <p:ext uri="{BB962C8B-B14F-4D97-AF65-F5344CB8AC3E}">
        <p14:creationId xmlns:p14="http://schemas.microsoft.com/office/powerpoint/2010/main" val="13839747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199" y="1700464"/>
            <a:ext cx="10648123" cy="4973051"/>
          </a:xfrm>
        </p:spPr>
        <p:txBody>
          <a:bodyPr/>
          <a:lstStyle/>
          <a:p>
            <a:r>
              <a:rPr lang="en-US" dirty="0" smtClean="0"/>
              <a:t>Sets </a:t>
            </a:r>
            <a:r>
              <a:rPr lang="en-US" dirty="0"/>
              <a:t>out key steps to improve the protection of </a:t>
            </a:r>
            <a:r>
              <a:rPr lang="en-US" dirty="0" smtClean="0"/>
              <a:t>IP, boost </a:t>
            </a:r>
            <a:r>
              <a:rPr lang="en-US" dirty="0"/>
              <a:t>the uptake of IP by </a:t>
            </a:r>
            <a:r>
              <a:rPr lang="en-US" dirty="0" smtClean="0"/>
              <a:t>SMEs, facilitate </a:t>
            </a:r>
            <a:r>
              <a:rPr lang="en-US" dirty="0"/>
              <a:t>the sharing of IP to increase the technological uptake in the </a:t>
            </a:r>
            <a:r>
              <a:rPr lang="en-US" dirty="0" smtClean="0"/>
              <a:t>industry, fight </a:t>
            </a:r>
            <a:r>
              <a:rPr lang="en-US" dirty="0"/>
              <a:t>counterfeiting and improve the enforcement of IP </a:t>
            </a:r>
            <a:r>
              <a:rPr lang="en-US" dirty="0" smtClean="0"/>
              <a:t>rights, </a:t>
            </a:r>
            <a:r>
              <a:rPr lang="en-US" dirty="0"/>
              <a:t>and </a:t>
            </a:r>
            <a:r>
              <a:rPr lang="en-US" dirty="0" smtClean="0"/>
              <a:t>promote </a:t>
            </a:r>
            <a:r>
              <a:rPr lang="en-US" dirty="0"/>
              <a:t>a global level playing field.</a:t>
            </a:r>
            <a:endParaRPr lang="en-US" i="1" dirty="0" smtClean="0"/>
          </a:p>
          <a:p>
            <a:pPr>
              <a:spcAft>
                <a:spcPts val="0"/>
              </a:spcAft>
            </a:pPr>
            <a:r>
              <a:rPr lang="en-US" dirty="0" smtClean="0"/>
              <a:t>Addresses metadata</a:t>
            </a:r>
          </a:p>
          <a:p>
            <a:pPr marL="457200" lvl="1" indent="0">
              <a:buNone/>
            </a:pPr>
            <a:r>
              <a:rPr lang="en-US" sz="1800" i="1" dirty="0" smtClean="0"/>
              <a:t>Use </a:t>
            </a:r>
            <a:r>
              <a:rPr lang="en-US" sz="1800" i="1" dirty="0"/>
              <a:t>of high quality metadata and new technologies such as blockchain could also help achieve more transparency and better rights data management, notably with regard to copyright and an improved identification of rights </a:t>
            </a:r>
            <a:r>
              <a:rPr lang="en-US" sz="1800" i="1" dirty="0" smtClean="0"/>
              <a:t>owners</a:t>
            </a:r>
          </a:p>
          <a:p>
            <a:pPr marL="457200" lvl="1" indent="0">
              <a:buNone/>
            </a:pPr>
            <a:r>
              <a:rPr lang="en-US" sz="1800" i="1" dirty="0" smtClean="0"/>
              <a:t>The </a:t>
            </a:r>
            <a:r>
              <a:rPr lang="en-US" sz="1800" i="1" dirty="0"/>
              <a:t>Commission will further work with relevant stakeholders to promote the quality of copyright data and achieve a well-functioning “copyright infrastructure” </a:t>
            </a:r>
            <a:r>
              <a:rPr lang="en-US" sz="1800" i="1" dirty="0" smtClean="0"/>
              <a:t>(</a:t>
            </a:r>
            <a:r>
              <a:rPr lang="en-US" sz="1800" i="1" dirty="0"/>
              <a:t>e.g. improve authoritative and updated information on right holders, </a:t>
            </a:r>
            <a:r>
              <a:rPr lang="en-US" sz="1800" i="1" dirty="0" smtClean="0"/>
              <a:t>terms </a:t>
            </a:r>
            <a:r>
              <a:rPr lang="en-US" sz="1800" i="1" dirty="0"/>
              <a:t>and conditions and licensing opportunities) </a:t>
            </a:r>
            <a:endParaRPr lang="en-US" sz="1800" i="1" dirty="0" smtClean="0"/>
          </a:p>
          <a:p>
            <a:pPr marL="0" indent="0">
              <a:buNone/>
            </a:pPr>
            <a:r>
              <a:rPr lang="en-US" sz="1800" dirty="0"/>
              <a:t>COM(2020) 760 </a:t>
            </a:r>
            <a:r>
              <a:rPr lang="en-US" sz="1800" dirty="0" smtClean="0"/>
              <a:t/>
            </a:r>
            <a:br>
              <a:rPr lang="en-US" sz="1800" dirty="0" smtClean="0"/>
            </a:br>
            <a:r>
              <a:rPr lang="fr-BE" sz="1800" i="1" dirty="0" smtClean="0">
                <a:hlinkClick r:id="rId3"/>
              </a:rPr>
              <a:t>https</a:t>
            </a:r>
            <a:r>
              <a:rPr lang="fr-BE" sz="1800" i="1" dirty="0">
                <a:hlinkClick r:id="rId3"/>
              </a:rPr>
              <a:t>://</a:t>
            </a:r>
            <a:r>
              <a:rPr lang="fr-BE" sz="1800" i="1" dirty="0" smtClean="0">
                <a:hlinkClick r:id="rId3"/>
              </a:rPr>
              <a:t>myintracomm.ec.europa.eu/corp/intellectual-property/policy/Pages/default.aspx</a:t>
            </a:r>
            <a:r>
              <a:rPr lang="fr-BE" sz="1800" i="1" dirty="0" smtClean="0"/>
              <a:t> </a:t>
            </a:r>
            <a:r>
              <a:rPr lang="fr-BE" i="1" dirty="0" smtClean="0"/>
              <a:t> </a:t>
            </a:r>
          </a:p>
        </p:txBody>
      </p:sp>
      <p:sp>
        <p:nvSpPr>
          <p:cNvPr id="3" name="Title 2"/>
          <p:cNvSpPr>
            <a:spLocks noGrp="1"/>
          </p:cNvSpPr>
          <p:nvPr>
            <p:ph type="title"/>
          </p:nvPr>
        </p:nvSpPr>
        <p:spPr/>
        <p:txBody>
          <a:bodyPr/>
          <a:lstStyle/>
          <a:p>
            <a:r>
              <a:rPr lang="fr-BE" dirty="0" err="1" smtClean="0"/>
              <a:t>Intellectual</a:t>
            </a:r>
            <a:r>
              <a:rPr lang="fr-BE" dirty="0" smtClean="0"/>
              <a:t> </a:t>
            </a:r>
            <a:r>
              <a:rPr lang="fr-BE" dirty="0" err="1" smtClean="0"/>
              <a:t>Property</a:t>
            </a:r>
            <a:r>
              <a:rPr lang="fr-BE" dirty="0" smtClean="0"/>
              <a:t> Action Plan (2020)</a:t>
            </a:r>
            <a:endParaRPr lang="en-US" sz="3200" i="1" dirty="0"/>
          </a:p>
        </p:txBody>
      </p:sp>
    </p:spTree>
    <p:extLst>
      <p:ext uri="{BB962C8B-B14F-4D97-AF65-F5344CB8AC3E}">
        <p14:creationId xmlns:p14="http://schemas.microsoft.com/office/powerpoint/2010/main" val="37929791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199" y="1698032"/>
            <a:ext cx="10905699" cy="3881904"/>
          </a:xfrm>
        </p:spPr>
        <p:txBody>
          <a:bodyPr/>
          <a:lstStyle/>
          <a:p>
            <a:r>
              <a:rPr lang="fr-BE" b="1" dirty="0" err="1" smtClean="0"/>
              <a:t>Understand</a:t>
            </a:r>
            <a:r>
              <a:rPr lang="fr-BE" b="1" dirty="0" smtClean="0"/>
              <a:t> </a:t>
            </a:r>
            <a:r>
              <a:rPr lang="fr-BE" dirty="0"/>
              <a:t>the </a:t>
            </a:r>
            <a:r>
              <a:rPr lang="fr-BE" dirty="0" err="1"/>
              <a:t>interplay</a:t>
            </a:r>
            <a:r>
              <a:rPr lang="fr-BE" dirty="0"/>
              <a:t> </a:t>
            </a:r>
            <a:r>
              <a:rPr lang="fr-BE" dirty="0" err="1" smtClean="0"/>
              <a:t>between</a:t>
            </a:r>
            <a:r>
              <a:rPr lang="fr-BE" dirty="0" smtClean="0"/>
              <a:t> the copyright </a:t>
            </a:r>
            <a:r>
              <a:rPr lang="fr-BE" dirty="0" err="1" smtClean="0"/>
              <a:t>legal</a:t>
            </a:r>
            <a:r>
              <a:rPr lang="fr-BE" dirty="0" smtClean="0"/>
              <a:t> </a:t>
            </a:r>
            <a:r>
              <a:rPr lang="fr-BE" dirty="0" err="1" smtClean="0"/>
              <a:t>framework</a:t>
            </a:r>
            <a:r>
              <a:rPr lang="fr-BE" dirty="0" smtClean="0"/>
              <a:t>, the </a:t>
            </a:r>
            <a:r>
              <a:rPr lang="fr-BE" dirty="0" err="1" smtClean="0"/>
              <a:t>market</a:t>
            </a:r>
            <a:r>
              <a:rPr lang="fr-BE" dirty="0" smtClean="0"/>
              <a:t> and </a:t>
            </a:r>
            <a:r>
              <a:rPr lang="fr-BE" dirty="0"/>
              <a:t>new technologies, incl. </a:t>
            </a:r>
            <a:r>
              <a:rPr lang="fr-BE" dirty="0" smtClean="0"/>
              <a:t>data</a:t>
            </a:r>
            <a:r>
              <a:rPr lang="fr-BE" dirty="0"/>
              <a:t>, AI and blockchain. </a:t>
            </a:r>
            <a:endParaRPr lang="fr-BE" b="1" dirty="0"/>
          </a:p>
          <a:p>
            <a:r>
              <a:rPr lang="en-US" b="1" dirty="0" smtClean="0"/>
              <a:t>Metadata</a:t>
            </a:r>
            <a:r>
              <a:rPr lang="en-US" dirty="0" smtClean="0"/>
              <a:t>:  take stock of existing initiatives (CISAC, License for Europe, GRD..), i</a:t>
            </a:r>
            <a:r>
              <a:rPr lang="fr-BE" dirty="0" err="1" smtClean="0"/>
              <a:t>dentify</a:t>
            </a:r>
            <a:r>
              <a:rPr lang="fr-BE" dirty="0" smtClean="0"/>
              <a:t> </a:t>
            </a:r>
            <a:r>
              <a:rPr lang="en-US" dirty="0" smtClean="0"/>
              <a:t>issues </a:t>
            </a:r>
            <a:r>
              <a:rPr lang="en-US" dirty="0"/>
              <a:t>related to </a:t>
            </a:r>
            <a:r>
              <a:rPr lang="en-US" b="1" dirty="0"/>
              <a:t>metadata management</a:t>
            </a:r>
            <a:r>
              <a:rPr lang="en-US" dirty="0"/>
              <a:t> in the copyright </a:t>
            </a:r>
            <a:r>
              <a:rPr lang="en-US" dirty="0" smtClean="0"/>
              <a:t>industries, and investigate </a:t>
            </a:r>
            <a:r>
              <a:rPr lang="en-US" dirty="0"/>
              <a:t>the </a:t>
            </a:r>
            <a:r>
              <a:rPr lang="en-US" dirty="0" smtClean="0"/>
              <a:t>role of technology in improving </a:t>
            </a:r>
            <a:r>
              <a:rPr lang="en-US" dirty="0"/>
              <a:t>the efficiency and transparency of </a:t>
            </a:r>
            <a:r>
              <a:rPr lang="en-US" b="1" dirty="0"/>
              <a:t>licensing of content and management of rights</a:t>
            </a:r>
            <a:r>
              <a:rPr lang="en-US" dirty="0"/>
              <a:t>, while making more content accessible for end-user</a:t>
            </a:r>
            <a:r>
              <a:rPr lang="en-US" dirty="0" smtClean="0"/>
              <a:t>.</a:t>
            </a:r>
          </a:p>
          <a:p>
            <a:r>
              <a:rPr lang="fr-BE" b="1" dirty="0" err="1" smtClean="0"/>
              <a:t>Artificial</a:t>
            </a:r>
            <a:r>
              <a:rPr lang="fr-BE" b="1" dirty="0" smtClean="0"/>
              <a:t> Intelligence</a:t>
            </a:r>
            <a:r>
              <a:rPr lang="fr-BE" dirty="0" smtClean="0"/>
              <a:t>: </a:t>
            </a:r>
            <a:r>
              <a:rPr lang="en-US" dirty="0" smtClean="0"/>
              <a:t>look at copyright-related challenges raised by the use of AI from two main angles: the use of copyright-protected content as an </a:t>
            </a:r>
            <a:r>
              <a:rPr lang="en-US" b="1" dirty="0" smtClean="0"/>
              <a:t>input</a:t>
            </a:r>
            <a:r>
              <a:rPr lang="en-US" dirty="0" smtClean="0"/>
              <a:t> </a:t>
            </a:r>
            <a:r>
              <a:rPr lang="en-US" b="1" dirty="0" smtClean="0"/>
              <a:t>to feed AI technologies</a:t>
            </a:r>
            <a:r>
              <a:rPr lang="en-US" dirty="0" smtClean="0"/>
              <a:t>, and the production of </a:t>
            </a:r>
            <a:r>
              <a:rPr lang="en-US" b="1" dirty="0" smtClean="0"/>
              <a:t>cultural</a:t>
            </a:r>
            <a:r>
              <a:rPr lang="en-US" dirty="0" smtClean="0"/>
              <a:t> </a:t>
            </a:r>
            <a:r>
              <a:rPr lang="en-US" b="1" dirty="0" smtClean="0"/>
              <a:t>outputs</a:t>
            </a:r>
            <a:r>
              <a:rPr lang="en-US" dirty="0" smtClean="0"/>
              <a:t> </a:t>
            </a:r>
            <a:r>
              <a:rPr lang="en-US" b="1" dirty="0" smtClean="0"/>
              <a:t>by or with the assistance of AI</a:t>
            </a:r>
            <a:r>
              <a:rPr lang="en-US" dirty="0" smtClean="0"/>
              <a:t>.  </a:t>
            </a:r>
          </a:p>
          <a:p>
            <a:pPr marL="0" indent="0">
              <a:buNone/>
            </a:pPr>
            <a:endParaRPr lang="en-US" dirty="0"/>
          </a:p>
          <a:p>
            <a:endParaRPr lang="en-US" dirty="0" smtClean="0"/>
          </a:p>
          <a:p>
            <a:pPr marL="0" indent="0">
              <a:buNone/>
            </a:pPr>
            <a:endParaRPr lang="en-US" dirty="0"/>
          </a:p>
        </p:txBody>
      </p:sp>
      <p:sp>
        <p:nvSpPr>
          <p:cNvPr id="3" name="Title 2"/>
          <p:cNvSpPr>
            <a:spLocks noGrp="1"/>
          </p:cNvSpPr>
          <p:nvPr>
            <p:ph type="title"/>
          </p:nvPr>
        </p:nvSpPr>
        <p:spPr/>
        <p:txBody>
          <a:bodyPr/>
          <a:lstStyle/>
          <a:p>
            <a:r>
              <a:rPr lang="fr-BE" dirty="0" err="1" smtClean="0"/>
              <a:t>Study</a:t>
            </a:r>
            <a:r>
              <a:rPr lang="fr-BE" dirty="0" smtClean="0"/>
              <a:t> on copyright &amp; new technologies</a:t>
            </a:r>
            <a:endParaRPr lang="en-US" dirty="0"/>
          </a:p>
        </p:txBody>
      </p:sp>
    </p:spTree>
    <p:extLst>
      <p:ext uri="{BB962C8B-B14F-4D97-AF65-F5344CB8AC3E}">
        <p14:creationId xmlns:p14="http://schemas.microsoft.com/office/powerpoint/2010/main" val="25098011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a:buNone/>
            </a:pPr>
            <a:endParaRPr lang="fr-BE" sz="1800" i="1" dirty="0" smtClean="0"/>
          </a:p>
          <a:p>
            <a:pPr marL="0" indent="0" algn="ctr">
              <a:buNone/>
            </a:pPr>
            <a:r>
              <a:rPr lang="fr-BE" sz="4800" b="1" i="1" dirty="0" smtClean="0"/>
              <a:t>THANK YOU</a:t>
            </a:r>
            <a:endParaRPr lang="en-US" sz="4800" b="1" i="1" dirty="0" smtClean="0"/>
          </a:p>
          <a:p>
            <a:pPr marL="0" indent="0" algn="ctr">
              <a:buNone/>
            </a:pPr>
            <a:endParaRPr lang="en-US" sz="1800" i="1" dirty="0"/>
          </a:p>
          <a:p>
            <a:pPr marL="0" indent="0" algn="ctr">
              <a:buNone/>
            </a:pPr>
            <a:r>
              <a:rPr lang="en-US" sz="1800" i="1" dirty="0" smtClean="0"/>
              <a:t>© </a:t>
            </a:r>
            <a:r>
              <a:rPr lang="en-US" sz="1800" i="1" dirty="0"/>
              <a:t>European Union, 2021 </a:t>
            </a:r>
          </a:p>
          <a:p>
            <a:pPr marL="0" indent="0" algn="ctr">
              <a:buNone/>
            </a:pPr>
            <a:r>
              <a:rPr lang="en-US" sz="1800" i="1" dirty="0"/>
              <a:t> </a:t>
            </a:r>
          </a:p>
          <a:p>
            <a:pPr marL="0" indent="0" algn="ctr">
              <a:buNone/>
            </a:pPr>
            <a:r>
              <a:rPr lang="en-US" sz="1800" i="1" dirty="0"/>
              <a:t>Except if stated otherwise, this material is licensed under the Creative Commons Attribution 4.0 International (CC BY 4.0) </a:t>
            </a:r>
            <a:r>
              <a:rPr lang="en-US" sz="1800" i="1" dirty="0" err="1"/>
              <a:t>licence</a:t>
            </a:r>
            <a:r>
              <a:rPr lang="en-US" sz="1800" i="1" dirty="0"/>
              <a:t> (https://creativecommons.org/licenses/by/4.0/). It may be reused, provided that due credit is given and any changes are indicated.</a:t>
            </a:r>
            <a:endParaRPr lang="en-US" i="1" dirty="0"/>
          </a:p>
        </p:txBody>
      </p:sp>
    </p:spTree>
    <p:extLst>
      <p:ext uri="{BB962C8B-B14F-4D97-AF65-F5344CB8AC3E}">
        <p14:creationId xmlns:p14="http://schemas.microsoft.com/office/powerpoint/2010/main" val="7424555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fr-BE" dirty="0" smtClean="0"/>
              <a:t>IP </a:t>
            </a:r>
            <a:r>
              <a:rPr lang="fr-BE" dirty="0" smtClean="0"/>
              <a:t>Action </a:t>
            </a:r>
            <a:r>
              <a:rPr lang="fr-BE" dirty="0"/>
              <a:t>plan </a:t>
            </a:r>
            <a:r>
              <a:rPr lang="fr-BE" dirty="0">
                <a:hlinkClick r:id="rId2"/>
              </a:rPr>
              <a:t>https://</a:t>
            </a:r>
            <a:r>
              <a:rPr lang="fr-BE" dirty="0" smtClean="0">
                <a:hlinkClick r:id="rId2"/>
              </a:rPr>
              <a:t>ec.europa.eu/commission/presscorner/detail/en/ip_20_2187</a:t>
            </a:r>
            <a:r>
              <a:rPr lang="fr-BE" dirty="0" smtClean="0"/>
              <a:t> </a:t>
            </a:r>
            <a:endParaRPr lang="fr-BE" dirty="0" smtClean="0"/>
          </a:p>
          <a:p>
            <a:pPr marL="0" indent="0">
              <a:buNone/>
            </a:pPr>
            <a:r>
              <a:rPr lang="fr-BE" dirty="0" smtClean="0"/>
              <a:t>Copyright </a:t>
            </a:r>
          </a:p>
          <a:p>
            <a:pPr marL="0" indent="0">
              <a:buNone/>
            </a:pPr>
            <a:r>
              <a:rPr lang="fr-BE" dirty="0">
                <a:hlinkClick r:id="rId3"/>
              </a:rPr>
              <a:t>https://</a:t>
            </a:r>
            <a:r>
              <a:rPr lang="fr-BE" dirty="0" smtClean="0">
                <a:hlinkClick r:id="rId3"/>
              </a:rPr>
              <a:t>digital-strategy.ec.europa.eu/en/policies/copyright</a:t>
            </a:r>
            <a:r>
              <a:rPr lang="fr-BE" dirty="0" smtClean="0"/>
              <a:t> </a:t>
            </a:r>
            <a:endParaRPr lang="fr-BE" dirty="0" smtClean="0"/>
          </a:p>
          <a:p>
            <a:pPr marL="0" indent="0">
              <a:buNone/>
            </a:pPr>
            <a:endParaRPr lang="fr-BE" dirty="0" smtClean="0"/>
          </a:p>
          <a:p>
            <a:pPr marL="0" indent="0">
              <a:buNone/>
            </a:pPr>
            <a:r>
              <a:rPr lang="fr-BE" dirty="0" err="1"/>
              <a:t>Finnish</a:t>
            </a:r>
            <a:r>
              <a:rPr lang="fr-BE" dirty="0"/>
              <a:t> </a:t>
            </a:r>
            <a:r>
              <a:rPr lang="fr-BE" dirty="0" err="1"/>
              <a:t>Presidency’s</a:t>
            </a:r>
            <a:r>
              <a:rPr lang="fr-BE" dirty="0"/>
              <a:t> </a:t>
            </a:r>
            <a:r>
              <a:rPr lang="fr-BE" dirty="0" err="1"/>
              <a:t>stocktaking</a:t>
            </a:r>
            <a:r>
              <a:rPr lang="fr-BE" dirty="0"/>
              <a:t> </a:t>
            </a:r>
            <a:r>
              <a:rPr lang="fr-BE" dirty="0" err="1"/>
              <a:t>exercise</a:t>
            </a:r>
            <a:r>
              <a:rPr lang="fr-BE" dirty="0"/>
              <a:t> </a:t>
            </a:r>
            <a:r>
              <a:rPr lang="fr-BE" dirty="0" err="1"/>
              <a:t>related</a:t>
            </a:r>
            <a:r>
              <a:rPr lang="fr-BE" dirty="0"/>
              <a:t> to </a:t>
            </a:r>
            <a:r>
              <a:rPr lang="en-US" dirty="0"/>
              <a:t>priority </a:t>
            </a:r>
            <a:r>
              <a:rPr lang="en-US" dirty="0" err="1"/>
              <a:t>ʻDeveloping</a:t>
            </a:r>
            <a:r>
              <a:rPr lang="en-US" dirty="0"/>
              <a:t> the copyright </a:t>
            </a:r>
            <a:r>
              <a:rPr lang="en-US" dirty="0" err="1"/>
              <a:t>infrastructureʼ</a:t>
            </a:r>
            <a:r>
              <a:rPr lang="en-US" dirty="0"/>
              <a:t>.</a:t>
            </a:r>
            <a:r>
              <a:rPr lang="fr-BE"/>
              <a:t> </a:t>
            </a:r>
            <a:r>
              <a:rPr lang="fr-BE">
                <a:hlinkClick r:id="rId4"/>
              </a:rPr>
              <a:t>https://data.consilium.europa.eu/doc/document/ST-15016-2019-INIT/en/pdf</a:t>
            </a:r>
            <a:r>
              <a:rPr lang="fr-BE"/>
              <a:t> </a:t>
            </a:r>
          </a:p>
          <a:p>
            <a:pPr marL="0" indent="0">
              <a:buNone/>
            </a:pPr>
            <a:endParaRPr lang="en-US" dirty="0"/>
          </a:p>
          <a:p>
            <a:pPr marL="0" indent="0">
              <a:buNone/>
            </a:pPr>
            <a:endParaRPr lang="en-US" dirty="0"/>
          </a:p>
        </p:txBody>
      </p:sp>
      <p:sp>
        <p:nvSpPr>
          <p:cNvPr id="3" name="Title 2"/>
          <p:cNvSpPr>
            <a:spLocks noGrp="1"/>
          </p:cNvSpPr>
          <p:nvPr>
            <p:ph type="title"/>
          </p:nvPr>
        </p:nvSpPr>
        <p:spPr/>
        <p:txBody>
          <a:bodyPr/>
          <a:lstStyle/>
          <a:p>
            <a:r>
              <a:rPr lang="fr-BE" dirty="0" err="1" smtClean="0"/>
              <a:t>Annex</a:t>
            </a:r>
            <a:r>
              <a:rPr lang="fr-BE" dirty="0" smtClean="0"/>
              <a:t> - </a:t>
            </a:r>
            <a:r>
              <a:rPr lang="fr-BE" dirty="0" err="1" smtClean="0"/>
              <a:t>References</a:t>
            </a:r>
            <a:endParaRPr lang="en-US" dirty="0"/>
          </a:p>
        </p:txBody>
      </p:sp>
    </p:spTree>
    <p:extLst>
      <p:ext uri="{BB962C8B-B14F-4D97-AF65-F5344CB8AC3E}">
        <p14:creationId xmlns:p14="http://schemas.microsoft.com/office/powerpoint/2010/main" val="31103835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70721" y="482860"/>
            <a:ext cx="10623401" cy="782357"/>
          </a:xfrm>
        </p:spPr>
        <p:txBody>
          <a:bodyPr/>
          <a:lstStyle/>
          <a:p>
            <a:r>
              <a:rPr lang="fr-BE" dirty="0" smtClean="0"/>
              <a:t>Works are </a:t>
            </a:r>
            <a:r>
              <a:rPr lang="fr-BE" dirty="0" err="1" smtClean="0"/>
              <a:t>increasingly</a:t>
            </a:r>
            <a:r>
              <a:rPr lang="fr-BE" dirty="0" smtClean="0"/>
              <a:t> </a:t>
            </a:r>
            <a:r>
              <a:rPr lang="fr-BE" dirty="0" err="1" smtClean="0"/>
              <a:t>consumed</a:t>
            </a:r>
            <a:r>
              <a:rPr lang="fr-BE" dirty="0" smtClean="0"/>
              <a:t> online</a:t>
            </a:r>
            <a:endParaRPr lang="en-US" dirty="0"/>
          </a:p>
        </p:txBody>
      </p:sp>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651540" y="1390814"/>
            <a:ext cx="4728534" cy="4728534"/>
          </a:xfrm>
        </p:spPr>
      </p:pic>
      <p:sp>
        <p:nvSpPr>
          <p:cNvPr id="6" name="TextBox 5"/>
          <p:cNvSpPr txBox="1"/>
          <p:nvPr/>
        </p:nvSpPr>
        <p:spPr>
          <a:xfrm>
            <a:off x="651540" y="5850659"/>
            <a:ext cx="5003101" cy="276999"/>
          </a:xfrm>
          <a:prstGeom prst="rect">
            <a:avLst/>
          </a:prstGeom>
          <a:noFill/>
        </p:spPr>
        <p:txBody>
          <a:bodyPr wrap="none" rtlCol="0">
            <a:spAutoFit/>
          </a:bodyPr>
          <a:lstStyle/>
          <a:p>
            <a:r>
              <a:rPr lang="fr-BE" sz="1200" i="1" dirty="0" smtClean="0">
                <a:hlinkClick r:id="rId4"/>
              </a:rPr>
              <a:t>https</a:t>
            </a:r>
            <a:r>
              <a:rPr lang="fr-BE" sz="1200" i="1" dirty="0">
                <a:hlinkClick r:id="rId4"/>
              </a:rPr>
              <a:t>://</a:t>
            </a:r>
            <a:r>
              <a:rPr lang="fr-BE" sz="1200" i="1" dirty="0" smtClean="0">
                <a:hlinkClick r:id="rId4"/>
              </a:rPr>
              <a:t>digital-strategy.ec.europa.eu/en/library/factsheet-copyrightsheet</a:t>
            </a:r>
            <a:r>
              <a:rPr lang="fr-BE" sz="1200" i="1" dirty="0" smtClean="0"/>
              <a:t> </a:t>
            </a:r>
            <a:endParaRPr lang="en-US" sz="1200" i="1" dirty="0"/>
          </a:p>
        </p:txBody>
      </p:sp>
      <p:pic>
        <p:nvPicPr>
          <p:cNvPr id="7" name="Picture 6"/>
          <p:cNvPicPr>
            <a:picLocks noChangeAspect="1"/>
          </p:cNvPicPr>
          <p:nvPr/>
        </p:nvPicPr>
        <p:blipFill>
          <a:blip r:embed="rId5"/>
          <a:stretch>
            <a:fillRect/>
          </a:stretch>
        </p:blipFill>
        <p:spPr>
          <a:xfrm>
            <a:off x="5720316" y="1512900"/>
            <a:ext cx="5997005" cy="4364582"/>
          </a:xfrm>
          <a:prstGeom prst="rect">
            <a:avLst/>
          </a:prstGeom>
        </p:spPr>
      </p:pic>
      <p:sp>
        <p:nvSpPr>
          <p:cNvPr id="8" name="TextBox 7"/>
          <p:cNvSpPr txBox="1"/>
          <p:nvPr/>
        </p:nvSpPr>
        <p:spPr>
          <a:xfrm>
            <a:off x="7361550" y="5738982"/>
            <a:ext cx="3456395" cy="276999"/>
          </a:xfrm>
          <a:prstGeom prst="rect">
            <a:avLst/>
          </a:prstGeom>
          <a:noFill/>
        </p:spPr>
        <p:txBody>
          <a:bodyPr wrap="none" rtlCol="0">
            <a:spAutoFit/>
          </a:bodyPr>
          <a:lstStyle/>
          <a:p>
            <a:r>
              <a:rPr lang="fr-BE" sz="1200" i="1" dirty="0" smtClean="0"/>
              <a:t>IFPI </a:t>
            </a:r>
            <a:r>
              <a:rPr lang="fr-BE" sz="1200" i="1" dirty="0"/>
              <a:t>2021 Report </a:t>
            </a:r>
            <a:r>
              <a:rPr lang="fr-BE" sz="1200" i="1" dirty="0">
                <a:hlinkClick r:id="rId6"/>
              </a:rPr>
              <a:t>https://</a:t>
            </a:r>
            <a:r>
              <a:rPr lang="fr-BE" sz="1200" i="1" dirty="0" smtClean="0">
                <a:hlinkClick r:id="rId6"/>
              </a:rPr>
              <a:t>gmr2021.ifpi.org/report</a:t>
            </a:r>
            <a:r>
              <a:rPr lang="fr-BE" sz="1200" i="1" dirty="0" smtClean="0"/>
              <a:t> </a:t>
            </a:r>
            <a:endParaRPr lang="en-US" sz="1200" i="1" dirty="0"/>
          </a:p>
        </p:txBody>
      </p:sp>
    </p:spTree>
    <p:extLst>
      <p:ext uri="{BB962C8B-B14F-4D97-AF65-F5344CB8AC3E}">
        <p14:creationId xmlns:p14="http://schemas.microsoft.com/office/powerpoint/2010/main" val="15767774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437318"/>
            <a:ext cx="10413380" cy="3569579"/>
          </a:xfrm>
        </p:spPr>
        <p:txBody>
          <a:bodyPr/>
          <a:lstStyle/>
          <a:p>
            <a:pPr marL="0" indent="0">
              <a:spcBef>
                <a:spcPts val="600"/>
              </a:spcBef>
              <a:spcAft>
                <a:spcPts val="600"/>
              </a:spcAft>
              <a:buNone/>
            </a:pPr>
            <a:r>
              <a:rPr lang="fr-BE" dirty="0" err="1" smtClean="0"/>
              <a:t>When</a:t>
            </a:r>
            <a:r>
              <a:rPr lang="fr-BE" dirty="0" smtClean="0"/>
              <a:t> </a:t>
            </a:r>
            <a:r>
              <a:rPr lang="fr-BE" dirty="0" err="1" smtClean="0"/>
              <a:t>you</a:t>
            </a:r>
            <a:r>
              <a:rPr lang="fr-BE" dirty="0" smtClean="0"/>
              <a:t> </a:t>
            </a:r>
            <a:r>
              <a:rPr lang="fr-BE" dirty="0" err="1" smtClean="0"/>
              <a:t>want</a:t>
            </a:r>
            <a:r>
              <a:rPr lang="fr-BE" dirty="0" smtClean="0"/>
              <a:t> to </a:t>
            </a:r>
            <a:r>
              <a:rPr lang="fr-BE" b="1" dirty="0" smtClean="0"/>
              <a:t>use</a:t>
            </a:r>
            <a:r>
              <a:rPr lang="fr-BE" dirty="0" smtClean="0"/>
              <a:t> an online </a:t>
            </a:r>
            <a:r>
              <a:rPr lang="fr-BE" dirty="0" err="1" smtClean="0"/>
              <a:t>work</a:t>
            </a:r>
            <a:r>
              <a:rPr lang="fr-BE" dirty="0" smtClean="0"/>
              <a:t>, questions of </a:t>
            </a:r>
            <a:r>
              <a:rPr lang="fr-BE" dirty="0" err="1" smtClean="0"/>
              <a:t>licensing</a:t>
            </a:r>
            <a:r>
              <a:rPr lang="fr-BE" dirty="0" smtClean="0"/>
              <a:t> </a:t>
            </a:r>
            <a:r>
              <a:rPr lang="fr-BE" dirty="0" err="1" smtClean="0"/>
              <a:t>may</a:t>
            </a:r>
            <a:r>
              <a:rPr lang="fr-BE" dirty="0" smtClean="0"/>
              <a:t> arise</a:t>
            </a:r>
          </a:p>
          <a:p>
            <a:pPr lvl="1">
              <a:spcBef>
                <a:spcPts val="600"/>
              </a:spcBef>
              <a:spcAft>
                <a:spcPts val="600"/>
              </a:spcAft>
            </a:pPr>
            <a:r>
              <a:rPr lang="fr-BE" dirty="0"/>
              <a:t>Is </a:t>
            </a:r>
            <a:r>
              <a:rPr lang="fr-BE" dirty="0" err="1"/>
              <a:t>it</a:t>
            </a:r>
            <a:r>
              <a:rPr lang="fr-BE" dirty="0"/>
              <a:t> </a:t>
            </a:r>
            <a:r>
              <a:rPr lang="fr-BE" dirty="0" err="1"/>
              <a:t>protected</a:t>
            </a:r>
            <a:r>
              <a:rPr lang="fr-BE" dirty="0"/>
              <a:t> by copyright? Is </a:t>
            </a:r>
            <a:r>
              <a:rPr lang="fr-BE" dirty="0" err="1"/>
              <a:t>that</a:t>
            </a:r>
            <a:r>
              <a:rPr lang="fr-BE" dirty="0"/>
              <a:t> protection </a:t>
            </a:r>
            <a:r>
              <a:rPr lang="fr-BE" dirty="0" err="1"/>
              <a:t>expired</a:t>
            </a:r>
            <a:r>
              <a:rPr lang="fr-BE" dirty="0"/>
              <a:t>?</a:t>
            </a:r>
          </a:p>
          <a:p>
            <a:pPr lvl="1">
              <a:spcAft>
                <a:spcPts val="500"/>
              </a:spcAft>
            </a:pPr>
            <a:r>
              <a:rPr lang="fr-BE" dirty="0"/>
              <a:t>In case of an exception: to </a:t>
            </a:r>
            <a:r>
              <a:rPr lang="fr-BE" dirty="0" err="1"/>
              <a:t>which</a:t>
            </a:r>
            <a:r>
              <a:rPr lang="fr-BE" dirty="0"/>
              <a:t> </a:t>
            </a:r>
            <a:r>
              <a:rPr lang="fr-BE" dirty="0" err="1"/>
              <a:t>extent</a:t>
            </a:r>
            <a:r>
              <a:rPr lang="fr-BE" dirty="0"/>
              <a:t> (national </a:t>
            </a:r>
            <a:r>
              <a:rPr lang="fr-BE" dirty="0" err="1"/>
              <a:t>rules</a:t>
            </a:r>
            <a:r>
              <a:rPr lang="fr-BE" dirty="0"/>
              <a:t>)? </a:t>
            </a:r>
            <a:r>
              <a:rPr lang="fr-BE" dirty="0" err="1" smtClean="0"/>
              <a:t>Specific</a:t>
            </a:r>
            <a:r>
              <a:rPr lang="fr-BE" dirty="0" smtClean="0"/>
              <a:t> </a:t>
            </a:r>
            <a:r>
              <a:rPr lang="fr-BE" dirty="0" err="1" smtClean="0"/>
              <a:t>regimes</a:t>
            </a:r>
            <a:r>
              <a:rPr lang="fr-BE" dirty="0" smtClean="0"/>
              <a:t>: </a:t>
            </a:r>
            <a:r>
              <a:rPr lang="fr-BE" dirty="0" err="1" smtClean="0"/>
              <a:t>orphan</a:t>
            </a:r>
            <a:r>
              <a:rPr lang="fr-BE" dirty="0" smtClean="0"/>
              <a:t> </a:t>
            </a:r>
            <a:r>
              <a:rPr lang="fr-BE" dirty="0" err="1"/>
              <a:t>works</a:t>
            </a:r>
            <a:r>
              <a:rPr lang="fr-BE" dirty="0"/>
              <a:t>, out-of-commerce, </a:t>
            </a:r>
            <a:r>
              <a:rPr lang="fr-BE" dirty="0" err="1" smtClean="0"/>
              <a:t>text</a:t>
            </a:r>
            <a:r>
              <a:rPr lang="fr-BE" dirty="0" smtClean="0"/>
              <a:t> and data </a:t>
            </a:r>
            <a:r>
              <a:rPr lang="fr-BE" dirty="0" err="1" smtClean="0"/>
              <a:t>mining</a:t>
            </a:r>
            <a:endParaRPr lang="fr-BE" dirty="0"/>
          </a:p>
          <a:p>
            <a:pPr lvl="1">
              <a:spcAft>
                <a:spcPts val="500"/>
              </a:spcAft>
            </a:pPr>
            <a:r>
              <a:rPr lang="fr-BE" dirty="0" err="1" smtClean="0"/>
              <a:t>Who</a:t>
            </a:r>
            <a:r>
              <a:rPr lang="fr-BE" dirty="0" smtClean="0"/>
              <a:t> </a:t>
            </a:r>
            <a:r>
              <a:rPr lang="fr-BE" dirty="0"/>
              <a:t>are the </a:t>
            </a:r>
            <a:r>
              <a:rPr lang="fr-BE" dirty="0" err="1"/>
              <a:t>authors</a:t>
            </a:r>
            <a:r>
              <a:rPr lang="fr-BE" dirty="0"/>
              <a:t> or rightholders? </a:t>
            </a:r>
            <a:r>
              <a:rPr lang="fr-BE" dirty="0" err="1"/>
              <a:t>From</a:t>
            </a:r>
            <a:r>
              <a:rPr lang="fr-BE" dirty="0"/>
              <a:t> </a:t>
            </a:r>
            <a:r>
              <a:rPr lang="fr-BE" dirty="0" err="1"/>
              <a:t>which</a:t>
            </a:r>
            <a:r>
              <a:rPr lang="fr-BE" dirty="0"/>
              <a:t> country/</a:t>
            </a:r>
            <a:r>
              <a:rPr lang="fr-BE" dirty="0" err="1"/>
              <a:t>jurisdiction</a:t>
            </a:r>
            <a:r>
              <a:rPr lang="fr-BE" dirty="0"/>
              <a:t>?</a:t>
            </a:r>
          </a:p>
          <a:p>
            <a:pPr lvl="1">
              <a:spcAft>
                <a:spcPts val="500"/>
              </a:spcAft>
            </a:pPr>
            <a:r>
              <a:rPr lang="fr-BE" dirty="0" err="1" smtClean="0"/>
              <a:t>Who</a:t>
            </a:r>
            <a:r>
              <a:rPr lang="fr-BE" dirty="0" smtClean="0"/>
              <a:t> </a:t>
            </a:r>
            <a:r>
              <a:rPr lang="fr-BE" dirty="0"/>
              <a:t>to contact to </a:t>
            </a:r>
            <a:r>
              <a:rPr lang="fr-BE" dirty="0" err="1"/>
              <a:t>take</a:t>
            </a:r>
            <a:r>
              <a:rPr lang="fr-BE" dirty="0"/>
              <a:t> a licence? </a:t>
            </a:r>
            <a:r>
              <a:rPr lang="fr-BE" dirty="0" err="1" smtClean="0"/>
              <a:t>What</a:t>
            </a:r>
            <a:r>
              <a:rPr lang="fr-BE" dirty="0" smtClean="0"/>
              <a:t> </a:t>
            </a:r>
            <a:r>
              <a:rPr lang="fr-BE" dirty="0" err="1"/>
              <a:t>terms</a:t>
            </a:r>
            <a:r>
              <a:rPr lang="fr-BE" dirty="0"/>
              <a:t> of conditions</a:t>
            </a:r>
            <a:r>
              <a:rPr lang="fr-BE" dirty="0" smtClean="0"/>
              <a:t>? </a:t>
            </a:r>
            <a:r>
              <a:rPr lang="fr-BE" dirty="0" err="1" smtClean="0"/>
              <a:t>With</a:t>
            </a:r>
            <a:r>
              <a:rPr lang="fr-BE" dirty="0" smtClean="0"/>
              <a:t> </a:t>
            </a:r>
            <a:r>
              <a:rPr lang="fr-BE" dirty="0" err="1" smtClean="0"/>
              <a:t>payment</a:t>
            </a:r>
            <a:r>
              <a:rPr lang="fr-BE" dirty="0" smtClean="0"/>
              <a:t> (</a:t>
            </a:r>
            <a:r>
              <a:rPr lang="fr-BE" dirty="0" err="1" smtClean="0"/>
              <a:t>e.g</a:t>
            </a:r>
            <a:r>
              <a:rPr lang="fr-BE" dirty="0" smtClean="0"/>
              <a:t>. </a:t>
            </a:r>
            <a:r>
              <a:rPr lang="fr-BE" dirty="0" err="1" smtClean="0"/>
              <a:t>reprography</a:t>
            </a:r>
            <a:r>
              <a:rPr lang="fr-BE" dirty="0" smtClean="0"/>
              <a:t>, </a:t>
            </a:r>
            <a:r>
              <a:rPr lang="fr-BE" dirty="0" err="1" smtClean="0"/>
              <a:t>private</a:t>
            </a:r>
            <a:r>
              <a:rPr lang="fr-BE" dirty="0" smtClean="0"/>
              <a:t> </a:t>
            </a:r>
            <a:r>
              <a:rPr lang="fr-BE" dirty="0" err="1" smtClean="0"/>
              <a:t>copying</a:t>
            </a:r>
            <a:r>
              <a:rPr lang="fr-BE" dirty="0" smtClean="0"/>
              <a:t>) or not? </a:t>
            </a:r>
          </a:p>
          <a:p>
            <a:pPr marL="0" indent="0">
              <a:spcAft>
                <a:spcPts val="500"/>
              </a:spcAft>
              <a:buNone/>
            </a:pPr>
            <a:endParaRPr lang="fr-BE" dirty="0" smtClean="0"/>
          </a:p>
          <a:p>
            <a:pPr marL="0" indent="0">
              <a:spcAft>
                <a:spcPts val="500"/>
              </a:spcAft>
              <a:buNone/>
            </a:pPr>
            <a:r>
              <a:rPr lang="fr-BE" dirty="0" err="1" smtClean="0"/>
              <a:t>When</a:t>
            </a:r>
            <a:r>
              <a:rPr lang="fr-BE" dirty="0" smtClean="0"/>
              <a:t>, as an </a:t>
            </a:r>
            <a:r>
              <a:rPr lang="fr-BE" dirty="0" err="1" smtClean="0"/>
              <a:t>author</a:t>
            </a:r>
            <a:r>
              <a:rPr lang="fr-BE" dirty="0" smtClean="0"/>
              <a:t> or rightholder, </a:t>
            </a:r>
            <a:r>
              <a:rPr lang="fr-BE" dirty="0" err="1" smtClean="0"/>
              <a:t>you</a:t>
            </a:r>
            <a:r>
              <a:rPr lang="fr-BE" dirty="0" smtClean="0"/>
              <a:t> </a:t>
            </a:r>
            <a:r>
              <a:rPr lang="fr-BE" b="1" dirty="0" err="1" smtClean="0"/>
              <a:t>publish</a:t>
            </a:r>
            <a:r>
              <a:rPr lang="fr-BE" dirty="0" smtClean="0"/>
              <a:t> a </a:t>
            </a:r>
            <a:r>
              <a:rPr lang="fr-BE" dirty="0" err="1" smtClean="0"/>
              <a:t>work</a:t>
            </a:r>
            <a:r>
              <a:rPr lang="fr-BE" dirty="0" smtClean="0"/>
              <a:t> online, the </a:t>
            </a:r>
            <a:r>
              <a:rPr lang="fr-BE" dirty="0" err="1" smtClean="0"/>
              <a:t>efficiency</a:t>
            </a:r>
            <a:r>
              <a:rPr lang="fr-BE" dirty="0" smtClean="0"/>
              <a:t> of protection and </a:t>
            </a:r>
            <a:r>
              <a:rPr lang="fr-BE" dirty="0" err="1" smtClean="0"/>
              <a:t>enforcement</a:t>
            </a:r>
            <a:r>
              <a:rPr lang="fr-BE" dirty="0" smtClean="0"/>
              <a:t> </a:t>
            </a:r>
            <a:r>
              <a:rPr lang="fr-BE" dirty="0" err="1" smtClean="0"/>
              <a:t>largely</a:t>
            </a:r>
            <a:r>
              <a:rPr lang="fr-BE" dirty="0" smtClean="0"/>
              <a:t> </a:t>
            </a:r>
            <a:r>
              <a:rPr lang="fr-BE" dirty="0" err="1" smtClean="0"/>
              <a:t>depends</a:t>
            </a:r>
            <a:r>
              <a:rPr lang="fr-BE" dirty="0" smtClean="0"/>
              <a:t> on the </a:t>
            </a:r>
            <a:r>
              <a:rPr lang="fr-BE" dirty="0" err="1" smtClean="0"/>
              <a:t>capacity</a:t>
            </a:r>
            <a:r>
              <a:rPr lang="fr-BE" dirty="0" smtClean="0"/>
              <a:t> to </a:t>
            </a:r>
            <a:r>
              <a:rPr lang="fr-BE" dirty="0" err="1" smtClean="0"/>
              <a:t>easily</a:t>
            </a:r>
            <a:r>
              <a:rPr lang="fr-BE" dirty="0" smtClean="0"/>
              <a:t> </a:t>
            </a:r>
            <a:r>
              <a:rPr lang="fr-BE" dirty="0" err="1" smtClean="0"/>
              <a:t>answer</a:t>
            </a:r>
            <a:r>
              <a:rPr lang="fr-BE" dirty="0" smtClean="0"/>
              <a:t> the </a:t>
            </a:r>
            <a:r>
              <a:rPr lang="fr-BE" dirty="0" err="1" smtClean="0"/>
              <a:t>above</a:t>
            </a:r>
            <a:r>
              <a:rPr lang="fr-BE" dirty="0" smtClean="0"/>
              <a:t> questions.</a:t>
            </a:r>
          </a:p>
          <a:p>
            <a:pPr marL="0" indent="0">
              <a:buNone/>
            </a:pPr>
            <a:r>
              <a:rPr lang="fr-BE" dirty="0" smtClean="0"/>
              <a:t> </a:t>
            </a:r>
            <a:endParaRPr lang="en-US" dirty="0"/>
          </a:p>
          <a:p>
            <a:pPr>
              <a:spcBef>
                <a:spcPts val="2400"/>
              </a:spcBef>
              <a:spcAft>
                <a:spcPts val="600"/>
              </a:spcAft>
              <a:buFont typeface="Symbol" panose="05050102010706020507" pitchFamily="18" charset="2"/>
              <a:buChar char="Þ"/>
            </a:pPr>
            <a:endParaRPr lang="fr-BE" b="1" dirty="0"/>
          </a:p>
          <a:p>
            <a:pPr marL="0" indent="0">
              <a:spcBef>
                <a:spcPts val="2400"/>
              </a:spcBef>
              <a:spcAft>
                <a:spcPts val="600"/>
              </a:spcAft>
              <a:buNone/>
            </a:pPr>
            <a:endParaRPr lang="fr-BE" dirty="0" smtClean="0"/>
          </a:p>
        </p:txBody>
      </p:sp>
      <p:sp>
        <p:nvSpPr>
          <p:cNvPr id="3" name="Title 2"/>
          <p:cNvSpPr>
            <a:spLocks noGrp="1"/>
          </p:cNvSpPr>
          <p:nvPr>
            <p:ph type="title"/>
          </p:nvPr>
        </p:nvSpPr>
        <p:spPr>
          <a:xfrm>
            <a:off x="970721" y="482860"/>
            <a:ext cx="10623401" cy="782357"/>
          </a:xfrm>
        </p:spPr>
        <p:txBody>
          <a:bodyPr/>
          <a:lstStyle/>
          <a:p>
            <a:r>
              <a:rPr lang="fr-BE" dirty="0" err="1" smtClean="0"/>
              <a:t>Using</a:t>
            </a:r>
            <a:r>
              <a:rPr lang="fr-BE" dirty="0" smtClean="0"/>
              <a:t> and </a:t>
            </a:r>
            <a:r>
              <a:rPr lang="fr-BE" dirty="0" err="1" smtClean="0"/>
              <a:t>protecting</a:t>
            </a:r>
            <a:r>
              <a:rPr lang="fr-BE" dirty="0" smtClean="0"/>
              <a:t> </a:t>
            </a:r>
            <a:r>
              <a:rPr lang="fr-BE" dirty="0" err="1" smtClean="0"/>
              <a:t>works</a:t>
            </a:r>
            <a:r>
              <a:rPr lang="fr-BE" dirty="0" smtClean="0"/>
              <a:t> online</a:t>
            </a:r>
            <a:endParaRPr lang="en-US" dirty="0"/>
          </a:p>
        </p:txBody>
      </p:sp>
    </p:spTree>
    <p:extLst>
      <p:ext uri="{BB962C8B-B14F-4D97-AF65-F5344CB8AC3E}">
        <p14:creationId xmlns:p14="http://schemas.microsoft.com/office/powerpoint/2010/main" val="39994570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199" y="1626781"/>
            <a:ext cx="10905699" cy="4080748"/>
          </a:xfrm>
        </p:spPr>
        <p:txBody>
          <a:bodyPr/>
          <a:lstStyle/>
          <a:p>
            <a:pPr marL="0" indent="0">
              <a:buNone/>
            </a:pPr>
            <a:r>
              <a:rPr lang="fr-BE" sz="2000" i="1" dirty="0" smtClean="0"/>
              <a:t>Directive </a:t>
            </a:r>
            <a:r>
              <a:rPr lang="fr-BE" sz="2000" i="1" dirty="0"/>
              <a:t>2001/29 </a:t>
            </a:r>
            <a:r>
              <a:rPr lang="fr-BE" sz="2000" i="1" dirty="0" smtClean="0"/>
              <a:t>on </a:t>
            </a:r>
            <a:r>
              <a:rPr lang="fr-BE" sz="2000" i="1" dirty="0"/>
              <a:t>the harmonisation of certain aspects of copyright in the information society</a:t>
            </a:r>
            <a:endParaRPr lang="fr-BE" sz="2000" dirty="0" smtClean="0"/>
          </a:p>
          <a:p>
            <a:r>
              <a:rPr lang="fr-BE" sz="2000" dirty="0" err="1" smtClean="0"/>
              <a:t>Recognises</a:t>
            </a:r>
            <a:r>
              <a:rPr lang="fr-BE" sz="2000" dirty="0" smtClean="0"/>
              <a:t> the </a:t>
            </a:r>
            <a:r>
              <a:rPr lang="fr-BE" sz="2000" dirty="0" err="1" smtClean="0"/>
              <a:t>role</a:t>
            </a:r>
            <a:r>
              <a:rPr lang="fr-BE" sz="2000" dirty="0" smtClean="0"/>
              <a:t> of networks and the </a:t>
            </a:r>
            <a:r>
              <a:rPr lang="en-US" sz="2000" i="1" dirty="0" smtClean="0"/>
              <a:t>need </a:t>
            </a:r>
            <a:r>
              <a:rPr lang="en-US" sz="2000" i="1" dirty="0"/>
              <a:t>for rightholders to </a:t>
            </a:r>
            <a:r>
              <a:rPr lang="en-US" sz="2000" i="1" u="sng" dirty="0"/>
              <a:t>identify</a:t>
            </a:r>
            <a:r>
              <a:rPr lang="en-US" sz="2000" i="1" dirty="0"/>
              <a:t> better the work </a:t>
            </a:r>
            <a:r>
              <a:rPr lang="en-US" sz="2000" i="1" dirty="0" smtClean="0"/>
              <a:t>[..], </a:t>
            </a:r>
            <a:r>
              <a:rPr lang="en-US" sz="2000" i="1" dirty="0"/>
              <a:t>the author or any other rightholder, and to provide information about the </a:t>
            </a:r>
            <a:r>
              <a:rPr lang="en-US" sz="2000" i="1" u="sng" dirty="0"/>
              <a:t>terms and conditions</a:t>
            </a:r>
            <a:r>
              <a:rPr lang="en-US" sz="2000" i="1" dirty="0"/>
              <a:t> of use of the </a:t>
            </a:r>
            <a:r>
              <a:rPr lang="en-US" sz="2000" i="1" dirty="0" smtClean="0"/>
              <a:t>work, </a:t>
            </a:r>
            <a:r>
              <a:rPr lang="en-US" sz="2000" dirty="0" smtClean="0"/>
              <a:t>and to provide such information </a:t>
            </a:r>
            <a:r>
              <a:rPr lang="en-US" sz="2000" i="1" dirty="0"/>
              <a:t>when putting works or other subject-matter on networks</a:t>
            </a:r>
            <a:r>
              <a:rPr lang="en-US" sz="2000" dirty="0" smtClean="0"/>
              <a:t>. (Recital 55). </a:t>
            </a:r>
            <a:br>
              <a:rPr lang="en-US" sz="2000" dirty="0" smtClean="0"/>
            </a:br>
            <a:r>
              <a:rPr lang="en-US" sz="2000" dirty="0" smtClean="0"/>
              <a:t>Article 7(2) defines such data as </a:t>
            </a:r>
            <a:r>
              <a:rPr lang="en-US" sz="2000" b="1" dirty="0" smtClean="0"/>
              <a:t>rights-management information (RMI)</a:t>
            </a:r>
          </a:p>
          <a:p>
            <a:r>
              <a:rPr lang="en-US" sz="2000" dirty="0" smtClean="0"/>
              <a:t>When </a:t>
            </a:r>
            <a:r>
              <a:rPr lang="en-US" sz="2000" dirty="0"/>
              <a:t>present, RMI shall not be removed or altered, and if altered/removed, the work shall not be distributed, imported for distribution, broadcasted, communicated or made available to the public (Article 7(1))</a:t>
            </a:r>
            <a:endParaRPr lang="fr-BE" sz="2000" dirty="0"/>
          </a:p>
          <a:p>
            <a:r>
              <a:rPr lang="fr-BE" sz="2000" dirty="0" err="1"/>
              <a:t>Member</a:t>
            </a:r>
            <a:r>
              <a:rPr lang="fr-BE" sz="2000" dirty="0"/>
              <a:t> States </a:t>
            </a:r>
            <a:r>
              <a:rPr lang="fr-BE" sz="2000" dirty="0" err="1"/>
              <a:t>shall</a:t>
            </a:r>
            <a:r>
              <a:rPr lang="fr-BE" sz="2000" dirty="0"/>
              <a:t> </a:t>
            </a:r>
            <a:r>
              <a:rPr lang="en-US" sz="2000" dirty="0"/>
              <a:t>provide adequate legal protection against the circumvention of any effective </a:t>
            </a:r>
            <a:r>
              <a:rPr lang="en-US" sz="2000" b="1" dirty="0"/>
              <a:t>t</a:t>
            </a:r>
            <a:r>
              <a:rPr lang="fr-BE" sz="2000" b="1" dirty="0" err="1"/>
              <a:t>echnology</a:t>
            </a:r>
            <a:r>
              <a:rPr lang="fr-BE" sz="2000" b="1" dirty="0"/>
              <a:t> </a:t>
            </a:r>
            <a:r>
              <a:rPr lang="fr-BE" sz="2000" b="1" dirty="0" err="1"/>
              <a:t>measures</a:t>
            </a:r>
            <a:r>
              <a:rPr lang="fr-BE" sz="2000" b="1" dirty="0"/>
              <a:t> (Article 6), </a:t>
            </a:r>
            <a:r>
              <a:rPr lang="fr-BE" sz="2000" dirty="0" err="1"/>
              <a:t>which</a:t>
            </a:r>
            <a:r>
              <a:rPr lang="fr-BE" sz="2000" dirty="0"/>
              <a:t> </a:t>
            </a:r>
            <a:r>
              <a:rPr lang="fr-BE" sz="2000" dirty="0" err="1"/>
              <a:t>may</a:t>
            </a:r>
            <a:r>
              <a:rPr lang="fr-BE" sz="2000" dirty="0"/>
              <a:t> </a:t>
            </a:r>
            <a:r>
              <a:rPr lang="fr-BE" sz="2000" dirty="0" err="1"/>
              <a:t>be</a:t>
            </a:r>
            <a:r>
              <a:rPr lang="fr-BE" sz="2000" dirty="0"/>
              <a:t> </a:t>
            </a:r>
            <a:r>
              <a:rPr lang="fr-BE" sz="2000" dirty="0" err="1"/>
              <a:t>associated</a:t>
            </a:r>
            <a:r>
              <a:rPr lang="fr-BE" sz="2000" dirty="0"/>
              <a:t> to a </a:t>
            </a:r>
            <a:r>
              <a:rPr lang="fr-BE" sz="2000" dirty="0" err="1"/>
              <a:t>work</a:t>
            </a:r>
            <a:r>
              <a:rPr lang="fr-BE" sz="2000" dirty="0"/>
              <a:t> </a:t>
            </a:r>
            <a:r>
              <a:rPr lang="fr-BE" sz="2000" i="1" dirty="0"/>
              <a:t>to </a:t>
            </a:r>
            <a:r>
              <a:rPr lang="en-US" sz="2000" i="1" dirty="0"/>
              <a:t>prevent or restrict acts not </a:t>
            </a:r>
            <a:r>
              <a:rPr lang="en-US" sz="2000" i="1" dirty="0" err="1"/>
              <a:t>authorised</a:t>
            </a:r>
            <a:r>
              <a:rPr lang="en-US" sz="2000" i="1" dirty="0"/>
              <a:t> by the rightholders </a:t>
            </a:r>
            <a:r>
              <a:rPr lang="fr-BE" sz="2000" dirty="0"/>
              <a:t>(</a:t>
            </a:r>
            <a:r>
              <a:rPr lang="fr-BE" sz="2000" dirty="0" err="1"/>
              <a:t>Recitals</a:t>
            </a:r>
            <a:r>
              <a:rPr lang="fr-BE" sz="2000" dirty="0"/>
              <a:t> 47-48). </a:t>
            </a:r>
          </a:p>
          <a:p>
            <a:endParaRPr lang="en-US" sz="2000" dirty="0" smtClean="0"/>
          </a:p>
        </p:txBody>
      </p:sp>
      <p:sp>
        <p:nvSpPr>
          <p:cNvPr id="3" name="Title 2"/>
          <p:cNvSpPr>
            <a:spLocks noGrp="1"/>
          </p:cNvSpPr>
          <p:nvPr>
            <p:ph type="title"/>
          </p:nvPr>
        </p:nvSpPr>
        <p:spPr>
          <a:xfrm>
            <a:off x="970722" y="482861"/>
            <a:ext cx="10515600" cy="878106"/>
          </a:xfrm>
        </p:spPr>
        <p:txBody>
          <a:bodyPr/>
          <a:lstStyle/>
          <a:p>
            <a:r>
              <a:rPr lang="fr-BE" dirty="0" err="1"/>
              <a:t>Identifying</a:t>
            </a:r>
            <a:r>
              <a:rPr lang="fr-BE" dirty="0"/>
              <a:t> </a:t>
            </a:r>
            <a:r>
              <a:rPr lang="fr-BE" dirty="0" err="1"/>
              <a:t>works</a:t>
            </a:r>
            <a:r>
              <a:rPr lang="fr-BE" dirty="0"/>
              <a:t>, </a:t>
            </a:r>
            <a:r>
              <a:rPr lang="fr-BE" dirty="0" err="1"/>
              <a:t>rights</a:t>
            </a:r>
            <a:r>
              <a:rPr lang="fr-BE" dirty="0"/>
              <a:t>, rightholders, and </a:t>
            </a:r>
            <a:r>
              <a:rPr lang="fr-BE" dirty="0" err="1"/>
              <a:t>licensing</a:t>
            </a:r>
            <a:r>
              <a:rPr lang="fr-BE" dirty="0"/>
              <a:t> </a:t>
            </a:r>
            <a:r>
              <a:rPr lang="fr-BE" dirty="0" err="1"/>
              <a:t>terms</a:t>
            </a:r>
            <a:endParaRPr lang="en-US" dirty="0"/>
          </a:p>
        </p:txBody>
      </p:sp>
    </p:spTree>
    <p:extLst>
      <p:ext uri="{BB962C8B-B14F-4D97-AF65-F5344CB8AC3E}">
        <p14:creationId xmlns:p14="http://schemas.microsoft.com/office/powerpoint/2010/main" val="35163349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199" y="1637415"/>
            <a:ext cx="10905699" cy="4070114"/>
          </a:xfrm>
        </p:spPr>
        <p:txBody>
          <a:bodyPr/>
          <a:lstStyle/>
          <a:p>
            <a:pPr marL="0" indent="0">
              <a:buNone/>
            </a:pPr>
            <a:r>
              <a:rPr lang="fr-BE" i="1" dirty="0" smtClean="0"/>
              <a:t>« CRM Directive » </a:t>
            </a:r>
            <a:r>
              <a:rPr lang="fr-BE" i="1" dirty="0"/>
              <a:t>2014/26 </a:t>
            </a:r>
            <a:r>
              <a:rPr lang="fr-BE" i="1" dirty="0" smtClean="0"/>
              <a:t>on </a:t>
            </a:r>
            <a:r>
              <a:rPr lang="en-US" i="1" dirty="0"/>
              <a:t>collective management of copyright and related rights and multi-territorial licensing of rights in musical works for online use in the internal market</a:t>
            </a:r>
            <a:endParaRPr lang="fr-BE" dirty="0" smtClean="0"/>
          </a:p>
          <a:p>
            <a:pPr marL="0" indent="0">
              <a:buNone/>
            </a:pPr>
            <a:r>
              <a:rPr lang="fr-BE" b="1" dirty="0" smtClean="0"/>
              <a:t>A</a:t>
            </a:r>
            <a:r>
              <a:rPr lang="en-US" b="1" dirty="0" err="1" smtClean="0"/>
              <a:t>vailability</a:t>
            </a:r>
            <a:r>
              <a:rPr lang="en-US" b="1" dirty="0" smtClean="0"/>
              <a:t> of data </a:t>
            </a:r>
            <a:r>
              <a:rPr lang="en-US" dirty="0" smtClean="0"/>
              <a:t>to </a:t>
            </a:r>
            <a:r>
              <a:rPr lang="en-US" dirty="0"/>
              <a:t>promote effective licensing and </a:t>
            </a:r>
            <a:r>
              <a:rPr lang="en-US" dirty="0" smtClean="0"/>
              <a:t>remuneration. Article 24 </a:t>
            </a:r>
            <a:r>
              <a:rPr lang="en-US" dirty="0" err="1" smtClean="0"/>
              <a:t>precises</a:t>
            </a:r>
            <a:r>
              <a:rPr lang="en-US" dirty="0" smtClean="0"/>
              <a:t> what data.</a:t>
            </a:r>
            <a:endParaRPr lang="fr-BE" sz="2000" dirty="0"/>
          </a:p>
          <a:p>
            <a:pPr marL="457200" lvl="1" indent="0">
              <a:spcBef>
                <a:spcPts val="0"/>
              </a:spcBef>
              <a:buNone/>
            </a:pPr>
            <a:r>
              <a:rPr lang="en-US" sz="1600" i="1" dirty="0" smtClean="0"/>
              <a:t>(Recital 41</a:t>
            </a:r>
            <a:r>
              <a:rPr lang="en-US" sz="1600" i="1" dirty="0"/>
              <a:t>) The </a:t>
            </a:r>
            <a:r>
              <a:rPr lang="en-US" sz="1600" b="1" i="1" dirty="0"/>
              <a:t>availability</a:t>
            </a:r>
            <a:r>
              <a:rPr lang="en-US" sz="1600" i="1" dirty="0"/>
              <a:t> </a:t>
            </a:r>
            <a:r>
              <a:rPr lang="en-US" sz="1600" b="1" i="1" dirty="0"/>
              <a:t>of accurate and comprehensive </a:t>
            </a:r>
            <a:r>
              <a:rPr lang="en-US" sz="1600" i="1" dirty="0"/>
              <a:t>information on musical works, rightholders and the rights [..] is of particular importance for an effective and </a:t>
            </a:r>
            <a:r>
              <a:rPr lang="en-US" sz="1600" b="1" i="1" u="sng" dirty="0"/>
              <a:t>transparent licensing process</a:t>
            </a:r>
            <a:r>
              <a:rPr lang="en-US" sz="1600" i="1" dirty="0"/>
              <a:t>, for the subsequent processing of the users’ reports and the related invoicing of service providers, and for the </a:t>
            </a:r>
            <a:r>
              <a:rPr lang="en-US" sz="1600" b="1" i="1" u="sng" dirty="0"/>
              <a:t>distribution of amounts</a:t>
            </a:r>
            <a:r>
              <a:rPr lang="en-US" sz="1600" b="1" i="1" dirty="0"/>
              <a:t> </a:t>
            </a:r>
            <a:r>
              <a:rPr lang="en-US" sz="1600" i="1" dirty="0"/>
              <a:t>due. </a:t>
            </a:r>
            <a:endParaRPr lang="en-US" sz="1600" i="1" dirty="0" smtClean="0"/>
          </a:p>
          <a:p>
            <a:pPr marL="457200" lvl="1" indent="0">
              <a:spcBef>
                <a:spcPts val="0"/>
              </a:spcBef>
              <a:spcAft>
                <a:spcPts val="0"/>
              </a:spcAft>
              <a:buNone/>
            </a:pPr>
            <a:r>
              <a:rPr lang="en-US" sz="1600" i="1" dirty="0" smtClean="0"/>
              <a:t>Article 24 (1) Member </a:t>
            </a:r>
            <a:r>
              <a:rPr lang="en-US" sz="1600" i="1" dirty="0"/>
              <a:t>States shall ensure that a collective management </a:t>
            </a:r>
            <a:r>
              <a:rPr lang="en-US" sz="1600" i="1" dirty="0" err="1"/>
              <a:t>organisation</a:t>
            </a:r>
            <a:r>
              <a:rPr lang="en-US" sz="1600" i="1" dirty="0"/>
              <a:t> which grants multi-territorial </a:t>
            </a:r>
            <a:r>
              <a:rPr lang="en-US" sz="1600" i="1" dirty="0" err="1"/>
              <a:t>licences</a:t>
            </a:r>
            <a:r>
              <a:rPr lang="en-US" sz="1600" i="1" dirty="0"/>
              <a:t> for online rights in musical works has sufficient capacity to process electronically, in an efficient and transparent manner, data needed for the administration of such </a:t>
            </a:r>
            <a:r>
              <a:rPr lang="en-US" sz="1600" i="1" dirty="0" err="1"/>
              <a:t>licences</a:t>
            </a:r>
            <a:r>
              <a:rPr lang="en-US" sz="1600" i="1" dirty="0"/>
              <a:t>, including for the purposes of </a:t>
            </a:r>
            <a:r>
              <a:rPr lang="en-US" sz="1600" b="1" i="1" dirty="0"/>
              <a:t>identifying the repertoire and monitoring its use, invoicing users, collecting rights revenue and distributing amounts</a:t>
            </a:r>
            <a:r>
              <a:rPr lang="en-US" sz="1600" i="1" dirty="0"/>
              <a:t> due to rightholders</a:t>
            </a:r>
            <a:r>
              <a:rPr lang="en-US" sz="1600" i="1" dirty="0" smtClean="0"/>
              <a:t>.</a:t>
            </a:r>
          </a:p>
          <a:p>
            <a:pPr marL="0" indent="0">
              <a:spcAft>
                <a:spcPts val="0"/>
              </a:spcAft>
              <a:buNone/>
            </a:pPr>
            <a:endParaRPr lang="fr-BE" sz="1800" i="1" dirty="0"/>
          </a:p>
          <a:p>
            <a:pPr marL="0" indent="0">
              <a:spcAft>
                <a:spcPts val="0"/>
              </a:spcAft>
              <a:buNone/>
            </a:pPr>
            <a:endParaRPr lang="en-US" sz="1800" i="1" dirty="0"/>
          </a:p>
          <a:p>
            <a:pPr marL="0" indent="0">
              <a:buNone/>
            </a:pPr>
            <a:endParaRPr lang="en-US" sz="2000" i="1" dirty="0" smtClean="0"/>
          </a:p>
          <a:p>
            <a:pPr marL="0" indent="0">
              <a:buNone/>
            </a:pPr>
            <a:r>
              <a:rPr lang="en-US" sz="2000" dirty="0"/>
              <a:t/>
            </a:r>
            <a:br>
              <a:rPr lang="en-US" sz="2000" dirty="0"/>
            </a:br>
            <a:endParaRPr lang="en-US" sz="2000" dirty="0" smtClean="0"/>
          </a:p>
          <a:p>
            <a:endParaRPr lang="en-US" sz="2000" dirty="0" smtClean="0"/>
          </a:p>
          <a:p>
            <a:endParaRPr lang="en-US" dirty="0"/>
          </a:p>
        </p:txBody>
      </p:sp>
      <p:sp>
        <p:nvSpPr>
          <p:cNvPr id="3" name="Title 2"/>
          <p:cNvSpPr>
            <a:spLocks noGrp="1"/>
          </p:cNvSpPr>
          <p:nvPr>
            <p:ph type="title"/>
          </p:nvPr>
        </p:nvSpPr>
        <p:spPr>
          <a:xfrm>
            <a:off x="970722" y="482860"/>
            <a:ext cx="10515600" cy="888740"/>
          </a:xfrm>
        </p:spPr>
        <p:txBody>
          <a:bodyPr/>
          <a:lstStyle/>
          <a:p>
            <a:r>
              <a:rPr lang="fr-BE" dirty="0" smtClean="0"/>
              <a:t>Effective </a:t>
            </a:r>
            <a:r>
              <a:rPr lang="fr-BE" dirty="0" err="1" smtClean="0"/>
              <a:t>licensing</a:t>
            </a:r>
            <a:r>
              <a:rPr lang="fr-BE" dirty="0" smtClean="0"/>
              <a:t> and </a:t>
            </a:r>
            <a:r>
              <a:rPr lang="fr-BE" dirty="0" err="1" smtClean="0"/>
              <a:t>remuneration</a:t>
            </a:r>
            <a:r>
              <a:rPr lang="fr-BE" dirty="0" smtClean="0"/>
              <a:t> </a:t>
            </a:r>
            <a:r>
              <a:rPr lang="fr-BE" b="1" dirty="0" err="1" smtClean="0"/>
              <a:t>Availability</a:t>
            </a:r>
            <a:r>
              <a:rPr lang="fr-BE" b="1" dirty="0" smtClean="0"/>
              <a:t> of </a:t>
            </a:r>
            <a:r>
              <a:rPr lang="fr-BE" b="1" dirty="0" err="1" smtClean="0"/>
              <a:t>metadata</a:t>
            </a:r>
            <a:r>
              <a:rPr lang="fr-BE" b="1" dirty="0" smtClean="0"/>
              <a:t> (1)</a:t>
            </a:r>
            <a:endParaRPr lang="en-US" sz="3200" b="1" i="1" dirty="0"/>
          </a:p>
        </p:txBody>
      </p:sp>
    </p:spTree>
    <p:extLst>
      <p:ext uri="{BB962C8B-B14F-4D97-AF65-F5344CB8AC3E}">
        <p14:creationId xmlns:p14="http://schemas.microsoft.com/office/powerpoint/2010/main" val="14794875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r-BE" dirty="0" smtClean="0"/>
              <a:t>No </a:t>
            </a:r>
            <a:r>
              <a:rPr lang="fr-BE" dirty="0"/>
              <a:t>registration </a:t>
            </a:r>
            <a:r>
              <a:rPr lang="fr-BE" dirty="0" err="1"/>
              <a:t>required</a:t>
            </a:r>
            <a:r>
              <a:rPr lang="fr-BE" dirty="0"/>
              <a:t> for copyright protection</a:t>
            </a:r>
          </a:p>
          <a:p>
            <a:r>
              <a:rPr lang="fr-BE" dirty="0"/>
              <a:t>RMI data </a:t>
            </a:r>
            <a:r>
              <a:rPr lang="fr-BE" dirty="0" err="1"/>
              <a:t>is</a:t>
            </a:r>
            <a:r>
              <a:rPr lang="fr-BE" dirty="0"/>
              <a:t> </a:t>
            </a:r>
            <a:r>
              <a:rPr lang="fr-BE" dirty="0" err="1"/>
              <a:t>often</a:t>
            </a:r>
            <a:r>
              <a:rPr lang="fr-BE" dirty="0"/>
              <a:t> </a:t>
            </a:r>
            <a:r>
              <a:rPr lang="fr-BE" dirty="0" err="1"/>
              <a:t>collected</a:t>
            </a:r>
            <a:r>
              <a:rPr lang="fr-BE" dirty="0"/>
              <a:t>/</a:t>
            </a:r>
            <a:r>
              <a:rPr lang="fr-BE" dirty="0" err="1"/>
              <a:t>produced</a:t>
            </a:r>
            <a:r>
              <a:rPr lang="fr-BE" dirty="0"/>
              <a:t> by collective management organisations, </a:t>
            </a:r>
            <a:r>
              <a:rPr lang="fr-BE" dirty="0" err="1"/>
              <a:t>publishers</a:t>
            </a:r>
            <a:r>
              <a:rPr lang="fr-BE" dirty="0"/>
              <a:t>, or rightholders.  </a:t>
            </a:r>
          </a:p>
          <a:p>
            <a:r>
              <a:rPr lang="fr-BE" dirty="0"/>
              <a:t>It </a:t>
            </a:r>
            <a:r>
              <a:rPr lang="fr-BE" dirty="0" err="1"/>
              <a:t>is</a:t>
            </a:r>
            <a:r>
              <a:rPr lang="fr-BE" dirty="0"/>
              <a:t> </a:t>
            </a:r>
            <a:r>
              <a:rPr lang="fr-BE" dirty="0" err="1"/>
              <a:t>often</a:t>
            </a:r>
            <a:r>
              <a:rPr lang="fr-BE" dirty="0"/>
              <a:t> not </a:t>
            </a:r>
            <a:r>
              <a:rPr lang="fr-BE" dirty="0" err="1"/>
              <a:t>attached</a:t>
            </a:r>
            <a:r>
              <a:rPr lang="fr-BE" dirty="0"/>
              <a:t> to the online </a:t>
            </a:r>
            <a:r>
              <a:rPr lang="fr-BE" dirty="0" err="1"/>
              <a:t>work</a:t>
            </a:r>
            <a:r>
              <a:rPr lang="fr-BE" dirty="0"/>
              <a:t> </a:t>
            </a:r>
            <a:r>
              <a:rPr lang="fr-BE" dirty="0" err="1"/>
              <a:t>itself</a:t>
            </a:r>
            <a:r>
              <a:rPr lang="fr-BE" dirty="0"/>
              <a:t> or, </a:t>
            </a:r>
            <a:r>
              <a:rPr lang="fr-BE" dirty="0" err="1"/>
              <a:t>when</a:t>
            </a:r>
            <a:r>
              <a:rPr lang="fr-BE" dirty="0"/>
              <a:t> </a:t>
            </a:r>
            <a:r>
              <a:rPr lang="fr-BE" dirty="0" err="1"/>
              <a:t>attached</a:t>
            </a:r>
            <a:r>
              <a:rPr lang="fr-BE" dirty="0"/>
              <a:t>, </a:t>
            </a:r>
            <a:r>
              <a:rPr lang="fr-BE" dirty="0" err="1"/>
              <a:t>it</a:t>
            </a:r>
            <a:r>
              <a:rPr lang="fr-BE" dirty="0"/>
              <a:t> </a:t>
            </a:r>
            <a:r>
              <a:rPr lang="fr-BE" dirty="0" err="1"/>
              <a:t>may</a:t>
            </a:r>
            <a:r>
              <a:rPr lang="fr-BE" dirty="0"/>
              <a:t> </a:t>
            </a:r>
            <a:r>
              <a:rPr lang="fr-BE" dirty="0" err="1"/>
              <a:t>be</a:t>
            </a:r>
            <a:r>
              <a:rPr lang="fr-BE" dirty="0"/>
              <a:t> </a:t>
            </a:r>
            <a:r>
              <a:rPr lang="fr-BE" dirty="0" err="1"/>
              <a:t>stripped</a:t>
            </a:r>
            <a:r>
              <a:rPr lang="fr-BE" dirty="0"/>
              <a:t> in the </a:t>
            </a:r>
            <a:r>
              <a:rPr lang="fr-BE" dirty="0" err="1"/>
              <a:t>process</a:t>
            </a:r>
            <a:r>
              <a:rPr lang="fr-BE" dirty="0"/>
              <a:t> of </a:t>
            </a:r>
            <a:r>
              <a:rPr lang="fr-BE" dirty="0" err="1"/>
              <a:t>making</a:t>
            </a:r>
            <a:r>
              <a:rPr lang="fr-BE" dirty="0"/>
              <a:t> </a:t>
            </a:r>
            <a:r>
              <a:rPr lang="fr-BE" dirty="0" err="1"/>
              <a:t>available</a:t>
            </a:r>
            <a:r>
              <a:rPr lang="fr-BE" dirty="0"/>
              <a:t>. </a:t>
            </a:r>
            <a:r>
              <a:rPr lang="fr-BE" dirty="0" smtClean="0"/>
              <a:t/>
            </a:r>
            <a:br>
              <a:rPr lang="fr-BE" dirty="0" smtClean="0"/>
            </a:br>
            <a:r>
              <a:rPr lang="fr-BE" dirty="0" smtClean="0"/>
              <a:t/>
            </a:r>
            <a:br>
              <a:rPr lang="fr-BE" dirty="0" smtClean="0"/>
            </a:br>
            <a:r>
              <a:rPr lang="en-US" i="1" dirty="0" smtClean="0"/>
              <a:t>“</a:t>
            </a:r>
            <a:r>
              <a:rPr lang="en-US" i="1" dirty="0"/>
              <a:t>97% of images are stripped of their credit metadata”</a:t>
            </a:r>
            <a:r>
              <a:rPr lang="en-US" dirty="0"/>
              <a:t> </a:t>
            </a:r>
            <a:r>
              <a:rPr lang="en-US" dirty="0" smtClean="0"/>
              <a:t>[</a:t>
            </a:r>
            <a:r>
              <a:rPr lang="en-US" dirty="0"/>
              <a:t>1]</a:t>
            </a:r>
          </a:p>
          <a:p>
            <a:pPr marL="0" indent="0">
              <a:buNone/>
            </a:pPr>
            <a:endParaRPr lang="fr-BE" sz="1800" i="1" dirty="0"/>
          </a:p>
          <a:p>
            <a:pPr marL="0" indent="0">
              <a:buNone/>
            </a:pPr>
            <a:endParaRPr lang="fr-BE" sz="1800" i="1" dirty="0" smtClean="0"/>
          </a:p>
          <a:p>
            <a:pPr marL="0" indent="0">
              <a:buNone/>
            </a:pPr>
            <a:r>
              <a:rPr lang="fr-BE" sz="1600" i="1" dirty="0" smtClean="0"/>
              <a:t>[</a:t>
            </a:r>
            <a:r>
              <a:rPr lang="fr-BE" sz="1600" i="1" dirty="0"/>
              <a:t>1] 2019 </a:t>
            </a:r>
            <a:r>
              <a:rPr lang="fr-BE" sz="1600" i="1" dirty="0">
                <a:hlinkClick r:id="rId3"/>
              </a:rPr>
              <a:t>https://blog.imatag.com/state-of-image-metadata-in-news-sites-2019-update</a:t>
            </a:r>
            <a:r>
              <a:rPr lang="fr-BE" sz="1600" i="1" dirty="0"/>
              <a:t> </a:t>
            </a:r>
            <a:endParaRPr lang="en-US" sz="1600" i="1" dirty="0"/>
          </a:p>
          <a:p>
            <a:endParaRPr lang="en-US" dirty="0"/>
          </a:p>
        </p:txBody>
      </p:sp>
      <p:sp>
        <p:nvSpPr>
          <p:cNvPr id="6" name="Title 2"/>
          <p:cNvSpPr>
            <a:spLocks noGrp="1"/>
          </p:cNvSpPr>
          <p:nvPr>
            <p:ph type="title"/>
          </p:nvPr>
        </p:nvSpPr>
        <p:spPr>
          <a:xfrm>
            <a:off x="970722" y="482860"/>
            <a:ext cx="10515600" cy="888740"/>
          </a:xfrm>
        </p:spPr>
        <p:txBody>
          <a:bodyPr/>
          <a:lstStyle/>
          <a:p>
            <a:r>
              <a:rPr lang="fr-BE" dirty="0" smtClean="0"/>
              <a:t>Effective </a:t>
            </a:r>
            <a:r>
              <a:rPr lang="fr-BE" dirty="0" err="1" smtClean="0"/>
              <a:t>licensing</a:t>
            </a:r>
            <a:r>
              <a:rPr lang="fr-BE" dirty="0" smtClean="0"/>
              <a:t> and </a:t>
            </a:r>
            <a:r>
              <a:rPr lang="fr-BE" dirty="0" err="1" smtClean="0"/>
              <a:t>remuneration</a:t>
            </a:r>
            <a:r>
              <a:rPr lang="fr-BE" dirty="0" smtClean="0"/>
              <a:t> </a:t>
            </a:r>
            <a:r>
              <a:rPr lang="fr-BE" b="1" dirty="0" err="1" smtClean="0"/>
              <a:t>Availability</a:t>
            </a:r>
            <a:r>
              <a:rPr lang="fr-BE" b="1" dirty="0" smtClean="0"/>
              <a:t> of </a:t>
            </a:r>
            <a:r>
              <a:rPr lang="fr-BE" b="1" dirty="0" err="1" smtClean="0"/>
              <a:t>metadata</a:t>
            </a:r>
            <a:r>
              <a:rPr lang="fr-BE" b="1" dirty="0" smtClean="0"/>
              <a:t> (2)</a:t>
            </a:r>
            <a:endParaRPr lang="en-US" sz="3200" b="1" i="1" dirty="0"/>
          </a:p>
        </p:txBody>
      </p:sp>
    </p:spTree>
    <p:extLst>
      <p:ext uri="{BB962C8B-B14F-4D97-AF65-F5344CB8AC3E}">
        <p14:creationId xmlns:p14="http://schemas.microsoft.com/office/powerpoint/2010/main" val="30939231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5672" y="1706026"/>
            <a:ext cx="8052893" cy="3543449"/>
          </a:xfrm>
        </p:spPr>
        <p:txBody>
          <a:bodyPr/>
          <a:lstStyle/>
          <a:p>
            <a:pPr marL="0" indent="0">
              <a:buNone/>
            </a:pPr>
            <a:r>
              <a:rPr lang="fr-BE" dirty="0" smtClean="0"/>
              <a:t>CRM Directive e</a:t>
            </a:r>
            <a:r>
              <a:rPr lang="en-US" dirty="0" err="1" smtClean="0"/>
              <a:t>ncourages</a:t>
            </a:r>
            <a:r>
              <a:rPr lang="en-US" dirty="0" smtClean="0"/>
              <a:t> voluntary standards </a:t>
            </a:r>
            <a:r>
              <a:rPr lang="en-US" dirty="0"/>
              <a:t>on </a:t>
            </a:r>
            <a:r>
              <a:rPr lang="en-US" dirty="0" smtClean="0"/>
              <a:t>the whole value chain</a:t>
            </a:r>
          </a:p>
          <a:p>
            <a:pPr>
              <a:buFontTx/>
              <a:buChar char="-"/>
            </a:pPr>
            <a:r>
              <a:rPr lang="en-US" b="1" dirty="0" smtClean="0"/>
              <a:t>identification</a:t>
            </a:r>
            <a:r>
              <a:rPr lang="en-US" dirty="0" smtClean="0"/>
              <a:t> (Art. 24(2)), </a:t>
            </a:r>
          </a:p>
          <a:p>
            <a:pPr>
              <a:buFontTx/>
              <a:buChar char="-"/>
            </a:pPr>
            <a:r>
              <a:rPr lang="en-US" b="1" dirty="0" smtClean="0"/>
              <a:t>exchange of information</a:t>
            </a:r>
            <a:r>
              <a:rPr lang="en-US" dirty="0" smtClean="0"/>
              <a:t> (Art.26), </a:t>
            </a:r>
          </a:p>
          <a:p>
            <a:pPr>
              <a:buFontTx/>
              <a:buChar char="-"/>
            </a:pPr>
            <a:r>
              <a:rPr lang="en-US" b="1" dirty="0" smtClean="0"/>
              <a:t>usage report </a:t>
            </a:r>
            <a:r>
              <a:rPr lang="en-US" dirty="0" smtClean="0"/>
              <a:t>(Art.17, Art. 27(2)), and </a:t>
            </a:r>
          </a:p>
          <a:p>
            <a:pPr>
              <a:buFontTx/>
              <a:buChar char="-"/>
            </a:pPr>
            <a:r>
              <a:rPr lang="en-US" b="1" dirty="0" smtClean="0"/>
              <a:t>invoicing </a:t>
            </a:r>
            <a:r>
              <a:rPr lang="en-US" dirty="0" smtClean="0"/>
              <a:t>(Art. 27(3)).</a:t>
            </a:r>
          </a:p>
          <a:p>
            <a:pPr marL="0" indent="0">
              <a:buNone/>
            </a:pPr>
            <a:endParaRPr lang="fr-BE" sz="2000" dirty="0" smtClean="0"/>
          </a:p>
          <a:p>
            <a:pPr marL="0" indent="0">
              <a:buNone/>
            </a:pPr>
            <a:endParaRPr lang="en-US" sz="1800" i="1" dirty="0"/>
          </a:p>
          <a:p>
            <a:pPr marL="0" indent="0">
              <a:buNone/>
            </a:pPr>
            <a:r>
              <a:rPr lang="en-US" sz="1800" dirty="0"/>
              <a:t/>
            </a:r>
            <a:br>
              <a:rPr lang="en-US" sz="1800" dirty="0"/>
            </a:br>
            <a:endParaRPr lang="en-US" sz="1800" dirty="0" smtClean="0"/>
          </a:p>
          <a:p>
            <a:endParaRPr lang="en-US" sz="1800" dirty="0" smtClean="0"/>
          </a:p>
          <a:p>
            <a:endParaRPr lang="en-US" sz="2000" dirty="0"/>
          </a:p>
        </p:txBody>
      </p:sp>
      <p:sp>
        <p:nvSpPr>
          <p:cNvPr id="5" name="Line Callout 2 (Accent Bar) 4"/>
          <p:cNvSpPr/>
          <p:nvPr/>
        </p:nvSpPr>
        <p:spPr>
          <a:xfrm>
            <a:off x="8761227" y="2813418"/>
            <a:ext cx="2362199" cy="911456"/>
          </a:xfrm>
          <a:prstGeom prst="accentCallout2">
            <a:avLst>
              <a:gd name="adj1" fmla="val 18750"/>
              <a:gd name="adj2" fmla="val -8333"/>
              <a:gd name="adj3" fmla="val 18750"/>
              <a:gd name="adj4" fmla="val -16667"/>
              <a:gd name="adj5" fmla="val 16842"/>
              <a:gd name="adj6" fmla="val -13353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400" b="1" i="1" dirty="0">
                <a:solidFill>
                  <a:schemeClr val="bg1">
                    <a:lumMod val="50000"/>
                  </a:schemeClr>
                </a:solidFill>
              </a:rPr>
              <a:t>ISO </a:t>
            </a:r>
            <a:r>
              <a:rPr lang="fr-BE" sz="1400" b="1" i="1" dirty="0" err="1">
                <a:solidFill>
                  <a:schemeClr val="bg1">
                    <a:lumMod val="50000"/>
                  </a:schemeClr>
                </a:solidFill>
              </a:rPr>
              <a:t>family</a:t>
            </a:r>
            <a:r>
              <a:rPr lang="fr-BE" sz="1400" b="1" i="1" dirty="0">
                <a:solidFill>
                  <a:schemeClr val="bg1">
                    <a:lumMod val="50000"/>
                  </a:schemeClr>
                </a:solidFill>
              </a:rPr>
              <a:t> of </a:t>
            </a:r>
            <a:r>
              <a:rPr lang="fr-BE" sz="1400" b="1" i="1" dirty="0" err="1">
                <a:solidFill>
                  <a:schemeClr val="bg1">
                    <a:lumMod val="50000"/>
                  </a:schemeClr>
                </a:solidFill>
              </a:rPr>
              <a:t>identifiers</a:t>
            </a:r>
            <a:r>
              <a:rPr lang="fr-BE" sz="1400" i="1" dirty="0">
                <a:solidFill>
                  <a:schemeClr val="bg1">
                    <a:lumMod val="50000"/>
                  </a:schemeClr>
                </a:solidFill>
              </a:rPr>
              <a:t>: </a:t>
            </a:r>
            <a:r>
              <a:rPr lang="fr-BE" sz="1400" i="1" dirty="0">
                <a:solidFill>
                  <a:schemeClr val="bg1">
                    <a:lumMod val="50000"/>
                  </a:schemeClr>
                </a:solidFill>
                <a:hlinkClick r:id="rId3"/>
              </a:rPr>
              <a:t>ISNI</a:t>
            </a:r>
            <a:r>
              <a:rPr lang="fr-BE" sz="1400" i="1" dirty="0">
                <a:solidFill>
                  <a:schemeClr val="bg1">
                    <a:lumMod val="50000"/>
                  </a:schemeClr>
                </a:solidFill>
              </a:rPr>
              <a:t>, </a:t>
            </a:r>
            <a:r>
              <a:rPr lang="en-US" sz="1400" i="1" dirty="0">
                <a:solidFill>
                  <a:schemeClr val="bg1">
                    <a:lumMod val="50000"/>
                  </a:schemeClr>
                </a:solidFill>
                <a:hlinkClick r:id="rId4"/>
              </a:rPr>
              <a:t>DOI</a:t>
            </a:r>
            <a:r>
              <a:rPr lang="en-US" sz="1400" i="1" dirty="0">
                <a:solidFill>
                  <a:schemeClr val="bg1">
                    <a:lumMod val="50000"/>
                  </a:schemeClr>
                </a:solidFill>
              </a:rPr>
              <a:t>, </a:t>
            </a:r>
            <a:r>
              <a:rPr lang="en-US" sz="1400" i="1" dirty="0">
                <a:solidFill>
                  <a:schemeClr val="bg1">
                    <a:lumMod val="50000"/>
                  </a:schemeClr>
                </a:solidFill>
                <a:hlinkClick r:id="rId5"/>
              </a:rPr>
              <a:t>ISAN</a:t>
            </a:r>
            <a:r>
              <a:rPr lang="en-US" sz="1400" i="1" dirty="0">
                <a:solidFill>
                  <a:schemeClr val="bg1">
                    <a:lumMod val="50000"/>
                  </a:schemeClr>
                </a:solidFill>
              </a:rPr>
              <a:t>, </a:t>
            </a:r>
            <a:r>
              <a:rPr lang="en-US" sz="1400" i="1" dirty="0">
                <a:solidFill>
                  <a:schemeClr val="bg1">
                    <a:lumMod val="50000"/>
                  </a:schemeClr>
                </a:solidFill>
                <a:hlinkClick r:id="rId6"/>
              </a:rPr>
              <a:t>ISBN</a:t>
            </a:r>
            <a:r>
              <a:rPr lang="en-US" sz="1400" i="1" dirty="0">
                <a:solidFill>
                  <a:schemeClr val="bg1">
                    <a:lumMod val="50000"/>
                  </a:schemeClr>
                </a:solidFill>
              </a:rPr>
              <a:t>, </a:t>
            </a:r>
            <a:r>
              <a:rPr lang="en-US" sz="1400" i="1" dirty="0">
                <a:solidFill>
                  <a:schemeClr val="bg1">
                    <a:lumMod val="50000"/>
                  </a:schemeClr>
                </a:solidFill>
                <a:hlinkClick r:id="rId7"/>
              </a:rPr>
              <a:t>ISRC</a:t>
            </a:r>
            <a:r>
              <a:rPr lang="en-US" sz="1400" i="1" dirty="0">
                <a:solidFill>
                  <a:schemeClr val="bg1">
                    <a:lumMod val="50000"/>
                  </a:schemeClr>
                </a:solidFill>
              </a:rPr>
              <a:t>, </a:t>
            </a:r>
            <a:r>
              <a:rPr lang="en-US" sz="1400" i="1" dirty="0">
                <a:solidFill>
                  <a:schemeClr val="bg1">
                    <a:lumMod val="50000"/>
                  </a:schemeClr>
                </a:solidFill>
                <a:hlinkClick r:id="rId8"/>
              </a:rPr>
              <a:t>ISSN</a:t>
            </a:r>
            <a:r>
              <a:rPr lang="en-US" sz="1400" i="1" dirty="0">
                <a:solidFill>
                  <a:schemeClr val="bg1">
                    <a:lumMod val="50000"/>
                  </a:schemeClr>
                </a:solidFill>
              </a:rPr>
              <a:t>, and </a:t>
            </a:r>
            <a:r>
              <a:rPr lang="en-US" sz="1400" i="1" dirty="0">
                <a:solidFill>
                  <a:schemeClr val="bg1">
                    <a:lumMod val="50000"/>
                  </a:schemeClr>
                </a:solidFill>
                <a:hlinkClick r:id="rId9"/>
              </a:rPr>
              <a:t>ISWC</a:t>
            </a:r>
            <a:r>
              <a:rPr lang="en-US" sz="1400" i="1" dirty="0">
                <a:solidFill>
                  <a:schemeClr val="bg1">
                    <a:lumMod val="50000"/>
                  </a:schemeClr>
                </a:solidFill>
              </a:rPr>
              <a:t>.</a:t>
            </a:r>
            <a:endParaRPr lang="en-US" sz="1400" dirty="0">
              <a:solidFill>
                <a:schemeClr val="bg1">
                  <a:lumMod val="50000"/>
                </a:schemeClr>
              </a:solidFill>
            </a:endParaRPr>
          </a:p>
        </p:txBody>
      </p:sp>
      <p:sp>
        <p:nvSpPr>
          <p:cNvPr id="7" name="Line Callout 2 (Accent Bar) 6"/>
          <p:cNvSpPr/>
          <p:nvPr/>
        </p:nvSpPr>
        <p:spPr>
          <a:xfrm>
            <a:off x="8828566" y="3940532"/>
            <a:ext cx="3186225" cy="1492704"/>
          </a:xfrm>
          <a:prstGeom prst="accentCallout2">
            <a:avLst>
              <a:gd name="adj1" fmla="val 18750"/>
              <a:gd name="adj2" fmla="val -8333"/>
              <a:gd name="adj3" fmla="val 18750"/>
              <a:gd name="adj4" fmla="val -16667"/>
              <a:gd name="adj5" fmla="val -56448"/>
              <a:gd name="adj6" fmla="val -10141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BE" sz="1400" b="1" i="1" dirty="0" err="1">
                <a:solidFill>
                  <a:schemeClr val="bg1">
                    <a:lumMod val="50000"/>
                  </a:schemeClr>
                </a:solidFill>
              </a:rPr>
              <a:t>Some</a:t>
            </a:r>
            <a:r>
              <a:rPr lang="fr-BE" sz="1400" b="1" i="1" dirty="0">
                <a:solidFill>
                  <a:schemeClr val="bg1">
                    <a:lumMod val="50000"/>
                  </a:schemeClr>
                </a:solidFill>
              </a:rPr>
              <a:t> </a:t>
            </a:r>
            <a:r>
              <a:rPr lang="fr-BE" sz="1400" b="1" i="1" dirty="0" err="1" smtClean="0">
                <a:solidFill>
                  <a:schemeClr val="bg1">
                    <a:lumMod val="50000"/>
                  </a:schemeClr>
                </a:solidFill>
              </a:rPr>
              <a:t>sectors</a:t>
            </a:r>
            <a:r>
              <a:rPr lang="fr-BE" sz="1400" b="1" i="1" dirty="0" smtClean="0">
                <a:solidFill>
                  <a:schemeClr val="bg1">
                    <a:lumMod val="50000"/>
                  </a:schemeClr>
                </a:solidFill>
              </a:rPr>
              <a:t>, </a:t>
            </a:r>
            <a:r>
              <a:rPr lang="fr-BE" sz="1400" b="1" i="1" dirty="0" err="1" smtClean="0">
                <a:solidFill>
                  <a:schemeClr val="bg1">
                    <a:lumMod val="50000"/>
                  </a:schemeClr>
                </a:solidFill>
              </a:rPr>
              <a:t>such</a:t>
            </a:r>
            <a:r>
              <a:rPr lang="fr-BE" sz="1400" b="1" i="1" dirty="0" smtClean="0">
                <a:solidFill>
                  <a:schemeClr val="bg1">
                    <a:lumMod val="50000"/>
                  </a:schemeClr>
                </a:solidFill>
              </a:rPr>
              <a:t> as music, </a:t>
            </a:r>
            <a:r>
              <a:rPr lang="fr-BE" sz="1400" b="1" i="1" dirty="0">
                <a:solidFill>
                  <a:schemeClr val="bg1">
                    <a:lumMod val="50000"/>
                  </a:schemeClr>
                </a:solidFill>
              </a:rPr>
              <a:t>are </a:t>
            </a:r>
            <a:r>
              <a:rPr lang="fr-BE" sz="1400" b="1" i="1" dirty="0" err="1" smtClean="0">
                <a:solidFill>
                  <a:schemeClr val="bg1">
                    <a:lumMod val="50000"/>
                  </a:schemeClr>
                </a:solidFill>
              </a:rPr>
              <a:t>better</a:t>
            </a:r>
            <a:r>
              <a:rPr lang="fr-BE" sz="1400" b="1" i="1" dirty="0" smtClean="0">
                <a:solidFill>
                  <a:schemeClr val="bg1">
                    <a:lumMod val="50000"/>
                  </a:schemeClr>
                </a:solidFill>
              </a:rPr>
              <a:t> </a:t>
            </a:r>
            <a:r>
              <a:rPr lang="fr-BE" sz="1400" b="1" i="1" dirty="0" err="1" smtClean="0">
                <a:solidFill>
                  <a:schemeClr val="bg1">
                    <a:lumMod val="50000"/>
                  </a:schemeClr>
                </a:solidFill>
              </a:rPr>
              <a:t>standardised</a:t>
            </a:r>
            <a:r>
              <a:rPr lang="fr-BE" sz="1400" i="1" dirty="0" smtClean="0">
                <a:solidFill>
                  <a:schemeClr val="bg1">
                    <a:lumMod val="50000"/>
                  </a:schemeClr>
                </a:solidFill>
              </a:rPr>
              <a:t> </a:t>
            </a:r>
            <a:r>
              <a:rPr lang="fr-BE" sz="1400" b="1" i="1" dirty="0" err="1" smtClean="0">
                <a:solidFill>
                  <a:schemeClr val="bg1">
                    <a:lumMod val="50000"/>
                  </a:schemeClr>
                </a:solidFill>
              </a:rPr>
              <a:t>across</a:t>
            </a:r>
            <a:r>
              <a:rPr lang="fr-BE" sz="1400" b="1" i="1" dirty="0" smtClean="0">
                <a:solidFill>
                  <a:schemeClr val="bg1">
                    <a:lumMod val="50000"/>
                  </a:schemeClr>
                </a:solidFill>
              </a:rPr>
              <a:t> the value </a:t>
            </a:r>
            <a:r>
              <a:rPr lang="fr-BE" sz="1400" b="1" i="1" dirty="0" err="1" smtClean="0">
                <a:solidFill>
                  <a:schemeClr val="bg1">
                    <a:lumMod val="50000"/>
                  </a:schemeClr>
                </a:solidFill>
              </a:rPr>
              <a:t>chain</a:t>
            </a:r>
            <a:r>
              <a:rPr lang="fr-BE" sz="1400" b="1" i="1" dirty="0" smtClean="0">
                <a:solidFill>
                  <a:schemeClr val="bg1">
                    <a:lumMod val="50000"/>
                  </a:schemeClr>
                </a:solidFill>
              </a:rPr>
              <a:t>: </a:t>
            </a:r>
            <a:r>
              <a:rPr lang="fr-BE" sz="1400" i="1" dirty="0" smtClean="0">
                <a:solidFill>
                  <a:schemeClr val="bg1">
                    <a:lumMod val="50000"/>
                  </a:schemeClr>
                </a:solidFill>
              </a:rPr>
              <a:t/>
            </a:r>
            <a:br>
              <a:rPr lang="fr-BE" sz="1400" i="1" dirty="0" smtClean="0">
                <a:solidFill>
                  <a:schemeClr val="bg1">
                    <a:lumMod val="50000"/>
                  </a:schemeClr>
                </a:solidFill>
              </a:rPr>
            </a:br>
            <a:r>
              <a:rPr lang="fr-BE" sz="1400" i="1" dirty="0" smtClean="0">
                <a:solidFill>
                  <a:schemeClr val="bg1">
                    <a:lumMod val="50000"/>
                  </a:schemeClr>
                </a:solidFill>
              </a:rPr>
              <a:t>identification </a:t>
            </a:r>
            <a:r>
              <a:rPr lang="fr-BE" sz="1400" i="1" dirty="0">
                <a:solidFill>
                  <a:schemeClr val="bg1">
                    <a:lumMod val="50000"/>
                  </a:schemeClr>
                </a:solidFill>
              </a:rPr>
              <a:t>(ISRC, ISWC), </a:t>
            </a:r>
            <a:r>
              <a:rPr lang="fr-BE" sz="1400" i="1" dirty="0" err="1">
                <a:solidFill>
                  <a:schemeClr val="bg1">
                    <a:lumMod val="50000"/>
                  </a:schemeClr>
                </a:solidFill>
              </a:rPr>
              <a:t>registering</a:t>
            </a:r>
            <a:r>
              <a:rPr lang="fr-BE" sz="1400" i="1" dirty="0">
                <a:solidFill>
                  <a:schemeClr val="bg1">
                    <a:lumMod val="50000"/>
                  </a:schemeClr>
                </a:solidFill>
              </a:rPr>
              <a:t> (CWR), </a:t>
            </a:r>
            <a:r>
              <a:rPr lang="fr-BE" sz="1400" i="1" dirty="0" err="1">
                <a:solidFill>
                  <a:schemeClr val="bg1">
                    <a:lumMod val="50000"/>
                  </a:schemeClr>
                </a:solidFill>
              </a:rPr>
              <a:t>reporting</a:t>
            </a:r>
            <a:r>
              <a:rPr lang="fr-BE" sz="1400" i="1" dirty="0">
                <a:solidFill>
                  <a:schemeClr val="bg1">
                    <a:lumMod val="50000"/>
                  </a:schemeClr>
                </a:solidFill>
              </a:rPr>
              <a:t> (DDEX), </a:t>
            </a:r>
            <a:r>
              <a:rPr lang="fr-BE" sz="1400" i="1" dirty="0" err="1">
                <a:solidFill>
                  <a:schemeClr val="bg1">
                    <a:lumMod val="50000"/>
                  </a:schemeClr>
                </a:solidFill>
              </a:rPr>
              <a:t>matching</a:t>
            </a:r>
            <a:r>
              <a:rPr lang="fr-BE" sz="1400" i="1" dirty="0">
                <a:solidFill>
                  <a:schemeClr val="bg1">
                    <a:lumMod val="50000"/>
                  </a:schemeClr>
                </a:solidFill>
              </a:rPr>
              <a:t> (IPI, ISWC), </a:t>
            </a:r>
            <a:r>
              <a:rPr lang="fr-BE" sz="1400" i="1" dirty="0" err="1">
                <a:solidFill>
                  <a:schemeClr val="bg1">
                    <a:lumMod val="50000"/>
                  </a:schemeClr>
                </a:solidFill>
              </a:rPr>
              <a:t>invoicing</a:t>
            </a:r>
            <a:r>
              <a:rPr lang="fr-BE" sz="1400" i="1" dirty="0">
                <a:solidFill>
                  <a:schemeClr val="bg1">
                    <a:lumMod val="50000"/>
                  </a:schemeClr>
                </a:solidFill>
              </a:rPr>
              <a:t> (CCID), </a:t>
            </a:r>
            <a:r>
              <a:rPr lang="fr-BE" sz="1400" i="1" dirty="0" err="1">
                <a:solidFill>
                  <a:schemeClr val="bg1">
                    <a:lumMod val="50000"/>
                  </a:schemeClr>
                </a:solidFill>
              </a:rPr>
              <a:t>payment</a:t>
            </a:r>
            <a:r>
              <a:rPr lang="fr-BE" sz="1400" i="1" dirty="0">
                <a:solidFill>
                  <a:schemeClr val="bg1">
                    <a:lumMod val="50000"/>
                  </a:schemeClr>
                </a:solidFill>
              </a:rPr>
              <a:t> (CRD, DIF</a:t>
            </a:r>
            <a:r>
              <a:rPr lang="fr-BE" sz="1400" i="1" dirty="0" smtClean="0">
                <a:solidFill>
                  <a:schemeClr val="bg1">
                    <a:lumMod val="50000"/>
                  </a:schemeClr>
                </a:solidFill>
              </a:rPr>
              <a:t>)</a:t>
            </a:r>
          </a:p>
          <a:p>
            <a:endParaRPr lang="en-US" sz="1400" b="1" i="1" dirty="0" smtClean="0">
              <a:solidFill>
                <a:schemeClr val="dk1"/>
              </a:solidFill>
            </a:endParaRPr>
          </a:p>
        </p:txBody>
      </p:sp>
      <p:cxnSp>
        <p:nvCxnSpPr>
          <p:cNvPr id="10" name="Straight Connector 9"/>
          <p:cNvCxnSpPr/>
          <p:nvPr/>
        </p:nvCxnSpPr>
        <p:spPr>
          <a:xfrm flipH="1" flipV="1">
            <a:off x="5890437" y="3625701"/>
            <a:ext cx="2392326" cy="5954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flipV="1">
            <a:off x="6251945" y="4146696"/>
            <a:ext cx="2030818" cy="7442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4593265" y="4221123"/>
            <a:ext cx="3689498" cy="44609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itle 2"/>
          <p:cNvSpPr>
            <a:spLocks noGrp="1"/>
          </p:cNvSpPr>
          <p:nvPr>
            <p:ph type="title"/>
          </p:nvPr>
        </p:nvSpPr>
        <p:spPr>
          <a:xfrm>
            <a:off x="970722" y="482860"/>
            <a:ext cx="10515600" cy="888740"/>
          </a:xfrm>
        </p:spPr>
        <p:txBody>
          <a:bodyPr/>
          <a:lstStyle/>
          <a:p>
            <a:r>
              <a:rPr lang="fr-BE" dirty="0" smtClean="0"/>
              <a:t>Effective </a:t>
            </a:r>
            <a:r>
              <a:rPr lang="fr-BE" dirty="0" err="1" smtClean="0"/>
              <a:t>licensing</a:t>
            </a:r>
            <a:r>
              <a:rPr lang="fr-BE" dirty="0" smtClean="0"/>
              <a:t> and </a:t>
            </a:r>
            <a:r>
              <a:rPr lang="fr-BE" dirty="0" err="1" smtClean="0"/>
              <a:t>remuneration</a:t>
            </a:r>
            <a:r>
              <a:rPr lang="fr-BE" dirty="0" smtClean="0"/>
              <a:t> </a:t>
            </a:r>
            <a:r>
              <a:rPr lang="fr-BE" b="1" dirty="0" err="1" smtClean="0"/>
              <a:t>Voluntary</a:t>
            </a:r>
            <a:r>
              <a:rPr lang="fr-BE" b="1" dirty="0" smtClean="0"/>
              <a:t> Standards</a:t>
            </a:r>
            <a:endParaRPr lang="en-US" sz="3200" b="1" i="1" dirty="0"/>
          </a:p>
        </p:txBody>
      </p:sp>
    </p:spTree>
    <p:extLst>
      <p:ext uri="{BB962C8B-B14F-4D97-AF65-F5344CB8AC3E}">
        <p14:creationId xmlns:p14="http://schemas.microsoft.com/office/powerpoint/2010/main" val="5182639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5672" y="1600554"/>
            <a:ext cx="11239119" cy="4852004"/>
          </a:xfrm>
        </p:spPr>
        <p:txBody>
          <a:bodyPr/>
          <a:lstStyle/>
          <a:p>
            <a:pPr marL="0" indent="0">
              <a:buNone/>
            </a:pPr>
            <a:r>
              <a:rPr lang="fr-BE" dirty="0"/>
              <a:t>Focus on</a:t>
            </a:r>
            <a:r>
              <a:rPr lang="en-US" dirty="0"/>
              <a:t> </a:t>
            </a:r>
            <a:r>
              <a:rPr lang="en-US" b="1" dirty="0" smtClean="0"/>
              <a:t>accuracy of data</a:t>
            </a:r>
            <a:r>
              <a:rPr lang="en-US" dirty="0" smtClean="0"/>
              <a:t>, as key to ensure efficient </a:t>
            </a:r>
            <a:r>
              <a:rPr lang="en-US" dirty="0" smtClean="0"/>
              <a:t>licensing/payment:</a:t>
            </a:r>
            <a:endParaRPr lang="en-US" dirty="0" smtClean="0"/>
          </a:p>
          <a:p>
            <a:pPr marL="457200" lvl="1" indent="0">
              <a:spcBef>
                <a:spcPts val="0"/>
              </a:spcBef>
              <a:buNone/>
            </a:pPr>
            <a:r>
              <a:rPr lang="en-US" sz="1600" i="1" dirty="0" smtClean="0"/>
              <a:t>(Recital 26) ..</a:t>
            </a:r>
            <a:r>
              <a:rPr lang="en-US" sz="1600" b="1" i="1" dirty="0" smtClean="0"/>
              <a:t>Accurate </a:t>
            </a:r>
            <a:r>
              <a:rPr lang="en-US" sz="1600" b="1" i="1" dirty="0"/>
              <a:t>distribution </a:t>
            </a:r>
            <a:r>
              <a:rPr lang="en-US" sz="1600" i="1" dirty="0"/>
              <a:t>is only possible where the collective management </a:t>
            </a:r>
            <a:r>
              <a:rPr lang="en-US" sz="1600" i="1" dirty="0" err="1"/>
              <a:t>organisation</a:t>
            </a:r>
            <a:r>
              <a:rPr lang="en-US" sz="1600" i="1" dirty="0"/>
              <a:t> maintains proper records of membership, </a:t>
            </a:r>
            <a:r>
              <a:rPr lang="en-US" sz="1600" i="1" dirty="0" err="1"/>
              <a:t>licences</a:t>
            </a:r>
            <a:r>
              <a:rPr lang="en-US" sz="1600" i="1" dirty="0"/>
              <a:t> and use of works and other </a:t>
            </a:r>
            <a:r>
              <a:rPr lang="en-US" sz="1600" i="1" dirty="0" smtClean="0"/>
              <a:t>subject-matter…</a:t>
            </a:r>
            <a:r>
              <a:rPr lang="en-US" sz="1600" dirty="0" smtClean="0"/>
              <a:t> </a:t>
            </a:r>
          </a:p>
          <a:p>
            <a:pPr marL="457200" lvl="1" indent="0">
              <a:spcBef>
                <a:spcPts val="0"/>
              </a:spcBef>
              <a:spcAft>
                <a:spcPts val="600"/>
              </a:spcAft>
              <a:buNone/>
            </a:pPr>
            <a:r>
              <a:rPr lang="en-US" sz="1600" i="1" dirty="0"/>
              <a:t>Article </a:t>
            </a:r>
            <a:r>
              <a:rPr lang="en-US" sz="1600" i="1" dirty="0" smtClean="0"/>
              <a:t>26  </a:t>
            </a:r>
            <a:r>
              <a:rPr lang="en-US" sz="1600" b="1" i="1" dirty="0" smtClean="0"/>
              <a:t>Accuracy</a:t>
            </a:r>
            <a:r>
              <a:rPr lang="en-US" sz="1600" i="1" dirty="0" smtClean="0"/>
              <a:t> </a:t>
            </a:r>
            <a:r>
              <a:rPr lang="en-US" sz="1600" i="1" dirty="0"/>
              <a:t>of multi-territorial repertoire information</a:t>
            </a:r>
          </a:p>
          <a:p>
            <a:pPr marL="457200" lvl="1" indent="0">
              <a:spcBef>
                <a:spcPts val="0"/>
              </a:spcBef>
              <a:spcAft>
                <a:spcPts val="600"/>
              </a:spcAft>
              <a:buNone/>
            </a:pPr>
            <a:r>
              <a:rPr lang="en-US" sz="1600" i="1" dirty="0"/>
              <a:t>1.   Member States shall ensure that a collective management </a:t>
            </a:r>
            <a:r>
              <a:rPr lang="en-US" sz="1600" i="1" dirty="0" err="1"/>
              <a:t>organisation</a:t>
            </a:r>
            <a:r>
              <a:rPr lang="en-US" sz="1600" i="1" dirty="0"/>
              <a:t> which grants multi-territorial </a:t>
            </a:r>
            <a:r>
              <a:rPr lang="en-US" sz="1600" b="1" i="1" dirty="0" err="1"/>
              <a:t>licences</a:t>
            </a:r>
            <a:r>
              <a:rPr lang="en-US" sz="1600" i="1" dirty="0"/>
              <a:t> for online rights in musical works has in place arrangements to enable rightholders, other collective management </a:t>
            </a:r>
            <a:r>
              <a:rPr lang="en-US" sz="1600" i="1" dirty="0" err="1"/>
              <a:t>organisations</a:t>
            </a:r>
            <a:r>
              <a:rPr lang="en-US" sz="1600" i="1" dirty="0"/>
              <a:t> and online service providers to </a:t>
            </a:r>
            <a:r>
              <a:rPr lang="en-US" sz="1600" b="1" i="1" dirty="0"/>
              <a:t>request a correction </a:t>
            </a:r>
            <a:r>
              <a:rPr lang="en-US" sz="1600" i="1" dirty="0"/>
              <a:t>of the </a:t>
            </a:r>
            <a:r>
              <a:rPr lang="en-US" sz="1600" i="1" dirty="0" smtClean="0"/>
              <a:t>data</a:t>
            </a:r>
          </a:p>
          <a:p>
            <a:pPr marL="0" indent="0">
              <a:spcAft>
                <a:spcPts val="600"/>
              </a:spcAft>
              <a:buNone/>
            </a:pPr>
            <a:endParaRPr lang="fr-BE" sz="1800" i="1" dirty="0"/>
          </a:p>
          <a:p>
            <a:pPr marL="0" indent="0">
              <a:buNone/>
            </a:pPr>
            <a:r>
              <a:rPr lang="en-US" sz="2000" dirty="0" smtClean="0"/>
              <a:t>Case law: </a:t>
            </a:r>
            <a:r>
              <a:rPr lang="fr-BE" sz="2000" b="1" dirty="0" smtClean="0"/>
              <a:t>Balance </a:t>
            </a:r>
            <a:r>
              <a:rPr lang="fr-BE" sz="2000" b="1" dirty="0" err="1"/>
              <a:t>between</a:t>
            </a:r>
            <a:r>
              <a:rPr lang="fr-BE" sz="2000" b="1" dirty="0"/>
              <a:t> </a:t>
            </a:r>
            <a:r>
              <a:rPr lang="fr-BE" sz="2000" b="1" dirty="0" err="1"/>
              <a:t>accurate</a:t>
            </a:r>
            <a:r>
              <a:rPr lang="fr-BE" sz="2000" b="1" dirty="0"/>
              <a:t> monitoring and administrative </a:t>
            </a:r>
            <a:r>
              <a:rPr lang="fr-BE" sz="2000" b="1" dirty="0" err="1"/>
              <a:t>costs</a:t>
            </a:r>
            <a:r>
              <a:rPr lang="fr-BE" sz="2000" b="1" dirty="0"/>
              <a:t>. </a:t>
            </a:r>
          </a:p>
          <a:p>
            <a:pPr marL="457200" lvl="1" indent="0">
              <a:spcBef>
                <a:spcPts val="0"/>
              </a:spcBef>
              <a:spcAft>
                <a:spcPts val="0"/>
              </a:spcAft>
              <a:buNone/>
            </a:pPr>
            <a:r>
              <a:rPr lang="fr-BE" sz="1600" b="1" dirty="0" smtClean="0"/>
              <a:t>C-39587/Tournier</a:t>
            </a:r>
            <a:r>
              <a:rPr lang="fr-BE" sz="1600" b="1" dirty="0"/>
              <a:t>: </a:t>
            </a:r>
            <a:r>
              <a:rPr lang="en-US" sz="1600" dirty="0" smtClean="0"/>
              <a:t>The Court ruled that the fact that a </a:t>
            </a:r>
            <a:r>
              <a:rPr lang="en-US" sz="1600" dirty="0"/>
              <a:t>blanket or flat-rate royalty </a:t>
            </a:r>
            <a:r>
              <a:rPr lang="en-US" sz="1600" dirty="0" smtClean="0"/>
              <a:t>was charged can </a:t>
            </a:r>
            <a:r>
              <a:rPr lang="en-US" sz="1600" dirty="0"/>
              <a:t>only be </a:t>
            </a:r>
            <a:r>
              <a:rPr lang="en-US" sz="1600" dirty="0" err="1"/>
              <a:t>criticised</a:t>
            </a:r>
            <a:r>
              <a:rPr lang="en-US" sz="1600" dirty="0"/>
              <a:t> by reference to the prohibition on unfair price practices </a:t>
            </a:r>
            <a:r>
              <a:rPr lang="en-US" sz="1600" i="1" dirty="0"/>
              <a:t>‘if other methods might be capable of attaining the same legitimate aim, namely the protection of the interests of authors, composers and publishers of music, without thereby increasing the costs of managing contracts and monitoring the use of protected musical works</a:t>
            </a:r>
            <a:r>
              <a:rPr lang="en-US" sz="1600" i="1" dirty="0" smtClean="0"/>
              <a:t>’</a:t>
            </a:r>
            <a:r>
              <a:rPr lang="en-US" sz="1600" dirty="0" smtClean="0"/>
              <a:t>. (§45)</a:t>
            </a:r>
          </a:p>
          <a:p>
            <a:pPr marL="457200" lvl="1" indent="0">
              <a:spcBef>
                <a:spcPts val="0"/>
              </a:spcBef>
              <a:spcAft>
                <a:spcPts val="0"/>
              </a:spcAft>
              <a:buNone/>
            </a:pPr>
            <a:endParaRPr lang="en-US" sz="1600" b="1" dirty="0"/>
          </a:p>
          <a:p>
            <a:pPr marL="457200" lvl="1" indent="0">
              <a:spcBef>
                <a:spcPts val="0"/>
              </a:spcBef>
              <a:spcAft>
                <a:spcPts val="0"/>
              </a:spcAft>
              <a:buNone/>
            </a:pPr>
            <a:r>
              <a:rPr lang="en-US" sz="1600" b="1" dirty="0"/>
              <a:t>C-372/19 </a:t>
            </a:r>
            <a:r>
              <a:rPr lang="en-US" sz="1600" b="1" dirty="0" smtClean="0"/>
              <a:t>SABAM. </a:t>
            </a:r>
            <a:r>
              <a:rPr lang="en-US" sz="1600" b="1" i="1" dirty="0"/>
              <a:t>“</a:t>
            </a:r>
            <a:r>
              <a:rPr lang="en-US" sz="1600" i="1" dirty="0"/>
              <a:t>a calculation method allowing the precise identification of the musical works </a:t>
            </a:r>
            <a:r>
              <a:rPr lang="en-US" sz="1600" i="1" dirty="0" smtClean="0"/>
              <a:t/>
            </a:r>
            <a:br>
              <a:rPr lang="en-US" sz="1600" i="1" dirty="0" smtClean="0"/>
            </a:br>
            <a:r>
              <a:rPr lang="en-US" sz="1600" i="1" dirty="0" smtClean="0"/>
              <a:t>performed </a:t>
            </a:r>
            <a:r>
              <a:rPr lang="en-US" sz="1600" i="1" dirty="0"/>
              <a:t>must not lead to a ‘disproportionate’ increase in those costs”</a:t>
            </a:r>
            <a:r>
              <a:rPr lang="en-US" sz="1600" dirty="0"/>
              <a:t> (§84)</a:t>
            </a:r>
            <a:endParaRPr lang="en-US" sz="1600" b="1" dirty="0"/>
          </a:p>
          <a:p>
            <a:pPr marL="0" indent="0">
              <a:buNone/>
            </a:pPr>
            <a:endParaRPr lang="en-US" sz="2000" dirty="0" smtClean="0"/>
          </a:p>
          <a:p>
            <a:endParaRPr lang="en-US" sz="2000" dirty="0" smtClean="0"/>
          </a:p>
          <a:p>
            <a:endParaRPr lang="en-US" dirty="0"/>
          </a:p>
        </p:txBody>
      </p:sp>
      <p:sp>
        <p:nvSpPr>
          <p:cNvPr id="5" name="Title 2"/>
          <p:cNvSpPr>
            <a:spLocks noGrp="1"/>
          </p:cNvSpPr>
          <p:nvPr>
            <p:ph type="title"/>
          </p:nvPr>
        </p:nvSpPr>
        <p:spPr>
          <a:xfrm>
            <a:off x="970722" y="482860"/>
            <a:ext cx="10515600" cy="888740"/>
          </a:xfrm>
        </p:spPr>
        <p:txBody>
          <a:bodyPr/>
          <a:lstStyle/>
          <a:p>
            <a:r>
              <a:rPr lang="fr-BE" dirty="0" smtClean="0"/>
              <a:t>Effective </a:t>
            </a:r>
            <a:r>
              <a:rPr lang="fr-BE" dirty="0" err="1" smtClean="0"/>
              <a:t>licensing</a:t>
            </a:r>
            <a:r>
              <a:rPr lang="fr-BE" dirty="0" smtClean="0"/>
              <a:t> and </a:t>
            </a:r>
            <a:r>
              <a:rPr lang="fr-BE" dirty="0" err="1" smtClean="0"/>
              <a:t>remuneration</a:t>
            </a:r>
            <a:r>
              <a:rPr lang="fr-BE" dirty="0" smtClean="0"/>
              <a:t> </a:t>
            </a:r>
            <a:r>
              <a:rPr lang="fr-BE" b="1" dirty="0" err="1" smtClean="0"/>
              <a:t>Metadata</a:t>
            </a:r>
            <a:r>
              <a:rPr lang="fr-BE" b="1" dirty="0" smtClean="0"/>
              <a:t> </a:t>
            </a:r>
            <a:r>
              <a:rPr lang="fr-BE" b="1" dirty="0" err="1" smtClean="0"/>
              <a:t>accuracy</a:t>
            </a:r>
            <a:endParaRPr lang="en-US" sz="3200" b="1" i="1" dirty="0"/>
          </a:p>
        </p:txBody>
      </p:sp>
    </p:spTree>
    <p:extLst>
      <p:ext uri="{BB962C8B-B14F-4D97-AF65-F5344CB8AC3E}">
        <p14:creationId xmlns:p14="http://schemas.microsoft.com/office/powerpoint/2010/main" val="4095819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616688" y="1505057"/>
            <a:ext cx="5099037" cy="4801638"/>
          </a:xfrm>
        </p:spPr>
        <p:txBody>
          <a:bodyPr/>
          <a:lstStyle/>
          <a:p>
            <a:pPr marL="0" indent="0" algn="r">
              <a:buNone/>
            </a:pPr>
            <a:r>
              <a:rPr lang="fr-BE" b="1" dirty="0" err="1" smtClean="0"/>
              <a:t>Royalty</a:t>
            </a:r>
            <a:r>
              <a:rPr lang="fr-BE" b="1" dirty="0" smtClean="0"/>
              <a:t> Black box</a:t>
            </a:r>
            <a:br>
              <a:rPr lang="fr-BE" b="1" dirty="0" smtClean="0"/>
            </a:br>
            <a:r>
              <a:rPr lang="fr-BE" sz="2000" dirty="0" smtClean="0"/>
              <a:t>uses </a:t>
            </a:r>
            <a:r>
              <a:rPr lang="fr-BE" sz="2000" dirty="0" err="1" smtClean="0"/>
              <a:t>with</a:t>
            </a:r>
            <a:r>
              <a:rPr lang="fr-BE" sz="2000" dirty="0" smtClean="0"/>
              <a:t> non-</a:t>
            </a:r>
            <a:r>
              <a:rPr lang="fr-BE" sz="2000" dirty="0" err="1" smtClean="0"/>
              <a:t>identified</a:t>
            </a:r>
            <a:r>
              <a:rPr lang="fr-BE" sz="2000" dirty="0" smtClean="0"/>
              <a:t> </a:t>
            </a:r>
            <a:r>
              <a:rPr lang="fr-BE" sz="2000" dirty="0" err="1" smtClean="0"/>
              <a:t>rights</a:t>
            </a:r>
            <a:r>
              <a:rPr lang="fr-BE" sz="2000" dirty="0" smtClean="0"/>
              <a:t>/</a:t>
            </a:r>
            <a:r>
              <a:rPr lang="fr-BE" sz="2000" dirty="0" err="1" smtClean="0"/>
              <a:t>owners</a:t>
            </a:r>
            <a:r>
              <a:rPr lang="fr-BE" sz="2000" dirty="0" smtClean="0"/>
              <a:t> </a:t>
            </a:r>
            <a:br>
              <a:rPr lang="fr-BE" sz="2000" dirty="0" smtClean="0"/>
            </a:br>
            <a:r>
              <a:rPr lang="fr-BE" sz="2000" dirty="0" smtClean="0"/>
              <a:t>are not </a:t>
            </a:r>
            <a:r>
              <a:rPr lang="fr-BE" sz="2000" dirty="0" err="1" smtClean="0"/>
              <a:t>paid</a:t>
            </a:r>
            <a:endParaRPr lang="fr-BE" dirty="0" smtClean="0"/>
          </a:p>
          <a:p>
            <a:pPr marL="0" indent="0" algn="r">
              <a:buNone/>
            </a:pPr>
            <a:r>
              <a:rPr lang="fr-BE" b="1" dirty="0" err="1" smtClean="0"/>
              <a:t>Missed</a:t>
            </a:r>
            <a:r>
              <a:rPr lang="fr-BE" b="1" dirty="0" smtClean="0"/>
              <a:t> </a:t>
            </a:r>
            <a:r>
              <a:rPr lang="fr-BE" b="1" dirty="0" err="1" smtClean="0"/>
              <a:t>licensing</a:t>
            </a:r>
            <a:r>
              <a:rPr lang="fr-BE" b="1" dirty="0" smtClean="0"/>
              <a:t> </a:t>
            </a:r>
            <a:r>
              <a:rPr lang="fr-BE" b="1" dirty="0" err="1" smtClean="0"/>
              <a:t>opportunities</a:t>
            </a:r>
            <a:endParaRPr lang="fr-BE" b="1" dirty="0" smtClean="0"/>
          </a:p>
          <a:p>
            <a:pPr marL="0" indent="0" algn="r">
              <a:buNone/>
            </a:pPr>
            <a:r>
              <a:rPr lang="fr-BE" b="1" dirty="0" err="1" smtClean="0"/>
              <a:t>Piracy</a:t>
            </a:r>
            <a:r>
              <a:rPr lang="fr-BE" b="1" dirty="0" smtClean="0"/>
              <a:t/>
            </a:r>
            <a:br>
              <a:rPr lang="fr-BE" b="1" dirty="0" smtClean="0"/>
            </a:br>
            <a:r>
              <a:rPr lang="fr-BE" sz="2000" dirty="0" err="1" smtClean="0"/>
              <a:t>lack</a:t>
            </a:r>
            <a:r>
              <a:rPr lang="fr-BE" sz="2000" dirty="0" smtClean="0"/>
              <a:t> of IP information </a:t>
            </a:r>
            <a:br>
              <a:rPr lang="fr-BE" sz="2000" dirty="0" smtClean="0"/>
            </a:br>
            <a:r>
              <a:rPr lang="fr-BE" sz="2000" dirty="0" err="1" smtClean="0"/>
              <a:t>makes</a:t>
            </a:r>
            <a:r>
              <a:rPr lang="fr-BE" sz="2000" dirty="0" smtClean="0"/>
              <a:t> </a:t>
            </a:r>
            <a:r>
              <a:rPr lang="fr-BE" sz="2000" dirty="0" err="1" smtClean="0"/>
              <a:t>enforcement</a:t>
            </a:r>
            <a:r>
              <a:rPr lang="fr-BE" sz="2000" dirty="0" smtClean="0"/>
              <a:t> more </a:t>
            </a:r>
            <a:r>
              <a:rPr lang="fr-BE" sz="2000" dirty="0" err="1" smtClean="0"/>
              <a:t>difficult</a:t>
            </a:r>
            <a:endParaRPr lang="en-US" dirty="0"/>
          </a:p>
          <a:p>
            <a:pPr marL="0" indent="0" algn="r">
              <a:buNone/>
            </a:pPr>
            <a:r>
              <a:rPr lang="fr-BE" b="1" dirty="0" smtClean="0"/>
              <a:t>Exclusive right</a:t>
            </a:r>
            <a:r>
              <a:rPr lang="fr-BE" dirty="0"/>
              <a:t/>
            </a:r>
            <a:br>
              <a:rPr lang="fr-BE" dirty="0"/>
            </a:br>
            <a:r>
              <a:rPr lang="fr-BE" sz="2000" dirty="0" err="1" smtClean="0"/>
              <a:t>Lack</a:t>
            </a:r>
            <a:r>
              <a:rPr lang="fr-BE" sz="2000" dirty="0" smtClean="0"/>
              <a:t> of IP information </a:t>
            </a:r>
            <a:br>
              <a:rPr lang="fr-BE" sz="2000" dirty="0" smtClean="0"/>
            </a:br>
            <a:r>
              <a:rPr lang="fr-BE" sz="2000" dirty="0" err="1" smtClean="0"/>
              <a:t>may</a:t>
            </a:r>
            <a:r>
              <a:rPr lang="fr-BE" sz="2000" dirty="0" smtClean="0"/>
              <a:t> </a:t>
            </a:r>
            <a:r>
              <a:rPr lang="fr-BE" sz="2000" dirty="0" err="1" smtClean="0"/>
              <a:t>hinder</a:t>
            </a:r>
            <a:r>
              <a:rPr lang="fr-BE" sz="2000" dirty="0" smtClean="0"/>
              <a:t> </a:t>
            </a:r>
            <a:r>
              <a:rPr lang="fr-BE" sz="2000" dirty="0" err="1" smtClean="0"/>
              <a:t>author’s</a:t>
            </a:r>
            <a:r>
              <a:rPr lang="fr-BE" sz="2000" dirty="0" smtClean="0"/>
              <a:t> </a:t>
            </a:r>
            <a:r>
              <a:rPr lang="fr-BE" sz="2000" dirty="0" err="1" smtClean="0"/>
              <a:t>ability</a:t>
            </a:r>
            <a:r>
              <a:rPr lang="fr-BE" sz="2000" dirty="0" smtClean="0"/>
              <a:t> to </a:t>
            </a:r>
            <a:r>
              <a:rPr lang="fr-BE" sz="2000" dirty="0" err="1" smtClean="0"/>
              <a:t>authorise</a:t>
            </a:r>
            <a:r>
              <a:rPr lang="fr-BE" sz="2000" dirty="0" smtClean="0"/>
              <a:t>/</a:t>
            </a:r>
            <a:r>
              <a:rPr lang="fr-BE" sz="2000" dirty="0" err="1" smtClean="0"/>
              <a:t>prohibit</a:t>
            </a:r>
            <a:r>
              <a:rPr lang="fr-BE" sz="2000" dirty="0" smtClean="0"/>
              <a:t> the use of a </a:t>
            </a:r>
            <a:r>
              <a:rPr lang="fr-BE" sz="2000" dirty="0" err="1" smtClean="0"/>
              <a:t>work</a:t>
            </a:r>
            <a:endParaRPr lang="fr-BE" dirty="0" smtClean="0"/>
          </a:p>
          <a:p>
            <a:pPr marL="0" indent="0" algn="r">
              <a:buNone/>
            </a:pPr>
            <a:r>
              <a:rPr lang="fr-BE" b="1" dirty="0" err="1" smtClean="0"/>
              <a:t>Conflictive</a:t>
            </a:r>
            <a:r>
              <a:rPr lang="fr-BE" b="1" dirty="0" smtClean="0"/>
              <a:t> claims of </a:t>
            </a:r>
            <a:r>
              <a:rPr lang="fr-BE" b="1" dirty="0" err="1" smtClean="0"/>
              <a:t>ownership</a:t>
            </a:r>
            <a:endParaRPr lang="fr-BE" b="1" dirty="0" smtClean="0"/>
          </a:p>
          <a:p>
            <a:endParaRPr lang="en-US" dirty="0" smtClean="0"/>
          </a:p>
          <a:p>
            <a:pPr marL="0" indent="0">
              <a:buNone/>
            </a:pPr>
            <a:endParaRPr lang="en-US" dirty="0"/>
          </a:p>
        </p:txBody>
      </p:sp>
      <p:sp>
        <p:nvSpPr>
          <p:cNvPr id="4" name="Content Placeholder 3"/>
          <p:cNvSpPr>
            <a:spLocks noGrp="1"/>
          </p:cNvSpPr>
          <p:nvPr>
            <p:ph sz="half" idx="2"/>
          </p:nvPr>
        </p:nvSpPr>
        <p:spPr>
          <a:xfrm>
            <a:off x="6359719" y="2059538"/>
            <a:ext cx="5612541" cy="3906435"/>
          </a:xfrm>
        </p:spPr>
        <p:txBody>
          <a:bodyPr/>
          <a:lstStyle/>
          <a:p>
            <a:r>
              <a:rPr lang="en-US" sz="2000" i="1" dirty="0" smtClean="0"/>
              <a:t>Lack of copyright awareness, and</a:t>
            </a:r>
            <a:br>
              <a:rPr lang="en-US" sz="2000" i="1" dirty="0" smtClean="0"/>
            </a:br>
            <a:r>
              <a:rPr lang="en-US" sz="2000" i="1" dirty="0" smtClean="0"/>
              <a:t>Lack of straightforward licensing mechanisms </a:t>
            </a:r>
            <a:br>
              <a:rPr lang="en-US" sz="2000" i="1" dirty="0" smtClean="0"/>
            </a:br>
            <a:r>
              <a:rPr lang="en-US" sz="2000" i="1" dirty="0" smtClean="0"/>
              <a:t>availed to online users. </a:t>
            </a:r>
            <a:br>
              <a:rPr lang="en-US" sz="2000" i="1" dirty="0" smtClean="0"/>
            </a:br>
            <a:r>
              <a:rPr lang="en-US" sz="1600" i="1" dirty="0" smtClean="0"/>
              <a:t>Licensing information may not be available </a:t>
            </a:r>
            <a:br>
              <a:rPr lang="en-US" sz="1600" i="1" dirty="0" smtClean="0"/>
            </a:br>
            <a:r>
              <a:rPr lang="en-US" sz="1600" i="1" dirty="0" smtClean="0"/>
              <a:t>Metadata not attached </a:t>
            </a:r>
            <a:r>
              <a:rPr lang="en-US" sz="1600" i="1" dirty="0"/>
              <a:t>to content </a:t>
            </a:r>
            <a:r>
              <a:rPr lang="en-US" sz="1600" i="1" dirty="0" smtClean="0"/>
              <a:t>or inaccurate</a:t>
            </a:r>
            <a:endParaRPr lang="en-US" sz="1600" dirty="0"/>
          </a:p>
          <a:p>
            <a:r>
              <a:rPr lang="fr-BE" sz="2000" i="1" dirty="0" smtClean="0"/>
              <a:t>Data fragmentation </a:t>
            </a:r>
            <a:r>
              <a:rPr lang="fr-BE" sz="2000" i="1" dirty="0" err="1" smtClean="0"/>
              <a:t>across</a:t>
            </a:r>
            <a:r>
              <a:rPr lang="fr-BE" sz="2000" i="1" dirty="0" smtClean="0"/>
              <a:t> </a:t>
            </a:r>
            <a:r>
              <a:rPr lang="fr-BE" sz="2000" i="1" dirty="0" err="1" smtClean="0"/>
              <a:t>actors</a:t>
            </a:r>
            <a:r>
              <a:rPr lang="fr-BE" sz="2000" i="1" dirty="0" smtClean="0"/>
              <a:t> of the value </a:t>
            </a:r>
            <a:r>
              <a:rPr lang="fr-BE" sz="2000" i="1" dirty="0" err="1" smtClean="0"/>
              <a:t>chain</a:t>
            </a:r>
            <a:endParaRPr lang="fr-BE" sz="2000" i="1" dirty="0" smtClean="0"/>
          </a:p>
          <a:p>
            <a:r>
              <a:rPr lang="fr-BE" sz="2000" i="1" dirty="0" err="1" smtClean="0"/>
              <a:t>Complexity</a:t>
            </a:r>
            <a:r>
              <a:rPr lang="fr-BE" sz="2000" i="1" dirty="0" smtClean="0"/>
              <a:t> and data explosion</a:t>
            </a:r>
            <a:br>
              <a:rPr lang="fr-BE" sz="2000" i="1" dirty="0" smtClean="0"/>
            </a:br>
            <a:r>
              <a:rPr lang="en-US" sz="1600" i="1" dirty="0" smtClean="0"/>
              <a:t>Often a plurality of rightholders </a:t>
            </a:r>
            <a:br>
              <a:rPr lang="en-US" sz="1600" i="1" dirty="0" smtClean="0"/>
            </a:br>
            <a:r>
              <a:rPr lang="en-US" sz="1600" i="1" dirty="0" smtClean="0"/>
              <a:t>Networks </a:t>
            </a:r>
            <a:r>
              <a:rPr lang="en-US" sz="1600" i="1" dirty="0"/>
              <a:t>of licensing </a:t>
            </a:r>
            <a:r>
              <a:rPr lang="en-US" sz="1600" i="1" dirty="0" smtClean="0"/>
              <a:t>agreements </a:t>
            </a:r>
            <a:br>
              <a:rPr lang="en-US" sz="1600" i="1" dirty="0" smtClean="0"/>
            </a:br>
            <a:r>
              <a:rPr lang="en-US" sz="1600" i="1" dirty="0" smtClean="0"/>
              <a:t>Data management issues: data entry and accuracy, ‘freshness’, .. </a:t>
            </a:r>
            <a:br>
              <a:rPr lang="en-US" sz="1600" i="1" dirty="0" smtClean="0"/>
            </a:br>
            <a:r>
              <a:rPr lang="fr-BE" sz="2000" i="1" dirty="0" smtClean="0"/>
              <a:t/>
            </a:r>
            <a:br>
              <a:rPr lang="fr-BE" sz="2000" i="1" dirty="0" smtClean="0"/>
            </a:br>
            <a:r>
              <a:rPr lang="fr-BE" sz="2000" i="1" dirty="0" smtClean="0"/>
              <a:t> </a:t>
            </a:r>
            <a:endParaRPr lang="en-US" sz="2000" dirty="0" smtClean="0"/>
          </a:p>
          <a:p>
            <a:pPr marL="0" indent="0">
              <a:buNone/>
            </a:pPr>
            <a:endParaRPr lang="en-US" sz="2000" dirty="0"/>
          </a:p>
        </p:txBody>
      </p:sp>
      <p:sp>
        <p:nvSpPr>
          <p:cNvPr id="3" name="Title 2"/>
          <p:cNvSpPr>
            <a:spLocks noGrp="1"/>
          </p:cNvSpPr>
          <p:nvPr>
            <p:ph type="title"/>
          </p:nvPr>
        </p:nvSpPr>
        <p:spPr/>
        <p:txBody>
          <a:bodyPr/>
          <a:lstStyle/>
          <a:p>
            <a:r>
              <a:rPr lang="fr-BE" dirty="0" smtClean="0"/>
              <a:t>   </a:t>
            </a:r>
            <a:r>
              <a:rPr lang="fr-BE" dirty="0" err="1" smtClean="0"/>
              <a:t>Metadata</a:t>
            </a:r>
            <a:r>
              <a:rPr lang="fr-BE" dirty="0" smtClean="0"/>
              <a:t> Issues           </a:t>
            </a:r>
            <a:r>
              <a:rPr lang="fr-BE" i="1" dirty="0" smtClean="0"/>
              <a:t>and </a:t>
            </a:r>
            <a:r>
              <a:rPr lang="fr-BE" i="1" dirty="0"/>
              <a:t>possible causes</a:t>
            </a:r>
            <a:endParaRPr lang="en-US" dirty="0"/>
          </a:p>
        </p:txBody>
      </p:sp>
      <p:sp>
        <p:nvSpPr>
          <p:cNvPr id="5" name="Right Brace 4"/>
          <p:cNvSpPr/>
          <p:nvPr/>
        </p:nvSpPr>
        <p:spPr>
          <a:xfrm>
            <a:off x="5715725" y="1637415"/>
            <a:ext cx="287078" cy="481654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5307564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C colour scheme">
      <a:dk1>
        <a:srgbClr val="4D4D4D"/>
      </a:dk1>
      <a:lt1>
        <a:srgbClr val="FFFFFF"/>
      </a:lt1>
      <a:dk2>
        <a:srgbClr val="034EA2"/>
      </a:dk2>
      <a:lt2>
        <a:srgbClr val="D3E8F9"/>
      </a:lt2>
      <a:accent1>
        <a:srgbClr val="1E858B"/>
      </a:accent1>
      <a:accent2>
        <a:srgbClr val="4BC5DE"/>
      </a:accent2>
      <a:accent3>
        <a:srgbClr val="1EC08A"/>
      </a:accent3>
      <a:accent4>
        <a:srgbClr val="ED8D2F"/>
      </a:accent4>
      <a:accent5>
        <a:srgbClr val="FFC000"/>
      </a:accent5>
      <a:accent6>
        <a:srgbClr val="E76C53"/>
      </a:accent6>
      <a:hlink>
        <a:srgbClr val="0563C1"/>
      </a:hlink>
      <a:folHlink>
        <a:srgbClr val="24337E"/>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C_Corporate_PPT_Template" id="{9E25CBC4-264C-4E5F-8DDF-C73C2B944108}" vid="{63966CC3-CC63-46CF-BE8C-07ABBDCD622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CC72D17F356504284F0994271ED4F61" ma:contentTypeVersion="4" ma:contentTypeDescription="Create a new document." ma:contentTypeScope="" ma:versionID="3523be5dd9aa1cd6df1e7b62003c93cc">
  <xsd:schema xmlns:xsd="http://www.w3.org/2001/XMLSchema" xmlns:xs="http://www.w3.org/2001/XMLSchema" xmlns:p="http://schemas.microsoft.com/office/2006/metadata/properties" xmlns:ns3="0dd83f37-0352-417e-bfae-1ed18b8bad1d" targetNamespace="http://schemas.microsoft.com/office/2006/metadata/properties" ma:root="true" ma:fieldsID="43d778db576da85bf91d2cf4ce502f0e" ns3:_="">
    <xsd:import namespace="0dd83f37-0352-417e-bfae-1ed18b8bad1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d83f37-0352-417e-bfae-1ed18b8bad1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C388A15-2326-44C9-AFB4-6E75EE621DD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dd83f37-0352-417e-bfae-1ed18b8bad1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9C4A67E-B6BA-457A-8B44-C664F36F0FEC}">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0dd83f37-0352-417e-bfae-1ed18b8bad1d"/>
    <ds:schemaRef ds:uri="http://www.w3.org/XML/1998/namespace"/>
    <ds:schemaRef ds:uri="http://purl.org/dc/dcmitype/"/>
  </ds:schemaRefs>
</ds:datastoreItem>
</file>

<file path=customXml/itemProps3.xml><?xml version="1.0" encoding="utf-8"?>
<ds:datastoreItem xmlns:ds="http://schemas.openxmlformats.org/officeDocument/2006/customXml" ds:itemID="{89EB039A-EFD5-48E6-8A20-C3B629C829A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1393</TotalTime>
  <Words>1806</Words>
  <Application>Microsoft Office PowerPoint</Application>
  <PresentationFormat>Widescreen</PresentationFormat>
  <Paragraphs>126</Paragraphs>
  <Slides>14</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Symbol</vt:lpstr>
      <vt:lpstr>Office Theme</vt:lpstr>
      <vt:lpstr>A European perspective on  copyright infrastructure </vt:lpstr>
      <vt:lpstr>Works are increasingly consumed online</vt:lpstr>
      <vt:lpstr>Using and protecting works online</vt:lpstr>
      <vt:lpstr>Identifying works, rights, rightholders, and licensing terms</vt:lpstr>
      <vt:lpstr>Effective licensing and remuneration Availability of metadata (1)</vt:lpstr>
      <vt:lpstr>Effective licensing and remuneration Availability of metadata (2)</vt:lpstr>
      <vt:lpstr>Effective licensing and remuneration Voluntary Standards</vt:lpstr>
      <vt:lpstr>Effective licensing and remuneration Metadata accuracy</vt:lpstr>
      <vt:lpstr>   Metadata Issues           and possible causes</vt:lpstr>
      <vt:lpstr>Examples of Initiatives</vt:lpstr>
      <vt:lpstr>Intellectual Property Action Plan (2020)</vt:lpstr>
      <vt:lpstr>Study on copyright &amp; new technologies</vt:lpstr>
      <vt:lpstr>PowerPoint Presentation</vt:lpstr>
      <vt:lpstr>Annex - References</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infrastructure</dc:title>
  <dc:creator>WOUTERS Rodolphe (CNECT)</dc:creator>
  <cp:lastModifiedBy>Rodolphe WOUTERS</cp:lastModifiedBy>
  <cp:revision>118</cp:revision>
  <dcterms:created xsi:type="dcterms:W3CDTF">2020-11-25T08:28:05Z</dcterms:created>
  <dcterms:modified xsi:type="dcterms:W3CDTF">2021-10-29T15:53:39Z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0x0101003CC72D17F356504284F0994271ED4F61</vt:lpwstr>
  </property>
  <property fmtid="{D5CDD505-2E9C-101B-9397-08002B2CF9AE}" pid="3" name="_dlc_DocIdItemGuid">
    <vt:lpwstr>9c45742d-9c8a-4468-a7e6-cea188836f10</vt:lpwstr>
  </property>
</Properties>
</file>