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391" r:id="rId2"/>
    <p:sldId id="392" r:id="rId3"/>
    <p:sldId id="384" r:id="rId4"/>
    <p:sldId id="385" r:id="rId5"/>
    <p:sldId id="374" r:id="rId6"/>
    <p:sldId id="348" r:id="rId7"/>
    <p:sldId id="396" r:id="rId8"/>
    <p:sldId id="319" r:id="rId9"/>
    <p:sldId id="397" r:id="rId10"/>
    <p:sldId id="321" r:id="rId11"/>
    <p:sldId id="393" r:id="rId12"/>
    <p:sldId id="394" r:id="rId13"/>
    <p:sldId id="377" r:id="rId14"/>
    <p:sldId id="395" r:id="rId15"/>
    <p:sldId id="349" r:id="rId16"/>
    <p:sldId id="355" r:id="rId17"/>
    <p:sldId id="380" r:id="rId18"/>
    <p:sldId id="350" r:id="rId19"/>
  </p:sldIdLst>
  <p:sldSz cx="9144000" cy="6858000" type="screen4x3"/>
  <p:notesSz cx="6797675" cy="9926638"/>
  <p:defaultTextStyle>
    <a:defPPr>
      <a:defRPr lang="en-ZA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B1A2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" autoAdjust="0"/>
    <p:restoredTop sz="94196" autoAdjust="0"/>
  </p:normalViewPr>
  <p:slideViewPr>
    <p:cSldViewPr>
      <p:cViewPr>
        <p:scale>
          <a:sx n="75" d="100"/>
          <a:sy n="75" d="100"/>
        </p:scale>
        <p:origin x="-152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>
      <p:cViewPr varScale="1">
        <p:scale>
          <a:sx n="30" d="100"/>
          <a:sy n="30" d="100"/>
        </p:scale>
        <p:origin x="-1674" y="-78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CD84A11-EBC2-D64F-8AD6-360D6CBAAB7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469308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895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1508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901700" y="762000"/>
            <a:ext cx="4978400" cy="3733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30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724400"/>
            <a:ext cx="49530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8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30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94488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372DE3F-DF88-1345-8AFA-87367E7D748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042893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ZA" altLang="en-US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FF24888-04C7-ED40-BC47-2EE718D87578}" type="slidenum">
              <a:rPr lang="en-ZA" altLang="en-US" b="1"/>
              <a:pPr eaLnBrk="1" hangingPunct="1"/>
              <a:t>1</a:t>
            </a:fld>
            <a:endParaRPr lang="en-ZA" altLang="en-US" b="1"/>
          </a:p>
        </p:txBody>
      </p:sp>
    </p:spTree>
    <p:extLst>
      <p:ext uri="{BB962C8B-B14F-4D97-AF65-F5344CB8AC3E}">
        <p14:creationId xmlns:p14="http://schemas.microsoft.com/office/powerpoint/2010/main" val="16816927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48D8133-270D-DE4A-B97A-CE8F82679F5E}" type="slidenum">
              <a:rPr lang="en-GB" altLang="en-US"/>
              <a:pPr eaLnBrk="1" hangingPunct="1"/>
              <a:t>14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504900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EC5F734-E99C-014A-8F4A-846AE1D9FA65}" type="slidenum">
              <a:rPr lang="en-GB" altLang="en-US"/>
              <a:pPr eaLnBrk="1" hangingPunct="1"/>
              <a:t>15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833686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algn="just"/>
            <a:endParaRPr lang="en-US" altLang="en-US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5D72D47-84C3-DF46-9F05-990B65A83C60}" type="slidenum">
              <a:rPr lang="en-ZA" altLang="en-US" b="1">
                <a:solidFill>
                  <a:srgbClr val="000000"/>
                </a:solidFill>
              </a:rPr>
              <a:pPr eaLnBrk="1" hangingPunct="1"/>
              <a:t>16</a:t>
            </a:fld>
            <a:endParaRPr lang="en-ZA" altLang="en-US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5200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CABA9C2-AB6B-CD4E-A2B9-DD70A2DE1C2D}" type="slidenum">
              <a:rPr lang="en-US" altLang="en-US"/>
              <a:pPr eaLnBrk="1" hangingPunct="1"/>
              <a:t>17</a:t>
            </a:fld>
            <a:endParaRPr lang="en-US" alt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8" y="4716463"/>
            <a:ext cx="5435600" cy="44656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448977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9D1D9EE-387E-8C45-895B-A4EC769FC7CE}" type="slidenum">
              <a:rPr lang="en-US" altLang="en-US"/>
              <a:pPr eaLnBrk="1" hangingPunct="1"/>
              <a:t>18</a:t>
            </a:fld>
            <a:endParaRPr lang="en-US" altLang="en-US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8" y="4716463"/>
            <a:ext cx="5435600" cy="44656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675139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44AA66C-8A49-F548-B142-E9DAF7ACC830}" type="slidenum">
              <a:rPr lang="en-US" altLang="en-US"/>
              <a:pPr eaLnBrk="1" hangingPunct="1"/>
              <a:t>2</a:t>
            </a:fld>
            <a:endParaRPr lang="en-US" altLang="en-US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8" y="4716463"/>
            <a:ext cx="5435600" cy="44656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146369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F6116BA-B01E-894D-AEC6-C56BE5E17B6E}" type="slidenum">
              <a:rPr lang="en-GB" altLang="en-US"/>
              <a:pPr eaLnBrk="1" hangingPunct="1"/>
              <a:t>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577477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FE91DC6-9C57-D444-903A-DEF3EE1330B5}" type="slidenum">
              <a:rPr lang="en-GB" altLang="en-US"/>
              <a:pPr eaLnBrk="1" hangingPunct="1"/>
              <a:t>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42383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algn="just"/>
            <a:endParaRPr lang="en-US" altLang="en-US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CD48D08-CED3-B043-AB02-B27DE78B3A8F}" type="slidenum">
              <a:rPr lang="en-ZA" altLang="en-US" b="1">
                <a:solidFill>
                  <a:srgbClr val="000000"/>
                </a:solidFill>
              </a:rPr>
              <a:pPr eaLnBrk="1" hangingPunct="1"/>
              <a:t>7</a:t>
            </a:fld>
            <a:endParaRPr lang="en-ZA" altLang="en-US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8853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3EBBD58-2CFA-544F-BD71-F50EF1B44028}" type="slidenum">
              <a:rPr lang="en-GB" altLang="en-US"/>
              <a:pPr eaLnBrk="1" hangingPunct="1"/>
              <a:t>10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497604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algn="just"/>
            <a:endParaRPr lang="en-US" altLang="en-US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3BC18B8-9D37-2A41-9391-1C705007BB84}" type="slidenum">
              <a:rPr lang="en-ZA" altLang="en-US" b="1">
                <a:solidFill>
                  <a:srgbClr val="000000"/>
                </a:solidFill>
              </a:rPr>
              <a:pPr eaLnBrk="1" hangingPunct="1"/>
              <a:t>11</a:t>
            </a:fld>
            <a:endParaRPr lang="en-ZA" altLang="en-US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5166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algn="just"/>
            <a:endParaRPr lang="en-US" altLang="en-US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D53878D-CD34-CD41-B5C0-08BD723D32F0}" type="slidenum">
              <a:rPr lang="en-ZA" altLang="en-US" b="1">
                <a:solidFill>
                  <a:srgbClr val="000000"/>
                </a:solidFill>
              </a:rPr>
              <a:pPr eaLnBrk="1" hangingPunct="1"/>
              <a:t>12</a:t>
            </a:fld>
            <a:endParaRPr lang="en-ZA" altLang="en-US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6414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4A7F0F0-9214-5848-BD27-929AD4B9975D}" type="slidenum">
              <a:rPr lang="en-GB" altLang="en-US"/>
              <a:pPr eaLnBrk="1" hangingPunct="1"/>
              <a:t>13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252023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5180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465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1021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0383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089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3455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05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1595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16688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722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702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Z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6956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ZA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ZA" altLang="en-US"/>
              <a:t>Click to edit Master text styles</a:t>
            </a:r>
          </a:p>
          <a:p>
            <a:pPr lvl="1"/>
            <a:r>
              <a:rPr lang="en-ZA" altLang="en-US"/>
              <a:t>Second level</a:t>
            </a:r>
          </a:p>
          <a:p>
            <a:pPr lvl="2"/>
            <a:r>
              <a:rPr lang="en-ZA" altLang="en-US"/>
              <a:t>Third level</a:t>
            </a:r>
          </a:p>
          <a:p>
            <a:pPr lvl="3"/>
            <a:r>
              <a:rPr lang="en-ZA" altLang="en-US"/>
              <a:t>Fourth level</a:t>
            </a:r>
          </a:p>
          <a:p>
            <a:pPr lvl="4"/>
            <a:r>
              <a:rPr lang="en-ZA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1" name="Line 8"/>
          <p:cNvSpPr>
            <a:spLocks noChangeShapeType="1"/>
          </p:cNvSpPr>
          <p:nvPr userDrawn="1"/>
        </p:nvSpPr>
        <p:spPr bwMode="auto">
          <a:xfrm>
            <a:off x="533400" y="6400800"/>
            <a:ext cx="8153400" cy="0"/>
          </a:xfrm>
          <a:prstGeom prst="line">
            <a:avLst/>
          </a:prstGeom>
          <a:noFill/>
          <a:ln w="38100">
            <a:solidFill>
              <a:schemeClr val="accent6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ZA"/>
          </a:p>
        </p:txBody>
      </p:sp>
      <p:sp>
        <p:nvSpPr>
          <p:cNvPr id="1033" name="Rectangle 1031"/>
          <p:cNvSpPr>
            <a:spLocks noChangeArrowheads="1"/>
          </p:cNvSpPr>
          <p:nvPr userDrawn="1"/>
        </p:nvSpPr>
        <p:spPr bwMode="auto">
          <a:xfrm>
            <a:off x="8382000" y="6096000"/>
            <a:ext cx="400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AE94906-6787-F648-AD8A-85D216347174}" type="slidenum">
              <a:rPr lang="en-ZA" altLang="en-US" sz="1400"/>
              <a:pPr eaLnBrk="1" hangingPunct="1"/>
              <a:t>‹#›</a:t>
            </a:fld>
            <a:endParaRPr lang="en-GB" altLang="en-US" sz="14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31" r:id="rId7"/>
    <p:sldLayoutId id="2147483727" r:id="rId8"/>
    <p:sldLayoutId id="2147483728" r:id="rId9"/>
    <p:sldLayoutId id="2147483729" r:id="rId10"/>
    <p:sldLayoutId id="2147483730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4463" y="1052513"/>
            <a:ext cx="8928100" cy="1081087"/>
          </a:xfrm>
        </p:spPr>
        <p:txBody>
          <a:bodyPr/>
          <a:lstStyle/>
          <a:p>
            <a:pPr eaLnBrk="1" hangingPunct="1">
              <a:defRPr/>
            </a:pPr>
            <a:r>
              <a:rPr lang="en-ZA" sz="2800" b="1" dirty="0" smtClean="0">
                <a:solidFill>
                  <a:schemeClr val="accent6"/>
                </a:solidFill>
              </a:rPr>
              <a:t>SOUTH-SOUTH AND TRIANGULAR COOPERATION PARTNERSHIPS FOR TECHNOLOGY TRANSFER</a:t>
            </a:r>
            <a:br>
              <a:rPr lang="en-ZA" sz="2800" b="1" dirty="0" smtClean="0">
                <a:solidFill>
                  <a:schemeClr val="accent6"/>
                </a:solidFill>
              </a:rPr>
            </a:br>
            <a:r>
              <a:rPr lang="en-ZA" sz="2800" dirty="0" smtClean="0">
                <a:solidFill>
                  <a:schemeClr val="accent6">
                    <a:lumMod val="75000"/>
                  </a:schemeClr>
                </a:solidFill>
              </a:rPr>
              <a:t>- Session 4 -</a:t>
            </a:r>
            <a:endParaRPr lang="en-US" altLang="en-US" sz="2800" b="1" i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075" name="Rectangle 3"/>
          <p:cNvSpPr txBox="1">
            <a:spLocks noChangeArrowheads="1"/>
          </p:cNvSpPr>
          <p:nvPr/>
        </p:nvSpPr>
        <p:spPr bwMode="auto">
          <a:xfrm>
            <a:off x="395288" y="2657475"/>
            <a:ext cx="8424862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FF9966"/>
              </a:buClr>
              <a:buFont typeface="Wingdings" pitchFamily="2" charset="2"/>
              <a:buNone/>
              <a:defRPr/>
            </a:pPr>
            <a:r>
              <a:rPr lang="en-ZA" altLang="en-US" sz="28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Arial" charset="0"/>
              </a:rPr>
              <a:t>McLean Sibanda</a:t>
            </a:r>
          </a:p>
          <a:p>
            <a:pPr eaLnBrk="1" hangingPunct="1">
              <a:spcBef>
                <a:spcPct val="20000"/>
              </a:spcBef>
              <a:buClr>
                <a:srgbClr val="FF9966"/>
              </a:buClr>
              <a:buFont typeface="Wingdings" pitchFamily="2" charset="2"/>
              <a:buNone/>
              <a:defRPr/>
            </a:pPr>
            <a:endParaRPr lang="en-ZA" altLang="en-US" sz="1400" dirty="0" smtClean="0">
              <a:latin typeface="Calibri" pitchFamily="34" charset="0"/>
              <a:cs typeface="Arial" charset="0"/>
            </a:endParaRPr>
          </a:p>
          <a:p>
            <a:pPr eaLnBrk="1" hangingPunct="1">
              <a:spcBef>
                <a:spcPct val="20000"/>
              </a:spcBef>
              <a:buClr>
                <a:srgbClr val="FF9966"/>
              </a:buClr>
              <a:buFont typeface="Wingdings" pitchFamily="2" charset="2"/>
              <a:buNone/>
              <a:defRPr/>
            </a:pPr>
            <a:r>
              <a:rPr lang="en-ZA" altLang="en-US" sz="2800" b="1" dirty="0" smtClean="0">
                <a:latin typeface="Calibri" pitchFamily="34" charset="0"/>
                <a:cs typeface="Arial" charset="0"/>
              </a:rPr>
              <a:t>South-South and Triangular Cooperation for Access to Information and Knowledge, Innovation Support, and Technology Transfer</a:t>
            </a:r>
          </a:p>
          <a:p>
            <a:pPr eaLnBrk="1" hangingPunct="1">
              <a:spcBef>
                <a:spcPct val="20000"/>
              </a:spcBef>
              <a:buClr>
                <a:srgbClr val="FF9966"/>
              </a:buClr>
              <a:buFont typeface="Wingdings" pitchFamily="2" charset="2"/>
              <a:buNone/>
              <a:defRPr/>
            </a:pPr>
            <a:r>
              <a:rPr lang="en-ZA" altLang="en-US" sz="2200" i="1" dirty="0" smtClean="0">
                <a:latin typeface="Calibri" pitchFamily="34" charset="0"/>
                <a:cs typeface="Arial" charset="0"/>
              </a:rPr>
              <a:t>Organised by the World Intellectual Property Organisation (WIPO) in cooperation with the National Institute for the </a:t>
            </a:r>
            <a:r>
              <a:rPr lang="en-ZA" altLang="en-US" sz="2200" i="1" dirty="0" err="1" smtClean="0">
                <a:latin typeface="Calibri" pitchFamily="34" charset="0"/>
                <a:cs typeface="Arial" charset="0"/>
              </a:rPr>
              <a:t>Defense</a:t>
            </a:r>
            <a:r>
              <a:rPr lang="en-ZA" altLang="en-US" sz="2200" i="1" dirty="0" smtClean="0">
                <a:latin typeface="Calibri" pitchFamily="34" charset="0"/>
                <a:cs typeface="Arial" charset="0"/>
              </a:rPr>
              <a:t> of Competition and Protection of Intellectual Property (INDECOPI) of Peru </a:t>
            </a:r>
          </a:p>
          <a:p>
            <a:pPr eaLnBrk="1" hangingPunct="1">
              <a:spcBef>
                <a:spcPct val="20000"/>
              </a:spcBef>
              <a:buClr>
                <a:srgbClr val="FF9966"/>
              </a:buClr>
              <a:buFont typeface="Wingdings" pitchFamily="2" charset="2"/>
              <a:buNone/>
              <a:defRPr/>
            </a:pPr>
            <a:r>
              <a:rPr lang="en-ZA" altLang="en-US" sz="2200" dirty="0" smtClean="0">
                <a:latin typeface="Calibri" pitchFamily="34" charset="0"/>
                <a:cs typeface="Arial" charset="0"/>
              </a:rPr>
              <a:t>Lima, Peru, May 5 and 6, 2015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1060450"/>
            <a:ext cx="7170737" cy="532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79388" y="168275"/>
            <a:ext cx="8785225" cy="830263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0"/>
              </a:spcBef>
              <a:defRPr/>
            </a:pPr>
            <a:r>
              <a:rPr lang="en-US" sz="2800" b="1" dirty="0" smtClean="0">
                <a:solidFill>
                  <a:schemeClr val="bg1"/>
                </a:solidFill>
                <a:latin typeface="Century Gothic" pitchFamily="34" charset="0"/>
              </a:rPr>
              <a:t>Specific Technology Transfer Partnerships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en-US" sz="2000" dirty="0" smtClean="0">
                <a:solidFill>
                  <a:schemeClr val="bg1"/>
                </a:solidFill>
                <a:latin typeface="Century Gothic" pitchFamily="34" charset="0"/>
              </a:rPr>
              <a:t>Cuban Heber Biotec – Biovac Institute (South Africa) … 3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79388" y="168275"/>
            <a:ext cx="8785225" cy="830263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0"/>
              </a:spcBef>
              <a:defRPr/>
            </a:pPr>
            <a:r>
              <a:rPr lang="en-US" sz="2800" b="1" dirty="0" smtClean="0">
                <a:solidFill>
                  <a:schemeClr val="bg1"/>
                </a:solidFill>
                <a:latin typeface="Century Gothic" pitchFamily="34" charset="0"/>
              </a:rPr>
              <a:t>Specific Technology Transfer Partnerships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en-US" sz="2000" dirty="0" smtClean="0">
                <a:solidFill>
                  <a:schemeClr val="bg1"/>
                </a:solidFill>
                <a:latin typeface="Century Gothic" pitchFamily="34" charset="0"/>
              </a:rPr>
              <a:t>East-Coast Rapid Diagnostics … 1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200025" y="1277938"/>
            <a:ext cx="4371975" cy="493871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>
            <a:normAutofit fontScale="62500" lnSpcReduction="20000"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q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ZA" dirty="0" smtClean="0">
                <a:solidFill>
                  <a:srgbClr val="002060"/>
                </a:solidFill>
              </a:rPr>
              <a:t>Technology transfer from Tulip Group Diagnostics (India)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ZA" dirty="0" smtClean="0"/>
              <a:t>Malaria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ZA" dirty="0" smtClean="0"/>
              <a:t>Pregnancy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ZA" dirty="0" smtClean="0"/>
              <a:t>Urine dip stick technology</a:t>
            </a:r>
          </a:p>
          <a:p>
            <a:pPr fontAlgn="auto">
              <a:spcAft>
                <a:spcPts val="0"/>
              </a:spcAft>
              <a:defRPr/>
            </a:pPr>
            <a:endParaRPr lang="en-ZA" sz="1400" dirty="0" smtClean="0">
              <a:solidFill>
                <a:srgbClr val="002060"/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ZA" dirty="0" smtClean="0">
                <a:solidFill>
                  <a:srgbClr val="002060"/>
                </a:solidFill>
              </a:rPr>
              <a:t>Substantial </a:t>
            </a:r>
            <a:r>
              <a:rPr lang="en-ZA" dirty="0">
                <a:solidFill>
                  <a:srgbClr val="002060"/>
                </a:solidFill>
              </a:rPr>
              <a:t>capacity and technical </a:t>
            </a:r>
            <a:r>
              <a:rPr lang="en-ZA" dirty="0" smtClean="0">
                <a:solidFill>
                  <a:srgbClr val="002060"/>
                </a:solidFill>
              </a:rPr>
              <a:t>assistance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ZA" sz="1400" dirty="0" smtClean="0">
              <a:solidFill>
                <a:srgbClr val="002060"/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ZA" dirty="0" smtClean="0">
                <a:solidFill>
                  <a:srgbClr val="002060"/>
                </a:solidFill>
              </a:rPr>
              <a:t>Facilitated by public </a:t>
            </a:r>
            <a:r>
              <a:rPr lang="en-ZA" dirty="0" err="1" smtClean="0">
                <a:solidFill>
                  <a:srgbClr val="002060"/>
                </a:solidFill>
              </a:rPr>
              <a:t>biotechology</a:t>
            </a:r>
            <a:r>
              <a:rPr lang="en-ZA" dirty="0" smtClean="0">
                <a:solidFill>
                  <a:srgbClr val="002060"/>
                </a:solidFill>
              </a:rPr>
              <a:t> funding agency – </a:t>
            </a:r>
            <a:r>
              <a:rPr lang="en-ZA" dirty="0" err="1" smtClean="0">
                <a:solidFill>
                  <a:srgbClr val="002060"/>
                </a:solidFill>
              </a:rPr>
              <a:t>LIFElab</a:t>
            </a:r>
            <a:r>
              <a:rPr lang="en-ZA" dirty="0" smtClean="0">
                <a:solidFill>
                  <a:srgbClr val="002060"/>
                </a:solidFill>
              </a:rPr>
              <a:t> (Durban South Africa)</a:t>
            </a:r>
          </a:p>
          <a:p>
            <a:pPr fontAlgn="auto">
              <a:spcAft>
                <a:spcPts val="0"/>
              </a:spcAft>
              <a:defRPr/>
            </a:pPr>
            <a:endParaRPr lang="en-ZA" dirty="0">
              <a:solidFill>
                <a:srgbClr val="002060"/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ZA" dirty="0" smtClean="0">
                <a:solidFill>
                  <a:srgbClr val="002060"/>
                </a:solidFill>
              </a:rPr>
              <a:t>Joint Venture (Tulip Diagnostics, LIFELab and </a:t>
            </a:r>
            <a:r>
              <a:rPr lang="en-ZA" dirty="0" err="1" smtClean="0">
                <a:solidFill>
                  <a:srgbClr val="002060"/>
                </a:solidFill>
              </a:rPr>
              <a:t>LIFEAssay</a:t>
            </a:r>
            <a:r>
              <a:rPr lang="en-ZA" dirty="0" smtClean="0">
                <a:solidFill>
                  <a:srgbClr val="002060"/>
                </a:solidFill>
              </a:rPr>
              <a:t>)</a:t>
            </a:r>
          </a:p>
          <a:p>
            <a:pPr fontAlgn="auto">
              <a:spcAft>
                <a:spcPts val="0"/>
              </a:spcAft>
              <a:defRPr/>
            </a:pPr>
            <a:endParaRPr lang="en-ZA" sz="1000" dirty="0">
              <a:solidFill>
                <a:srgbClr val="002060"/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en-ZA" sz="1400" dirty="0" smtClean="0">
              <a:solidFill>
                <a:srgbClr val="002060"/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ZA" dirty="0" smtClean="0">
                <a:solidFill>
                  <a:srgbClr val="002060"/>
                </a:solidFill>
              </a:rPr>
              <a:t>South Africa and other African markets</a:t>
            </a:r>
          </a:p>
        </p:txBody>
      </p:sp>
      <p:pic>
        <p:nvPicPr>
          <p:cNvPr id="1331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1103313"/>
            <a:ext cx="1655763" cy="99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331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3611563"/>
            <a:ext cx="403225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3318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4149725"/>
            <a:ext cx="1828800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3319" name="AutoShape 7" descr="Image result for LIFEAssay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3525" y="2374900"/>
            <a:ext cx="914400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79388" y="168275"/>
            <a:ext cx="8785225" cy="830263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0"/>
              </a:spcBef>
              <a:defRPr/>
            </a:pPr>
            <a:r>
              <a:rPr lang="en-US" sz="2800" b="1" dirty="0" smtClean="0">
                <a:solidFill>
                  <a:schemeClr val="bg1"/>
                </a:solidFill>
                <a:latin typeface="Century Gothic" pitchFamily="34" charset="0"/>
              </a:rPr>
              <a:t>Specific Technology Transfer Partnerships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en-US" sz="2000" dirty="0" smtClean="0">
                <a:solidFill>
                  <a:schemeClr val="bg1"/>
                </a:solidFill>
                <a:latin typeface="Century Gothic" pitchFamily="34" charset="0"/>
              </a:rPr>
              <a:t>East-Coast Rapid Diagnostics … 2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09550" y="1811338"/>
            <a:ext cx="4176713" cy="4532312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>
            <a:normAutofit fontScale="70000" lnSpcReduction="20000"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q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ZA" b="1" dirty="0" smtClean="0">
                <a:solidFill>
                  <a:srgbClr val="002060"/>
                </a:solidFill>
              </a:rPr>
              <a:t>Challenges</a:t>
            </a:r>
            <a:endParaRPr lang="en-ZA" b="1" dirty="0">
              <a:solidFill>
                <a:srgbClr val="002060"/>
              </a:solidFill>
            </a:endParaRPr>
          </a:p>
          <a:p>
            <a:pPr lvl="1" fontAlgn="auto">
              <a:spcAft>
                <a:spcPts val="0"/>
              </a:spcAft>
              <a:defRPr/>
            </a:pPr>
            <a:r>
              <a:rPr lang="en-GB" dirty="0" smtClean="0"/>
              <a:t>Lack of capacity to transfer</a:t>
            </a:r>
          </a:p>
          <a:p>
            <a:pPr lvl="1" fontAlgn="auto">
              <a:spcAft>
                <a:spcPts val="0"/>
              </a:spcAft>
              <a:defRPr/>
            </a:pPr>
            <a:endParaRPr lang="en-GB" sz="1600" dirty="0" smtClean="0"/>
          </a:p>
          <a:p>
            <a:pPr lvl="1" fontAlgn="auto">
              <a:spcAft>
                <a:spcPts val="0"/>
              </a:spcAft>
              <a:defRPr/>
            </a:pPr>
            <a:r>
              <a:rPr lang="en-GB" dirty="0" smtClean="0"/>
              <a:t>Absorption capacity</a:t>
            </a:r>
          </a:p>
          <a:p>
            <a:pPr lvl="1" fontAlgn="auto">
              <a:spcAft>
                <a:spcPts val="0"/>
              </a:spcAft>
              <a:defRPr/>
            </a:pPr>
            <a:endParaRPr lang="en-GB" sz="1600" dirty="0" smtClean="0"/>
          </a:p>
          <a:p>
            <a:pPr lvl="1" fontAlgn="auto">
              <a:spcAft>
                <a:spcPts val="0"/>
              </a:spcAft>
              <a:defRPr/>
            </a:pPr>
            <a:r>
              <a:rPr lang="en-GB" dirty="0" smtClean="0"/>
              <a:t>Human factors</a:t>
            </a:r>
          </a:p>
          <a:p>
            <a:pPr lvl="1" fontAlgn="auto">
              <a:spcAft>
                <a:spcPts val="0"/>
              </a:spcAft>
              <a:defRPr/>
            </a:pPr>
            <a:endParaRPr lang="en-GB" sz="1600" dirty="0" smtClean="0"/>
          </a:p>
          <a:p>
            <a:pPr lvl="1" fontAlgn="auto">
              <a:spcAft>
                <a:spcPts val="0"/>
              </a:spcAft>
              <a:defRPr/>
            </a:pPr>
            <a:r>
              <a:rPr lang="en-GB" dirty="0" smtClean="0"/>
              <a:t>Funding</a:t>
            </a:r>
          </a:p>
          <a:p>
            <a:pPr lvl="1" fontAlgn="auto">
              <a:spcAft>
                <a:spcPts val="0"/>
              </a:spcAft>
              <a:defRPr/>
            </a:pPr>
            <a:endParaRPr lang="en-GB" sz="1400" dirty="0" smtClean="0"/>
          </a:p>
          <a:p>
            <a:pPr lvl="1" fontAlgn="auto">
              <a:spcAft>
                <a:spcPts val="0"/>
              </a:spcAft>
              <a:defRPr/>
            </a:pPr>
            <a:r>
              <a:rPr lang="en-GB" dirty="0" smtClean="0"/>
              <a:t>Local partner, </a:t>
            </a:r>
            <a:r>
              <a:rPr lang="en-GB" dirty="0" err="1" smtClean="0"/>
              <a:t>LIFEAssay</a:t>
            </a:r>
            <a:r>
              <a:rPr lang="en-GB" dirty="0" smtClean="0"/>
              <a:t> already had a product(s) ready to go to market  - competitive advantage</a:t>
            </a:r>
          </a:p>
          <a:p>
            <a:pPr lvl="1" fontAlgn="auto">
              <a:spcAft>
                <a:spcPts val="0"/>
              </a:spcAft>
              <a:defRPr/>
            </a:pPr>
            <a:endParaRPr lang="en-GB" sz="1400" dirty="0" smtClean="0"/>
          </a:p>
          <a:p>
            <a:pPr lvl="1" fontAlgn="auto">
              <a:spcAft>
                <a:spcPts val="0"/>
              </a:spcAft>
              <a:defRPr/>
            </a:pPr>
            <a:r>
              <a:rPr lang="en-GB" dirty="0" smtClean="0"/>
              <a:t>LIFELab merger with other entities to establish Technology Innovation Agency</a:t>
            </a:r>
            <a:endParaRPr lang="en-ZA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65650" y="1811338"/>
            <a:ext cx="4357688" cy="4532312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>
            <a:normAutofit fontScale="70000" lnSpcReduction="20000"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q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ZA" b="1" dirty="0" smtClean="0">
                <a:solidFill>
                  <a:srgbClr val="002060"/>
                </a:solidFill>
              </a:rPr>
              <a:t>Lessons Learnt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GB" b="1" dirty="0" smtClean="0"/>
              <a:t>Clear win-win </a:t>
            </a:r>
            <a:r>
              <a:rPr lang="en-GB" dirty="0" smtClean="0"/>
              <a:t>must be established from the on-set</a:t>
            </a:r>
          </a:p>
          <a:p>
            <a:pPr lvl="1" fontAlgn="auto">
              <a:spcAft>
                <a:spcPts val="0"/>
              </a:spcAft>
              <a:defRPr/>
            </a:pPr>
            <a:endParaRPr lang="en-GB" sz="1600" dirty="0" smtClean="0"/>
          </a:p>
          <a:p>
            <a:pPr lvl="1" fontAlgn="auto">
              <a:spcAft>
                <a:spcPts val="0"/>
              </a:spcAft>
              <a:defRPr/>
            </a:pPr>
            <a:r>
              <a:rPr lang="en-GB" dirty="0" smtClean="0"/>
              <a:t>Sufficient </a:t>
            </a:r>
            <a:r>
              <a:rPr lang="en-GB" b="1" dirty="0" smtClean="0"/>
              <a:t>funding run-way </a:t>
            </a:r>
            <a:r>
              <a:rPr lang="en-GB" dirty="0" smtClean="0"/>
              <a:t>essential</a:t>
            </a:r>
          </a:p>
          <a:p>
            <a:pPr lvl="1" fontAlgn="auto">
              <a:spcAft>
                <a:spcPts val="0"/>
              </a:spcAft>
              <a:defRPr/>
            </a:pPr>
            <a:endParaRPr lang="en-GB" sz="1400" dirty="0" smtClean="0"/>
          </a:p>
          <a:p>
            <a:pPr lvl="1" fontAlgn="auto">
              <a:spcAft>
                <a:spcPts val="0"/>
              </a:spcAft>
              <a:defRPr/>
            </a:pPr>
            <a:r>
              <a:rPr lang="en-GB" dirty="0" smtClean="0"/>
              <a:t>Commitment to </a:t>
            </a:r>
            <a:r>
              <a:rPr lang="en-GB" b="1" dirty="0" smtClean="0"/>
              <a:t>effecting technology transfer </a:t>
            </a:r>
            <a:r>
              <a:rPr lang="en-GB" dirty="0" smtClean="0"/>
              <a:t>as expediently as possible</a:t>
            </a:r>
          </a:p>
          <a:p>
            <a:pPr lvl="1" fontAlgn="auto">
              <a:spcAft>
                <a:spcPts val="0"/>
              </a:spcAft>
              <a:defRPr/>
            </a:pPr>
            <a:endParaRPr lang="en-ZA" sz="1400" dirty="0" smtClean="0"/>
          </a:p>
          <a:p>
            <a:pPr lvl="1" fontAlgn="auto">
              <a:spcAft>
                <a:spcPts val="0"/>
              </a:spcAft>
              <a:defRPr/>
            </a:pPr>
            <a:r>
              <a:rPr lang="en-ZA" dirty="0" smtClean="0"/>
              <a:t>Relationships matter</a:t>
            </a:r>
          </a:p>
          <a:p>
            <a:pPr lvl="1" fontAlgn="auto">
              <a:spcAft>
                <a:spcPts val="0"/>
              </a:spcAft>
              <a:defRPr/>
            </a:pPr>
            <a:endParaRPr lang="en-ZA" sz="1400" dirty="0" smtClean="0"/>
          </a:p>
          <a:p>
            <a:pPr lvl="1" fontAlgn="auto">
              <a:spcAft>
                <a:spcPts val="0"/>
              </a:spcAft>
              <a:defRPr/>
            </a:pPr>
            <a:r>
              <a:rPr lang="en-ZA" dirty="0" smtClean="0"/>
              <a:t>Absence of </a:t>
            </a:r>
            <a:r>
              <a:rPr lang="en-ZA" b="1" dirty="0" smtClean="0"/>
              <a:t>intellectual property rights </a:t>
            </a:r>
            <a:r>
              <a:rPr lang="en-ZA" dirty="0" smtClean="0"/>
              <a:t>makes it more challenging – maintaining competitive advantage</a:t>
            </a:r>
          </a:p>
        </p:txBody>
      </p:sp>
      <p:pic>
        <p:nvPicPr>
          <p:cNvPr id="1434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5963" y="1085850"/>
            <a:ext cx="2260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79388" y="168275"/>
            <a:ext cx="8785225" cy="830263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0"/>
              </a:spcBef>
              <a:defRPr/>
            </a:pPr>
            <a:r>
              <a:rPr lang="en-US" sz="2800" b="1" dirty="0" smtClean="0">
                <a:solidFill>
                  <a:schemeClr val="bg1"/>
                </a:solidFill>
                <a:latin typeface="Century Gothic" pitchFamily="34" charset="0"/>
              </a:rPr>
              <a:t>Specific Technology Transfer Partnerships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en-US" sz="2000" dirty="0" smtClean="0">
                <a:solidFill>
                  <a:schemeClr val="bg1"/>
                </a:solidFill>
                <a:latin typeface="Century Gothic" pitchFamily="34" charset="0"/>
              </a:rPr>
              <a:t>African Agricultural Technology Foundation</a:t>
            </a:r>
            <a:r>
              <a:rPr lang="en-US" sz="2000" dirty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latin typeface="Century Gothic" pitchFamily="34" charset="0"/>
              </a:rPr>
              <a:t>     … 1</a:t>
            </a:r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023938"/>
            <a:ext cx="6415087" cy="154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214313" y="2497138"/>
            <a:ext cx="8715375" cy="3671887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>
            <a:normAutofit fontScale="70000" lnSpcReduction="20000"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q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ZA" dirty="0" smtClean="0">
                <a:solidFill>
                  <a:srgbClr val="002060"/>
                </a:solidFill>
              </a:rPr>
              <a:t>Established in 2003</a:t>
            </a:r>
          </a:p>
          <a:p>
            <a:pPr fontAlgn="auto">
              <a:spcAft>
                <a:spcPts val="0"/>
              </a:spcAft>
              <a:defRPr/>
            </a:pPr>
            <a:r>
              <a:rPr lang="en-ZA" dirty="0" smtClean="0">
                <a:solidFill>
                  <a:srgbClr val="002060"/>
                </a:solidFill>
              </a:rPr>
              <a:t>Focus on Public-Private-Partnerships 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ZA" dirty="0" smtClean="0">
                <a:solidFill>
                  <a:srgbClr val="002060"/>
                </a:solidFill>
              </a:rPr>
              <a:t>transfer, development, production and distribution of technology to smallholder farmers in Sub-Saharan Africa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ZA" dirty="0" smtClean="0">
                <a:solidFill>
                  <a:srgbClr val="002060"/>
                </a:solidFill>
              </a:rPr>
              <a:t>Based in Nairobi (</a:t>
            </a:r>
            <a:r>
              <a:rPr lang="en-ZA" dirty="0">
                <a:solidFill>
                  <a:srgbClr val="002060"/>
                </a:solidFill>
              </a:rPr>
              <a:t>K</a:t>
            </a:r>
            <a:r>
              <a:rPr lang="en-ZA" dirty="0" smtClean="0">
                <a:solidFill>
                  <a:srgbClr val="002060"/>
                </a:solidFill>
              </a:rPr>
              <a:t>enya)</a:t>
            </a:r>
          </a:p>
          <a:p>
            <a:pPr fontAlgn="auto">
              <a:spcAft>
                <a:spcPts val="0"/>
              </a:spcAft>
              <a:defRPr/>
            </a:pPr>
            <a:endParaRPr lang="en-ZA" sz="1100" dirty="0" smtClean="0">
              <a:solidFill>
                <a:srgbClr val="002060"/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ZA" dirty="0" smtClean="0">
                <a:solidFill>
                  <a:srgbClr val="002060"/>
                </a:solidFill>
              </a:rPr>
              <a:t>Addressing food security and climate change</a:t>
            </a:r>
          </a:p>
          <a:p>
            <a:pPr fontAlgn="auto">
              <a:spcAft>
                <a:spcPts val="0"/>
              </a:spcAft>
              <a:defRPr/>
            </a:pPr>
            <a:endParaRPr lang="en-ZA" sz="900" dirty="0">
              <a:solidFill>
                <a:srgbClr val="002060"/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ZA" dirty="0" smtClean="0">
                <a:solidFill>
                  <a:srgbClr val="002060"/>
                </a:solidFill>
              </a:rPr>
              <a:t>&gt; 30 technologies accessed (US$180m)</a:t>
            </a:r>
          </a:p>
          <a:p>
            <a:pPr fontAlgn="auto">
              <a:spcAft>
                <a:spcPts val="0"/>
              </a:spcAft>
              <a:defRPr/>
            </a:pPr>
            <a:endParaRPr lang="en-ZA" sz="1000" dirty="0" smtClean="0">
              <a:solidFill>
                <a:srgbClr val="002060"/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ZA" dirty="0" smtClean="0">
                <a:solidFill>
                  <a:srgbClr val="002060"/>
                </a:solidFill>
              </a:rPr>
              <a:t>Majority accessed have since been developed and adapted in Africa</a:t>
            </a:r>
          </a:p>
          <a:p>
            <a:pPr fontAlgn="auto">
              <a:spcAft>
                <a:spcPts val="0"/>
              </a:spcAft>
              <a:defRPr/>
            </a:pPr>
            <a:endParaRPr lang="en-ZA" sz="1000" dirty="0" smtClean="0">
              <a:solidFill>
                <a:srgbClr val="002060"/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ZA" dirty="0" smtClean="0">
                <a:solidFill>
                  <a:srgbClr val="002060"/>
                </a:solidFill>
              </a:rPr>
              <a:t>Manages &gt; 20 technology licenses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79388" y="168275"/>
            <a:ext cx="8785225" cy="830263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0"/>
              </a:spcBef>
              <a:defRPr/>
            </a:pPr>
            <a:r>
              <a:rPr lang="en-US" sz="2800" b="1" dirty="0" smtClean="0">
                <a:solidFill>
                  <a:schemeClr val="bg1"/>
                </a:solidFill>
                <a:latin typeface="Century Gothic" pitchFamily="34" charset="0"/>
              </a:rPr>
              <a:t>Specific Technology Transfer Partnerships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en-US" sz="2000" dirty="0" smtClean="0">
                <a:solidFill>
                  <a:schemeClr val="bg1"/>
                </a:solidFill>
                <a:latin typeface="Century Gothic" pitchFamily="34" charset="0"/>
              </a:rPr>
              <a:t>African Agricultural Technology Foundation: Wema Project … 2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79388" y="1125538"/>
            <a:ext cx="5983287" cy="5183187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>
            <a:normAutofit fontScale="55000" lnSpcReduction="20000"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q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ZA" sz="3600" dirty="0" smtClean="0">
                <a:solidFill>
                  <a:srgbClr val="002060"/>
                </a:solidFill>
              </a:rPr>
              <a:t>AATF</a:t>
            </a:r>
            <a:r>
              <a:rPr lang="en-ZA" sz="3600" dirty="0">
                <a:solidFill>
                  <a:srgbClr val="002060"/>
                </a:solidFill>
              </a:rPr>
              <a:t>, CIMMYT, Monsanto and </a:t>
            </a:r>
            <a:r>
              <a:rPr lang="en-ZA" sz="3600" dirty="0" smtClean="0">
                <a:solidFill>
                  <a:srgbClr val="002060"/>
                </a:solidFill>
              </a:rPr>
              <a:t>National </a:t>
            </a:r>
            <a:r>
              <a:rPr lang="en-ZA" sz="3600" dirty="0">
                <a:solidFill>
                  <a:srgbClr val="002060"/>
                </a:solidFill>
              </a:rPr>
              <a:t>Agricultural Research Systems of Kenya</a:t>
            </a:r>
            <a:r>
              <a:rPr lang="en-ZA" sz="3600" dirty="0" smtClean="0">
                <a:solidFill>
                  <a:srgbClr val="002060"/>
                </a:solidFill>
              </a:rPr>
              <a:t>, Mozambique</a:t>
            </a:r>
            <a:r>
              <a:rPr lang="en-ZA" sz="3600" dirty="0">
                <a:solidFill>
                  <a:srgbClr val="002060"/>
                </a:solidFill>
              </a:rPr>
              <a:t>, South Africa, </a:t>
            </a:r>
            <a:r>
              <a:rPr lang="en-ZA" sz="3600" dirty="0" smtClean="0">
                <a:solidFill>
                  <a:srgbClr val="002060"/>
                </a:solidFill>
              </a:rPr>
              <a:t>Tanzania, Uganda </a:t>
            </a:r>
          </a:p>
          <a:p>
            <a:pPr>
              <a:defRPr/>
            </a:pPr>
            <a:r>
              <a:rPr lang="en-ZA" sz="3600" dirty="0" smtClean="0">
                <a:solidFill>
                  <a:srgbClr val="002060"/>
                </a:solidFill>
              </a:rPr>
              <a:t>Research</a:t>
            </a:r>
            <a:r>
              <a:rPr lang="en-ZA" sz="3600" dirty="0">
                <a:solidFill>
                  <a:srgbClr val="002060"/>
                </a:solidFill>
              </a:rPr>
              <a:t> </a:t>
            </a:r>
            <a:r>
              <a:rPr lang="en-ZA" sz="3600" dirty="0" smtClean="0">
                <a:solidFill>
                  <a:srgbClr val="002060"/>
                </a:solidFill>
              </a:rPr>
              <a:t>collaboration </a:t>
            </a:r>
            <a:r>
              <a:rPr lang="en-ZA" sz="3600" dirty="0">
                <a:solidFill>
                  <a:srgbClr val="002060"/>
                </a:solidFill>
              </a:rPr>
              <a:t>to develop and deliver Water Efficient Maize for Africa (“WEMA</a:t>
            </a:r>
            <a:r>
              <a:rPr lang="en-ZA" sz="3600" dirty="0" smtClean="0">
                <a:solidFill>
                  <a:srgbClr val="002060"/>
                </a:solidFill>
              </a:rPr>
              <a:t>”)</a:t>
            </a:r>
          </a:p>
          <a:p>
            <a:pPr>
              <a:defRPr/>
            </a:pPr>
            <a:r>
              <a:rPr lang="en-ZA" sz="3600" dirty="0" smtClean="0">
                <a:solidFill>
                  <a:srgbClr val="002060"/>
                </a:solidFill>
              </a:rPr>
              <a:t>Elite maize germplasm</a:t>
            </a:r>
            <a:r>
              <a:rPr lang="en-ZA" sz="3600" dirty="0">
                <a:solidFill>
                  <a:srgbClr val="002060"/>
                </a:solidFill>
              </a:rPr>
              <a:t>, </a:t>
            </a:r>
            <a:r>
              <a:rPr lang="en-ZA" sz="3600" dirty="0" smtClean="0">
                <a:solidFill>
                  <a:srgbClr val="002060"/>
                </a:solidFill>
              </a:rPr>
              <a:t>advanced </a:t>
            </a:r>
            <a:r>
              <a:rPr lang="en-ZA" sz="3600" dirty="0">
                <a:solidFill>
                  <a:srgbClr val="002060"/>
                </a:solidFill>
              </a:rPr>
              <a:t>breeding methods and biotechnology, </a:t>
            </a:r>
            <a:r>
              <a:rPr lang="en-ZA" sz="3600" dirty="0" smtClean="0">
                <a:solidFill>
                  <a:srgbClr val="002060"/>
                </a:solidFill>
              </a:rPr>
              <a:t>national field trials </a:t>
            </a:r>
            <a:r>
              <a:rPr lang="en-ZA" sz="3600" dirty="0">
                <a:solidFill>
                  <a:srgbClr val="002060"/>
                </a:solidFill>
              </a:rPr>
              <a:t>to </a:t>
            </a:r>
            <a:r>
              <a:rPr lang="en-ZA" sz="3600" dirty="0" smtClean="0">
                <a:solidFill>
                  <a:srgbClr val="002060"/>
                </a:solidFill>
              </a:rPr>
              <a:t>select </a:t>
            </a:r>
            <a:r>
              <a:rPr lang="en-ZA" sz="3600" dirty="0">
                <a:solidFill>
                  <a:srgbClr val="002060"/>
                </a:solidFill>
              </a:rPr>
              <a:t>the best seed for deployment </a:t>
            </a:r>
            <a:endParaRPr lang="en-ZA" sz="3600" dirty="0" smtClean="0">
              <a:solidFill>
                <a:srgbClr val="002060"/>
              </a:solidFill>
            </a:endParaRPr>
          </a:p>
          <a:p>
            <a:pPr>
              <a:defRPr/>
            </a:pPr>
            <a:r>
              <a:rPr lang="en-ZA" sz="3600" dirty="0" smtClean="0">
                <a:solidFill>
                  <a:srgbClr val="002060"/>
                </a:solidFill>
              </a:rPr>
              <a:t>Licensed </a:t>
            </a:r>
            <a:r>
              <a:rPr lang="en-ZA" sz="3600" dirty="0">
                <a:solidFill>
                  <a:srgbClr val="002060"/>
                </a:solidFill>
              </a:rPr>
              <a:t>seed companies will </a:t>
            </a:r>
            <a:r>
              <a:rPr lang="en-US" sz="3600" dirty="0">
                <a:solidFill>
                  <a:srgbClr val="002060"/>
                </a:solidFill>
              </a:rPr>
              <a:t>not pay </a:t>
            </a:r>
            <a:r>
              <a:rPr lang="en-ZA" sz="3600" dirty="0" smtClean="0">
                <a:solidFill>
                  <a:srgbClr val="002060"/>
                </a:solidFill>
              </a:rPr>
              <a:t>a </a:t>
            </a:r>
            <a:r>
              <a:rPr lang="en-ZA" sz="3600" dirty="0">
                <a:solidFill>
                  <a:srgbClr val="002060"/>
                </a:solidFill>
              </a:rPr>
              <a:t>royalty for any intellectual property (“IP”) in maize seed sold to small holder </a:t>
            </a:r>
            <a:r>
              <a:rPr lang="en-ZA" sz="3600" dirty="0" smtClean="0">
                <a:solidFill>
                  <a:srgbClr val="002060"/>
                </a:solidFill>
              </a:rPr>
              <a:t>farmers</a:t>
            </a:r>
          </a:p>
          <a:p>
            <a:pPr lvl="1">
              <a:defRPr/>
            </a:pPr>
            <a:r>
              <a:rPr lang="en-ZA" sz="3300" dirty="0" smtClean="0"/>
              <a:t>Each party owns background </a:t>
            </a:r>
            <a:r>
              <a:rPr lang="en-ZA" sz="3300" dirty="0"/>
              <a:t>technology, </a:t>
            </a:r>
            <a:r>
              <a:rPr lang="en-ZA" sz="3300" dirty="0" smtClean="0"/>
              <a:t>germplasm</a:t>
            </a:r>
            <a:r>
              <a:rPr lang="en-ZA" sz="3300" dirty="0"/>
              <a:t> </a:t>
            </a:r>
            <a:r>
              <a:rPr lang="en-ZA" sz="3300" dirty="0" smtClean="0"/>
              <a:t>and IP contributed </a:t>
            </a:r>
            <a:r>
              <a:rPr lang="en-ZA" sz="3300" dirty="0"/>
              <a:t>to the </a:t>
            </a:r>
            <a:r>
              <a:rPr lang="en-ZA" sz="3300" dirty="0" smtClean="0"/>
              <a:t>Project; free </a:t>
            </a:r>
            <a:r>
              <a:rPr lang="en-ZA" sz="3300" dirty="0"/>
              <a:t>to use such </a:t>
            </a:r>
            <a:r>
              <a:rPr lang="en-ZA" sz="3300" dirty="0" smtClean="0"/>
              <a:t>outside of </a:t>
            </a:r>
            <a:r>
              <a:rPr lang="en-ZA" sz="3300" dirty="0"/>
              <a:t>the </a:t>
            </a:r>
            <a:r>
              <a:rPr lang="en-ZA" sz="3300" dirty="0" smtClean="0"/>
              <a:t>Project </a:t>
            </a:r>
          </a:p>
          <a:p>
            <a:pPr lvl="1">
              <a:defRPr/>
            </a:pPr>
            <a:r>
              <a:rPr lang="en-ZA" sz="3300" dirty="0" smtClean="0"/>
              <a:t>Each </a:t>
            </a:r>
            <a:r>
              <a:rPr lang="en-ZA" sz="3300" dirty="0"/>
              <a:t>party will also own (solely or jointly) the IP that it develops </a:t>
            </a:r>
            <a:r>
              <a:rPr lang="en-ZA" sz="3300" dirty="0" smtClean="0"/>
              <a:t>in carrying </a:t>
            </a:r>
            <a:r>
              <a:rPr lang="en-ZA" sz="3300" dirty="0"/>
              <a:t>out the WEMA </a:t>
            </a:r>
            <a:r>
              <a:rPr lang="en-ZA" sz="3300" dirty="0" smtClean="0"/>
              <a:t>Project </a:t>
            </a:r>
          </a:p>
          <a:p>
            <a:pPr lvl="1">
              <a:defRPr/>
            </a:pPr>
            <a:r>
              <a:rPr lang="en-ZA" sz="3300" dirty="0" smtClean="0"/>
              <a:t>Germplasm </a:t>
            </a:r>
            <a:r>
              <a:rPr lang="en-ZA" sz="3300" dirty="0"/>
              <a:t>will be owned by the party whose </a:t>
            </a:r>
            <a:r>
              <a:rPr lang="en-ZA" sz="3300" dirty="0" smtClean="0"/>
              <a:t>breeding program </a:t>
            </a:r>
            <a:r>
              <a:rPr lang="en-ZA" sz="3300" dirty="0"/>
              <a:t>developed such </a:t>
            </a:r>
            <a:r>
              <a:rPr lang="en-ZA" sz="3300" dirty="0" smtClean="0"/>
              <a:t>germplasm</a:t>
            </a:r>
            <a:r>
              <a:rPr lang="en-ZA" sz="3100" dirty="0" smtClean="0"/>
              <a:t> </a:t>
            </a:r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3860800"/>
            <a:ext cx="2736850" cy="2198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638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1131888"/>
            <a:ext cx="2681287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6390" name="Down Arrow 1"/>
          <p:cNvSpPr>
            <a:spLocks noChangeArrowheads="1"/>
          </p:cNvSpPr>
          <p:nvPr/>
        </p:nvSpPr>
        <p:spPr bwMode="auto">
          <a:xfrm>
            <a:off x="7164388" y="3225800"/>
            <a:ext cx="936625" cy="504825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410" name="Straight Arrow Connector 26"/>
          <p:cNvCxnSpPr>
            <a:cxnSpLocks noChangeShapeType="1"/>
          </p:cNvCxnSpPr>
          <p:nvPr/>
        </p:nvCxnSpPr>
        <p:spPr bwMode="auto">
          <a:xfrm>
            <a:off x="2692400" y="3429000"/>
            <a:ext cx="0" cy="528638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sysDash"/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7411" name="Right Arrow 14"/>
          <p:cNvSpPr>
            <a:spLocks noChangeArrowheads="1"/>
          </p:cNvSpPr>
          <p:nvPr/>
        </p:nvSpPr>
        <p:spPr bwMode="auto">
          <a:xfrm rot="5400000">
            <a:off x="6789738" y="2670175"/>
            <a:ext cx="434975" cy="1387475"/>
          </a:xfrm>
          <a:prstGeom prst="rightArrow">
            <a:avLst>
              <a:gd name="adj1" fmla="val 50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12" name="Right Arrow 3"/>
          <p:cNvSpPr>
            <a:spLocks noChangeArrowheads="1"/>
          </p:cNvSpPr>
          <p:nvPr/>
        </p:nvSpPr>
        <p:spPr bwMode="auto">
          <a:xfrm rot="-5400000">
            <a:off x="6867525" y="4819650"/>
            <a:ext cx="434975" cy="1387475"/>
          </a:xfrm>
          <a:prstGeom prst="rightArrow">
            <a:avLst>
              <a:gd name="adj1" fmla="val 50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17413" name="Picture 2" descr="http://facts.kff.org/upload/jpg/enlarge/SubSaharan_Africa_as_Share_Global_HIV_Prevalence_20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3962400"/>
            <a:ext cx="3802063" cy="238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684213" y="1431925"/>
            <a:ext cx="4010025" cy="70802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0"/>
              </a:spcBef>
              <a:defRPr/>
            </a:pPr>
            <a:r>
              <a:rPr lang="en-US" sz="2000" b="1" dirty="0" smtClean="0">
                <a:solidFill>
                  <a:schemeClr val="bg1"/>
                </a:solidFill>
                <a:latin typeface="Century Gothic" pitchFamily="34" charset="0"/>
              </a:rPr>
              <a:t>Multinational patent holders 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en-US" sz="2000" i="1" dirty="0" smtClean="0">
                <a:solidFill>
                  <a:schemeClr val="bg1"/>
                </a:solidFill>
                <a:latin typeface="+mn-lt"/>
              </a:rPr>
              <a:t>(incl. GSK, </a:t>
            </a:r>
            <a:r>
              <a:rPr lang="en-ZA" sz="2000" i="1" dirty="0" err="1">
                <a:solidFill>
                  <a:schemeClr val="bg1"/>
                </a:solidFill>
                <a:latin typeface="+mn-lt"/>
              </a:rPr>
              <a:t>Boehringer</a:t>
            </a:r>
            <a:r>
              <a:rPr lang="en-ZA" sz="2000" i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ZA" sz="2000" i="1" dirty="0" err="1">
                <a:solidFill>
                  <a:schemeClr val="bg1"/>
                </a:solidFill>
                <a:latin typeface="+mn-lt"/>
              </a:rPr>
              <a:t>Ingelheim</a:t>
            </a:r>
            <a:r>
              <a:rPr lang="en-ZA" sz="2000" i="1" dirty="0">
                <a:solidFill>
                  <a:schemeClr val="bg1"/>
                </a:solidFill>
                <a:latin typeface="+mn-lt"/>
              </a:rPr>
              <a:t> </a:t>
            </a:r>
            <a:endParaRPr lang="en-US" sz="2000" i="1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7414" name="TextBox 16"/>
          <p:cNvSpPr txBox="1">
            <a:spLocks noChangeArrowheads="1"/>
          </p:cNvSpPr>
          <p:nvPr/>
        </p:nvSpPr>
        <p:spPr bwMode="auto">
          <a:xfrm>
            <a:off x="1331913" y="2506663"/>
            <a:ext cx="2555875" cy="9223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ZA" dirty="0" smtClean="0"/>
              <a:t>Voluntary licences</a:t>
            </a:r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r>
              <a:rPr lang="en-ZA" dirty="0" smtClean="0"/>
              <a:t>Technology transfer</a:t>
            </a:r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r>
              <a:rPr lang="en-ZA" dirty="0" smtClean="0"/>
              <a:t>Low cost producer</a:t>
            </a:r>
          </a:p>
        </p:txBody>
      </p:sp>
      <p:pic>
        <p:nvPicPr>
          <p:cNvPr id="1741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8100" y="950913"/>
            <a:ext cx="3319463" cy="2195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5735638" y="5683250"/>
            <a:ext cx="2698750" cy="67786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0"/>
              </a:spcBef>
              <a:defRPr/>
            </a:pPr>
            <a:r>
              <a:rPr lang="en-US" sz="2000" b="1" dirty="0" smtClean="0">
                <a:solidFill>
                  <a:schemeClr val="bg1"/>
                </a:solidFill>
                <a:latin typeface="Century Gothic" pitchFamily="34" charset="0"/>
              </a:rPr>
              <a:t>the dti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en-US" dirty="0" smtClean="0">
                <a:solidFill>
                  <a:schemeClr val="bg1"/>
                </a:solidFill>
                <a:latin typeface="Century Gothic" pitchFamily="34" charset="0"/>
              </a:rPr>
              <a:t>(SA Government)</a:t>
            </a:r>
          </a:p>
        </p:txBody>
      </p:sp>
      <p:sp>
        <p:nvSpPr>
          <p:cNvPr id="17418" name="Rectangle 2"/>
          <p:cNvSpPr>
            <a:spLocks noChangeArrowheads="1"/>
          </p:cNvSpPr>
          <p:nvPr/>
        </p:nvSpPr>
        <p:spPr bwMode="auto">
          <a:xfrm>
            <a:off x="5521325" y="3659188"/>
            <a:ext cx="3127375" cy="15509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buFont typeface="Arial" charset="0"/>
              <a:buChar char="•"/>
            </a:pPr>
            <a:r>
              <a:rPr lang="en-ZA" altLang="en-US"/>
              <a:t>US28.5m pharmaceutical manufacture facility</a:t>
            </a:r>
          </a:p>
          <a:p>
            <a:pPr algn="l" eaLnBrk="1" hangingPunct="1">
              <a:buFont typeface="Arial" charset="0"/>
              <a:buChar char="•"/>
            </a:pPr>
            <a:r>
              <a:rPr lang="en-ZA" altLang="en-US"/>
              <a:t>Strategic Investment Programme (SIP)</a:t>
            </a:r>
          </a:p>
          <a:p>
            <a:pPr algn="l" eaLnBrk="1" hangingPunct="1">
              <a:buFont typeface="Arial" charset="0"/>
              <a:buChar char="•"/>
            </a:pPr>
            <a:r>
              <a:rPr lang="en-ZA" altLang="en-US"/>
              <a:t>Access to market</a:t>
            </a:r>
          </a:p>
        </p:txBody>
      </p:sp>
      <p:cxnSp>
        <p:nvCxnSpPr>
          <p:cNvPr id="17419" name="Straight Arrow Connector 5"/>
          <p:cNvCxnSpPr>
            <a:cxnSpLocks noChangeShapeType="1"/>
          </p:cNvCxnSpPr>
          <p:nvPr/>
        </p:nvCxnSpPr>
        <p:spPr bwMode="auto">
          <a:xfrm flipV="1">
            <a:off x="3887788" y="2828925"/>
            <a:ext cx="24257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7420" name="Straight Connector 7"/>
          <p:cNvCxnSpPr>
            <a:cxnSpLocks noChangeShapeType="1"/>
          </p:cNvCxnSpPr>
          <p:nvPr/>
        </p:nvCxnSpPr>
        <p:spPr bwMode="auto">
          <a:xfrm>
            <a:off x="2692400" y="2139950"/>
            <a:ext cx="0" cy="3667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7421" name="TextBox 13"/>
          <p:cNvSpPr txBox="1">
            <a:spLocks noChangeArrowheads="1"/>
          </p:cNvSpPr>
          <p:nvPr/>
        </p:nvSpPr>
        <p:spPr bwMode="auto">
          <a:xfrm>
            <a:off x="7872413" y="1689100"/>
            <a:ext cx="11255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ZA" altLang="en-US" b="1"/>
              <a:t>US$3b</a:t>
            </a:r>
          </a:p>
        </p:txBody>
      </p:sp>
      <p:cxnSp>
        <p:nvCxnSpPr>
          <p:cNvPr id="17422" name="Straight Arrow Connector 17"/>
          <p:cNvCxnSpPr>
            <a:cxnSpLocks noChangeShapeType="1"/>
            <a:stCxn id="11" idx="1"/>
          </p:cNvCxnSpPr>
          <p:nvPr/>
        </p:nvCxnSpPr>
        <p:spPr bwMode="auto">
          <a:xfrm flipH="1">
            <a:off x="4284663" y="6022975"/>
            <a:ext cx="145097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sysDash"/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1" name="Text Box 4"/>
          <p:cNvSpPr txBox="1">
            <a:spLocks noChangeArrowheads="1"/>
          </p:cNvSpPr>
          <p:nvPr/>
        </p:nvSpPr>
        <p:spPr bwMode="auto">
          <a:xfrm>
            <a:off x="179388" y="168275"/>
            <a:ext cx="8785225" cy="830263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0"/>
              </a:spcBef>
              <a:defRPr/>
            </a:pPr>
            <a:r>
              <a:rPr lang="en-US" sz="2800" b="1" dirty="0" smtClean="0">
                <a:solidFill>
                  <a:schemeClr val="bg1"/>
                </a:solidFill>
                <a:latin typeface="Century Gothic" pitchFamily="34" charset="0"/>
              </a:rPr>
              <a:t>Specific Technology Transfer Partnerships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en-US" sz="2000" dirty="0" smtClean="0">
                <a:solidFill>
                  <a:schemeClr val="bg1"/>
                </a:solidFill>
                <a:latin typeface="Century Gothic" pitchFamily="34" charset="0"/>
              </a:rPr>
              <a:t>Pharmaceutical Sector: Aspen Pharma (South Africa)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3138" y="1052513"/>
            <a:ext cx="5380037" cy="504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79388" y="168275"/>
            <a:ext cx="8785225" cy="830263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0"/>
              </a:spcBef>
              <a:defRPr/>
            </a:pPr>
            <a:r>
              <a:rPr lang="en-US" sz="2800" b="1" dirty="0" smtClean="0">
                <a:solidFill>
                  <a:schemeClr val="bg1"/>
                </a:solidFill>
                <a:latin typeface="Century Gothic" pitchFamily="34" charset="0"/>
              </a:rPr>
              <a:t>Specific Technology Transfer Partnerships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en-US" sz="2000" dirty="0" smtClean="0">
                <a:solidFill>
                  <a:schemeClr val="bg1"/>
                </a:solidFill>
                <a:latin typeface="Century Gothic" pitchFamily="34" charset="0"/>
              </a:rPr>
              <a:t>Chinese Shoemaker </a:t>
            </a:r>
            <a:r>
              <a:rPr lang="en-US" sz="2000" dirty="0" err="1" smtClean="0">
                <a:solidFill>
                  <a:schemeClr val="bg1"/>
                </a:solidFill>
                <a:latin typeface="Century Gothic" pitchFamily="34" charset="0"/>
              </a:rPr>
              <a:t>Huajian</a:t>
            </a:r>
            <a:r>
              <a:rPr lang="en-US" sz="2000" dirty="0" smtClean="0">
                <a:solidFill>
                  <a:schemeClr val="bg1"/>
                </a:solidFill>
                <a:latin typeface="Century Gothic" pitchFamily="34" charset="0"/>
              </a:rPr>
              <a:t> Manufactures in Ethiopia (Jan 2012)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200025" y="1125538"/>
            <a:ext cx="3313113" cy="5256212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q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ZA" dirty="0" smtClean="0">
                <a:solidFill>
                  <a:srgbClr val="002060"/>
                </a:solidFill>
              </a:rPr>
              <a:t>Ethiopian climatic conditions and cheaper labour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ZA" sz="1000" dirty="0">
              <a:solidFill>
                <a:srgbClr val="002060"/>
              </a:solidFill>
            </a:endParaRPr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ZA" dirty="0" smtClean="0">
                <a:solidFill>
                  <a:srgbClr val="002060"/>
                </a:solidFill>
              </a:rPr>
              <a:t>Opened factory in January 2012 (Addis Ababa) and now employ &gt;600 people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ZA" sz="1000" dirty="0">
              <a:solidFill>
                <a:srgbClr val="002060"/>
              </a:solidFill>
            </a:endParaRPr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ZA" dirty="0" smtClean="0">
                <a:solidFill>
                  <a:srgbClr val="002060"/>
                </a:solidFill>
              </a:rPr>
              <a:t>By 2022 will have created &gt; 100,000 jobs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ZA" sz="1000" dirty="0" smtClean="0">
              <a:solidFill>
                <a:srgbClr val="002060"/>
              </a:solidFill>
            </a:endParaRPr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ZA" dirty="0" smtClean="0">
                <a:solidFill>
                  <a:srgbClr val="002060"/>
                </a:solidFill>
              </a:rPr>
              <a:t>Local employment and skills transfer / upgrade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79388" y="142875"/>
            <a:ext cx="8713787" cy="523875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chemeClr val="bg1"/>
                </a:solidFill>
                <a:latin typeface="Century Gothic" pitchFamily="34" charset="0"/>
              </a:rPr>
              <a:t>Concluding Remarks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179388" y="760413"/>
            <a:ext cx="8713787" cy="54721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</a:extLst>
        </p:spPr>
        <p:txBody>
          <a:bodyPr/>
          <a:lstStyle/>
          <a:p>
            <a:pPr>
              <a:buFont typeface="Wingdings" charset="2"/>
              <a:buChar char="q"/>
            </a:pPr>
            <a:r>
              <a:rPr lang="en-ZA" altLang="en-US" sz="2400">
                <a:solidFill>
                  <a:srgbClr val="002060"/>
                </a:solidFill>
              </a:rPr>
              <a:t>Barriers in technology transfer partnerships:</a:t>
            </a:r>
          </a:p>
          <a:p>
            <a:pPr lvl="1">
              <a:buFont typeface="Wingdings" charset="2"/>
              <a:buChar char="§"/>
            </a:pPr>
            <a:r>
              <a:rPr lang="en-ZA" altLang="en-US" sz="2000"/>
              <a:t>Poor understanding of the </a:t>
            </a:r>
            <a:r>
              <a:rPr lang="en-ZA" altLang="en-US" sz="2000" b="1"/>
              <a:t>IP system</a:t>
            </a:r>
          </a:p>
          <a:p>
            <a:pPr lvl="1">
              <a:buFont typeface="Wingdings" charset="2"/>
              <a:buChar char="§"/>
            </a:pPr>
            <a:r>
              <a:rPr lang="en-ZA" altLang="en-US" sz="2000"/>
              <a:t>Low supply of </a:t>
            </a:r>
            <a:r>
              <a:rPr lang="en-ZA" altLang="en-US" sz="2000" b="1"/>
              <a:t>high-end skills </a:t>
            </a:r>
            <a:r>
              <a:rPr lang="en-ZA" altLang="en-US" sz="2000"/>
              <a:t>beyond commodity orientation</a:t>
            </a:r>
          </a:p>
          <a:p>
            <a:pPr lvl="1">
              <a:buFont typeface="Wingdings" charset="2"/>
              <a:buChar char="§"/>
            </a:pPr>
            <a:r>
              <a:rPr lang="en-ZA" altLang="en-US" sz="2000"/>
              <a:t>Inadequate R&amp;D investment and follow on funding  - </a:t>
            </a:r>
            <a:r>
              <a:rPr lang="en-ZA" altLang="en-US" sz="2000" b="1"/>
              <a:t>patient capital</a:t>
            </a:r>
          </a:p>
          <a:p>
            <a:pPr lvl="1">
              <a:buFont typeface="Wingdings" charset="2"/>
              <a:buChar char="§"/>
            </a:pPr>
            <a:r>
              <a:rPr lang="en-ZA" altLang="en-US" sz="2000" b="1"/>
              <a:t>Private sector </a:t>
            </a:r>
            <a:r>
              <a:rPr lang="en-ZA" altLang="en-US" sz="2000"/>
              <a:t>not involved early enough or simply missing</a:t>
            </a:r>
          </a:p>
          <a:p>
            <a:pPr>
              <a:buFont typeface="Wingdings" charset="2"/>
              <a:buChar char="q"/>
            </a:pPr>
            <a:endParaRPr lang="en-ZA" altLang="en-US" sz="1000">
              <a:solidFill>
                <a:srgbClr val="002060"/>
              </a:solidFill>
            </a:endParaRPr>
          </a:p>
          <a:p>
            <a:pPr>
              <a:buFont typeface="Wingdings" charset="2"/>
              <a:buChar char="q"/>
            </a:pPr>
            <a:r>
              <a:rPr lang="en-ZA" altLang="en-US" sz="2400">
                <a:solidFill>
                  <a:srgbClr val="002060"/>
                </a:solidFill>
              </a:rPr>
              <a:t>Some critical lessons: </a:t>
            </a:r>
          </a:p>
          <a:p>
            <a:pPr lvl="1">
              <a:buFont typeface="Wingdings" charset="2"/>
              <a:buChar char="§"/>
            </a:pPr>
            <a:r>
              <a:rPr lang="en-ZA" altLang="en-US" sz="2200"/>
              <a:t>Securing appropriate funding runway  / patient capital</a:t>
            </a:r>
          </a:p>
          <a:p>
            <a:pPr lvl="1">
              <a:buFont typeface="Wingdings" charset="2"/>
              <a:buChar char="§"/>
            </a:pPr>
            <a:r>
              <a:rPr lang="en-ZA" altLang="en-US" sz="2200"/>
              <a:t>Continuous alignment of vision and purpose</a:t>
            </a:r>
          </a:p>
          <a:p>
            <a:pPr lvl="1">
              <a:buFont typeface="Wingdings" charset="2"/>
              <a:buChar char="§"/>
            </a:pPr>
            <a:r>
              <a:rPr lang="en-ZA" altLang="en-US" sz="2200"/>
              <a:t>Trust issues: </a:t>
            </a:r>
            <a:r>
              <a:rPr lang="en-ZA" altLang="en-US" sz="2200" u="sng"/>
              <a:t>People do business with people</a:t>
            </a:r>
          </a:p>
          <a:p>
            <a:pPr lvl="1">
              <a:buFont typeface="Wingdings" charset="2"/>
              <a:buChar char="§"/>
            </a:pPr>
            <a:r>
              <a:rPr lang="en-ZA" altLang="en-US" sz="2200"/>
              <a:t>Development oriented IP approach and clauses  </a:t>
            </a:r>
          </a:p>
          <a:p>
            <a:pPr lvl="1">
              <a:buFont typeface="Wingdings" charset="2"/>
              <a:buChar char="§"/>
            </a:pPr>
            <a:r>
              <a:rPr lang="en-ZA" altLang="en-US" sz="2200"/>
              <a:t>Relevant institutions and institutional frameworks</a:t>
            </a:r>
          </a:p>
          <a:p>
            <a:pPr>
              <a:buFont typeface="Wingdings" charset="2"/>
              <a:buChar char="q"/>
            </a:pPr>
            <a:endParaRPr lang="en-ZA" altLang="en-US" sz="1000">
              <a:solidFill>
                <a:srgbClr val="002060"/>
              </a:solidFill>
            </a:endParaRPr>
          </a:p>
          <a:p>
            <a:pPr>
              <a:buFont typeface="Wingdings" charset="2"/>
              <a:buChar char="q"/>
            </a:pPr>
            <a:r>
              <a:rPr lang="en-ZA" altLang="en-US" sz="2400">
                <a:solidFill>
                  <a:srgbClr val="002060"/>
                </a:solidFill>
              </a:rPr>
              <a:t>Government incentives, including procurement as a lever for transfer of technology, capacity building, market access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39750" y="2133600"/>
            <a:ext cx="8135938" cy="2060575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US" sz="3200" b="1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en-US" sz="3200" b="1" dirty="0" smtClean="0">
                <a:solidFill>
                  <a:schemeClr val="bg1"/>
                </a:solidFill>
                <a:latin typeface="Century Gothic" pitchFamily="34" charset="0"/>
              </a:rPr>
              <a:t>Thank You</a:t>
            </a:r>
          </a:p>
          <a:p>
            <a:pPr eaLnBrk="1" hangingPunct="1">
              <a:spcBef>
                <a:spcPct val="50000"/>
              </a:spcBef>
              <a:defRPr/>
            </a:pPr>
            <a:endParaRPr lang="en-US" sz="3200" b="1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23850" y="404813"/>
            <a:ext cx="8569325" cy="522287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600"/>
              </a:spcBef>
              <a:defRPr/>
            </a:pPr>
            <a:r>
              <a:rPr lang="en-US" sz="2800" b="1" dirty="0" smtClean="0">
                <a:solidFill>
                  <a:schemeClr val="bg1"/>
                </a:solidFill>
                <a:latin typeface="Century Gothic" pitchFamily="34" charset="0"/>
              </a:rPr>
              <a:t>Presentation Outline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323850" y="1125538"/>
            <a:ext cx="8569325" cy="5114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</a:extLst>
        </p:spPr>
        <p:txBody>
          <a:bodyPr/>
          <a:lstStyle/>
          <a:p>
            <a:pPr>
              <a:lnSpc>
                <a:spcPct val="125000"/>
              </a:lnSpc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q"/>
              <a:defRPr/>
            </a:pPr>
            <a:r>
              <a:rPr lang="en-ZA" dirty="0" smtClean="0">
                <a:solidFill>
                  <a:srgbClr val="002060"/>
                </a:solidFill>
              </a:rPr>
              <a:t> </a:t>
            </a:r>
            <a:r>
              <a:rPr lang="en-ZA" sz="2800" dirty="0" smtClean="0">
                <a:solidFill>
                  <a:srgbClr val="002060"/>
                </a:solidFill>
              </a:rPr>
              <a:t>Introduction </a:t>
            </a:r>
          </a:p>
          <a:p>
            <a:pPr>
              <a:lnSpc>
                <a:spcPct val="125000"/>
              </a:lnSpc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q"/>
              <a:defRPr/>
            </a:pPr>
            <a:r>
              <a:rPr lang="en-ZA" sz="2800" dirty="0">
                <a:solidFill>
                  <a:srgbClr val="002060"/>
                </a:solidFill>
              </a:rPr>
              <a:t> </a:t>
            </a:r>
            <a:r>
              <a:rPr lang="en-ZA" sz="2800" dirty="0" smtClean="0">
                <a:solidFill>
                  <a:srgbClr val="002060"/>
                </a:solidFill>
              </a:rPr>
              <a:t>Technology Transfer Partnerships / Initiatives</a:t>
            </a:r>
          </a:p>
          <a:p>
            <a:pPr>
              <a:lnSpc>
                <a:spcPct val="125000"/>
              </a:lnSpc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q"/>
              <a:defRPr/>
            </a:pPr>
            <a:r>
              <a:rPr lang="en-ZA" sz="2800" dirty="0" smtClean="0">
                <a:solidFill>
                  <a:srgbClr val="002060"/>
                </a:solidFill>
              </a:rPr>
              <a:t>Specific Partnerships in Africa</a:t>
            </a:r>
          </a:p>
          <a:p>
            <a:pPr marL="840150" lvl="1" indent="-45720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ZA" sz="2200" dirty="0" smtClean="0"/>
              <a:t>iThemba Pharmaceuticals </a:t>
            </a:r>
            <a:r>
              <a:rPr lang="en-ZA" sz="2200" i="1" dirty="0" smtClean="0"/>
              <a:t>(South Africa)</a:t>
            </a:r>
          </a:p>
          <a:p>
            <a:pPr marL="840150" lvl="1" indent="-45720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ZA" sz="2200" dirty="0" err="1" smtClean="0"/>
              <a:t>BioVAC</a:t>
            </a:r>
            <a:r>
              <a:rPr lang="en-ZA" sz="2200" dirty="0" smtClean="0"/>
              <a:t> / </a:t>
            </a:r>
            <a:r>
              <a:rPr lang="en-ZA" sz="2200" dirty="0"/>
              <a:t>H</a:t>
            </a:r>
            <a:r>
              <a:rPr lang="en-ZA" sz="2200" dirty="0" smtClean="0"/>
              <a:t>eber Biotec </a:t>
            </a:r>
            <a:r>
              <a:rPr lang="en-ZA" sz="2200" i="1" dirty="0" smtClean="0"/>
              <a:t>(South Africa)</a:t>
            </a:r>
          </a:p>
          <a:p>
            <a:pPr marL="840150" lvl="1" indent="-45720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ZA" sz="2200" dirty="0" smtClean="0"/>
              <a:t>East Coast Rapid Diagnostics </a:t>
            </a:r>
            <a:r>
              <a:rPr lang="en-ZA" sz="2200" i="1" dirty="0" smtClean="0"/>
              <a:t>(South Africa)</a:t>
            </a:r>
          </a:p>
          <a:p>
            <a:pPr marL="840150" lvl="1" indent="-45720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ZA" sz="2200" dirty="0" smtClean="0"/>
              <a:t>African Agricultural Technology Foundation (AATF) </a:t>
            </a:r>
            <a:r>
              <a:rPr lang="en-ZA" sz="2200" i="1" dirty="0" smtClean="0"/>
              <a:t>(Kenya)</a:t>
            </a:r>
          </a:p>
          <a:p>
            <a:pPr marL="840150" lvl="1" indent="-45720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ZA" sz="2200" dirty="0" smtClean="0"/>
              <a:t>Aspen </a:t>
            </a:r>
            <a:r>
              <a:rPr lang="en-ZA" sz="2200" dirty="0" err="1" smtClean="0"/>
              <a:t>Pharmacare</a:t>
            </a:r>
            <a:r>
              <a:rPr lang="en-ZA" sz="2200" dirty="0" smtClean="0"/>
              <a:t> </a:t>
            </a:r>
            <a:r>
              <a:rPr lang="en-ZA" sz="2200" i="1" dirty="0" smtClean="0"/>
              <a:t>(South Africa)</a:t>
            </a:r>
          </a:p>
          <a:p>
            <a:pPr marL="840150" lvl="1" indent="-45720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ZA" sz="2200" dirty="0" err="1" smtClean="0"/>
              <a:t>Huajan</a:t>
            </a:r>
            <a:r>
              <a:rPr lang="en-ZA" sz="2200" dirty="0" smtClean="0"/>
              <a:t> Shoes </a:t>
            </a:r>
            <a:r>
              <a:rPr lang="en-ZA" sz="2200" i="1" dirty="0" smtClean="0"/>
              <a:t>(Ethiopia)</a:t>
            </a:r>
          </a:p>
          <a:p>
            <a:pPr indent="-360000">
              <a:lnSpc>
                <a:spcPct val="125000"/>
              </a:lnSpc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q"/>
              <a:defRPr/>
            </a:pPr>
            <a:r>
              <a:rPr lang="en-ZA" dirty="0" smtClean="0">
                <a:solidFill>
                  <a:srgbClr val="002060"/>
                </a:solidFill>
              </a:rPr>
              <a:t> </a:t>
            </a:r>
            <a:r>
              <a:rPr lang="en-ZA" sz="2800" dirty="0" smtClean="0">
                <a:solidFill>
                  <a:srgbClr val="002060"/>
                </a:solidFill>
              </a:rPr>
              <a:t>Concluding Remarks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250825" y="231775"/>
            <a:ext cx="8642350" cy="892175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0"/>
              </a:spcBef>
              <a:defRPr/>
            </a:pPr>
            <a:r>
              <a:rPr lang="en-US" sz="2800" b="1" dirty="0" smtClean="0">
                <a:solidFill>
                  <a:schemeClr val="bg1"/>
                </a:solidFill>
                <a:latin typeface="Century Gothic" pitchFamily="34" charset="0"/>
              </a:rPr>
              <a:t>Introduction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en-US" sz="2400" dirty="0" smtClean="0">
                <a:solidFill>
                  <a:schemeClr val="bg1"/>
                </a:solidFill>
                <a:latin typeface="Century Gothic" pitchFamily="34" charset="0"/>
              </a:rPr>
              <a:t>Africa’s Attractiveness as an Investment Destination</a:t>
            </a:r>
          </a:p>
        </p:txBody>
      </p:sp>
      <p:pic>
        <p:nvPicPr>
          <p:cNvPr id="512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484313"/>
            <a:ext cx="8642350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250825" y="231775"/>
            <a:ext cx="8642350" cy="830263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0"/>
              </a:spcBef>
              <a:defRPr/>
            </a:pPr>
            <a:r>
              <a:rPr lang="en-US" sz="2800" b="1" dirty="0" smtClean="0">
                <a:solidFill>
                  <a:schemeClr val="bg1"/>
                </a:solidFill>
                <a:latin typeface="Century Gothic" pitchFamily="34" charset="0"/>
              </a:rPr>
              <a:t>Introduction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en-US" sz="2000" dirty="0" smtClean="0">
                <a:solidFill>
                  <a:schemeClr val="bg1"/>
                </a:solidFill>
                <a:latin typeface="Century Gothic" pitchFamily="34" charset="0"/>
              </a:rPr>
              <a:t>Investors per sector in FDI Projects in Africa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341438"/>
            <a:ext cx="8642350" cy="443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Box 4"/>
          <p:cNvSpPr txBox="1">
            <a:spLocks noChangeArrowheads="1"/>
          </p:cNvSpPr>
          <p:nvPr/>
        </p:nvSpPr>
        <p:spPr bwMode="auto">
          <a:xfrm>
            <a:off x="179388" y="231775"/>
            <a:ext cx="8785225" cy="892175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0"/>
              </a:spcBef>
              <a:defRPr/>
            </a:pPr>
            <a:r>
              <a:rPr lang="en-US" sz="2800" b="1" dirty="0" smtClean="0">
                <a:solidFill>
                  <a:schemeClr val="bg1"/>
                </a:solidFill>
                <a:latin typeface="Century Gothic" pitchFamily="34" charset="0"/>
              </a:rPr>
              <a:t>Technology Transfer Partnerships / Initiatives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en-US" sz="2400" dirty="0" smtClean="0">
                <a:solidFill>
                  <a:schemeClr val="bg1"/>
                </a:solidFill>
                <a:latin typeface="Century Gothic" pitchFamily="34" charset="0"/>
              </a:rPr>
              <a:t>Expanding the National Systems of Innovation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79388" y="2476500"/>
            <a:ext cx="8640762" cy="3760788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>
            <a:normAutofit fontScale="70000" lnSpcReduction="20000"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q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ZA" sz="3400" dirty="0" smtClean="0">
                <a:solidFill>
                  <a:srgbClr val="002060"/>
                </a:solidFill>
              </a:rPr>
              <a:t>Critical mass of </a:t>
            </a:r>
            <a:r>
              <a:rPr lang="en-ZA" sz="3400" b="1" dirty="0" smtClean="0">
                <a:solidFill>
                  <a:srgbClr val="002060"/>
                </a:solidFill>
              </a:rPr>
              <a:t>STI human capital </a:t>
            </a:r>
            <a:r>
              <a:rPr lang="en-ZA" sz="3400" dirty="0" smtClean="0">
                <a:solidFill>
                  <a:srgbClr val="002060"/>
                </a:solidFill>
              </a:rPr>
              <a:t>a prerequisite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ZA" sz="3000" dirty="0" smtClean="0"/>
              <a:t>Absorption capacity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ZA" sz="3000" dirty="0" smtClean="0"/>
              <a:t>Adaptation and endogenous innovative capacity</a:t>
            </a:r>
          </a:p>
          <a:p>
            <a:pPr fontAlgn="auto">
              <a:spcAft>
                <a:spcPts val="0"/>
              </a:spcAft>
              <a:defRPr/>
            </a:pPr>
            <a:endParaRPr lang="en-ZA" sz="1000" dirty="0" smtClean="0">
              <a:solidFill>
                <a:srgbClr val="002060"/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ZA" sz="3400" dirty="0" smtClean="0">
                <a:solidFill>
                  <a:srgbClr val="002060"/>
                </a:solidFill>
              </a:rPr>
              <a:t>Building a </a:t>
            </a:r>
            <a:r>
              <a:rPr lang="en-ZA" sz="3400" b="1" dirty="0" smtClean="0">
                <a:solidFill>
                  <a:srgbClr val="002060"/>
                </a:solidFill>
              </a:rPr>
              <a:t>bridge between R&amp;D and the market </a:t>
            </a:r>
            <a:r>
              <a:rPr lang="en-ZA" sz="3400" dirty="0" smtClean="0">
                <a:solidFill>
                  <a:srgbClr val="002060"/>
                </a:solidFill>
              </a:rPr>
              <a:t>(increased focus on commercialisation)</a:t>
            </a:r>
          </a:p>
          <a:p>
            <a:pPr fontAlgn="auto">
              <a:spcAft>
                <a:spcPts val="0"/>
              </a:spcAft>
              <a:defRPr/>
            </a:pPr>
            <a:endParaRPr lang="en-ZA" sz="1000" dirty="0">
              <a:solidFill>
                <a:srgbClr val="002060"/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ZA" sz="3400" dirty="0" smtClean="0">
                <a:solidFill>
                  <a:srgbClr val="002060"/>
                </a:solidFill>
              </a:rPr>
              <a:t>Right mix of </a:t>
            </a:r>
            <a:r>
              <a:rPr lang="en-ZA" sz="3400" b="1" dirty="0" smtClean="0">
                <a:solidFill>
                  <a:srgbClr val="002060"/>
                </a:solidFill>
              </a:rPr>
              <a:t>institutional arrangements</a:t>
            </a:r>
          </a:p>
          <a:p>
            <a:pPr fontAlgn="auto">
              <a:spcAft>
                <a:spcPts val="0"/>
              </a:spcAft>
              <a:defRPr/>
            </a:pPr>
            <a:endParaRPr lang="en-ZA" sz="1000" dirty="0">
              <a:solidFill>
                <a:srgbClr val="002060"/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ZA" sz="3400" b="1" dirty="0" smtClean="0">
                <a:solidFill>
                  <a:srgbClr val="002060"/>
                </a:solidFill>
              </a:rPr>
              <a:t>Appropriate funding instruments </a:t>
            </a:r>
            <a:r>
              <a:rPr lang="en-ZA" sz="3400" dirty="0" smtClean="0">
                <a:solidFill>
                  <a:srgbClr val="002060"/>
                </a:solidFill>
              </a:rPr>
              <a:t>and incentives</a:t>
            </a:r>
          </a:p>
          <a:p>
            <a:pPr fontAlgn="auto">
              <a:spcAft>
                <a:spcPts val="0"/>
              </a:spcAft>
              <a:defRPr/>
            </a:pPr>
            <a:endParaRPr lang="en-ZA" sz="1100" dirty="0">
              <a:solidFill>
                <a:srgbClr val="002060"/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ZA" sz="3400" dirty="0" smtClean="0">
                <a:solidFill>
                  <a:srgbClr val="002060"/>
                </a:solidFill>
              </a:rPr>
              <a:t>Expand on the </a:t>
            </a:r>
            <a:r>
              <a:rPr lang="en-ZA" sz="3400" b="1" dirty="0" smtClean="0">
                <a:solidFill>
                  <a:srgbClr val="002060"/>
                </a:solidFill>
              </a:rPr>
              <a:t>local private sector </a:t>
            </a:r>
          </a:p>
          <a:p>
            <a:pPr fontAlgn="auto">
              <a:spcAft>
                <a:spcPts val="0"/>
              </a:spcAft>
              <a:defRPr/>
            </a:pPr>
            <a:endParaRPr lang="en-ZA" sz="1100" dirty="0" smtClean="0">
              <a:solidFill>
                <a:srgbClr val="002060"/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ZA" sz="3400" b="1" dirty="0" smtClean="0">
                <a:solidFill>
                  <a:srgbClr val="002060"/>
                </a:solidFill>
              </a:rPr>
              <a:t>Entrepreneurship</a:t>
            </a:r>
            <a:r>
              <a:rPr lang="en-ZA" sz="3400" dirty="0" smtClean="0">
                <a:solidFill>
                  <a:srgbClr val="002060"/>
                </a:solidFill>
              </a:rPr>
              <a:t> and building </a:t>
            </a:r>
            <a:r>
              <a:rPr lang="en-ZA" sz="3400" b="1" dirty="0" smtClean="0">
                <a:solidFill>
                  <a:srgbClr val="002060"/>
                </a:solidFill>
              </a:rPr>
              <a:t>local industries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79388" y="1220788"/>
            <a:ext cx="8785225" cy="1152525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q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ZA" i="1" dirty="0" smtClean="0">
                <a:solidFill>
                  <a:srgbClr val="002060"/>
                </a:solidFill>
              </a:rPr>
              <a:t>Technology Transfer essential for development </a:t>
            </a:r>
            <a:r>
              <a:rPr lang="en-ZA" i="1" dirty="0">
                <a:solidFill>
                  <a:srgbClr val="002060"/>
                </a:solidFill>
              </a:rPr>
              <a:t>of local technological base and capabilities </a:t>
            </a:r>
            <a:r>
              <a:rPr lang="en-ZA" i="1" dirty="0" smtClean="0">
                <a:solidFill>
                  <a:srgbClr val="002060"/>
                </a:solidFill>
              </a:rPr>
              <a:t>and consequently strengthening the economy of the receiving country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194" name="Straight Connector 8"/>
          <p:cNvCxnSpPr>
            <a:cxnSpLocks noChangeShapeType="1"/>
          </p:cNvCxnSpPr>
          <p:nvPr/>
        </p:nvCxnSpPr>
        <p:spPr bwMode="auto">
          <a:xfrm flipH="1">
            <a:off x="2422525" y="5410200"/>
            <a:ext cx="8493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372225" y="4824413"/>
            <a:ext cx="2124075" cy="9525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0"/>
              </a:spcBef>
              <a:defRPr/>
            </a:pPr>
            <a:r>
              <a:rPr lang="en-US" sz="2000" b="1" dirty="0" smtClean="0">
                <a:solidFill>
                  <a:schemeClr val="bg1"/>
                </a:solidFill>
                <a:latin typeface="Century Gothic" pitchFamily="34" charset="0"/>
              </a:rPr>
              <a:t>TIA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en-US" dirty="0" smtClean="0">
                <a:solidFill>
                  <a:schemeClr val="bg1"/>
                </a:solidFill>
                <a:latin typeface="Century Gothic" pitchFamily="34" charset="0"/>
              </a:rPr>
              <a:t>(SA Government Fund)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55575" y="4295775"/>
            <a:ext cx="2376488" cy="19399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0"/>
              </a:spcBef>
              <a:defRPr/>
            </a:pPr>
            <a:r>
              <a:rPr lang="en-US" sz="2000" b="1" dirty="0" smtClean="0">
                <a:solidFill>
                  <a:schemeClr val="bg1"/>
                </a:solidFill>
                <a:latin typeface="Century Gothic" pitchFamily="34" charset="0"/>
              </a:rPr>
              <a:t>Scientific Advisory Board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en-US" sz="2000" dirty="0" smtClean="0">
                <a:solidFill>
                  <a:schemeClr val="bg1"/>
                </a:solidFill>
                <a:latin typeface="Century Gothic" pitchFamily="34" charset="0"/>
              </a:rPr>
              <a:t>(top class researchers in USA, UK and SA institutions)</a:t>
            </a:r>
          </a:p>
        </p:txBody>
      </p:sp>
      <p:pic>
        <p:nvPicPr>
          <p:cNvPr id="8197" name="Picture 2" descr="http://facts.kff.org/upload/jpg/enlarge/SubSaharan_Africa_as_Share_Global_HIV_Prevalence_20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1438" y="1633538"/>
            <a:ext cx="3997325" cy="250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198" name="Straight Connector 2"/>
          <p:cNvCxnSpPr>
            <a:cxnSpLocks noChangeShapeType="1"/>
          </p:cNvCxnSpPr>
          <p:nvPr/>
        </p:nvCxnSpPr>
        <p:spPr bwMode="auto">
          <a:xfrm>
            <a:off x="3873500" y="3581400"/>
            <a:ext cx="0" cy="12430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199" name="Straight Connector 8"/>
          <p:cNvCxnSpPr>
            <a:cxnSpLocks noChangeShapeType="1"/>
          </p:cNvCxnSpPr>
          <p:nvPr/>
        </p:nvCxnSpPr>
        <p:spPr bwMode="auto">
          <a:xfrm flipH="1">
            <a:off x="5522913" y="5295900"/>
            <a:ext cx="8493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200" name="Straight Connector 14"/>
          <p:cNvCxnSpPr>
            <a:cxnSpLocks noChangeShapeType="1"/>
          </p:cNvCxnSpPr>
          <p:nvPr/>
        </p:nvCxnSpPr>
        <p:spPr bwMode="auto">
          <a:xfrm>
            <a:off x="4494213" y="4906963"/>
            <a:ext cx="0" cy="393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6395" name="TextBox 16"/>
          <p:cNvSpPr txBox="1">
            <a:spLocks noChangeArrowheads="1"/>
          </p:cNvSpPr>
          <p:nvPr/>
        </p:nvSpPr>
        <p:spPr bwMode="auto">
          <a:xfrm>
            <a:off x="179388" y="1638300"/>
            <a:ext cx="4464050" cy="12017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ZA" b="1" dirty="0" smtClean="0"/>
              <a:t>Licensed Patents / know-how:</a:t>
            </a:r>
          </a:p>
          <a:p>
            <a:pPr marL="285750" indent="-285750" algn="l" eaLnBrk="1" hangingPunct="1">
              <a:buFont typeface="Arial" pitchFamily="34" charset="0"/>
              <a:buChar char="•"/>
              <a:defRPr/>
            </a:pPr>
            <a:r>
              <a:rPr lang="en-ZA" dirty="0" smtClean="0"/>
              <a:t>Synthesis method for Abacavir</a:t>
            </a:r>
          </a:p>
          <a:p>
            <a:pPr marL="285750" indent="-285750" algn="l" eaLnBrk="1" hangingPunct="1">
              <a:buFont typeface="Arial" pitchFamily="34" charset="0"/>
              <a:buChar char="•"/>
              <a:defRPr/>
            </a:pPr>
            <a:r>
              <a:rPr lang="en-ZA" dirty="0" smtClean="0"/>
              <a:t>Novel compounds for treatment of latent TB infections</a:t>
            </a:r>
          </a:p>
        </p:txBody>
      </p:sp>
      <p:pic>
        <p:nvPicPr>
          <p:cNvPr id="820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813" y="4800600"/>
            <a:ext cx="2705100" cy="102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179388" y="231775"/>
            <a:ext cx="8785225" cy="830263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0"/>
              </a:spcBef>
              <a:defRPr/>
            </a:pPr>
            <a:r>
              <a:rPr lang="en-US" sz="2800" b="1" dirty="0" smtClean="0">
                <a:solidFill>
                  <a:schemeClr val="bg1"/>
                </a:solidFill>
                <a:latin typeface="Century Gothic" pitchFamily="34" charset="0"/>
              </a:rPr>
              <a:t>Specific Technology Transfer Partnerships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en-US" sz="2000" dirty="0" smtClean="0">
                <a:solidFill>
                  <a:schemeClr val="bg1"/>
                </a:solidFill>
                <a:latin typeface="Century Gothic" pitchFamily="34" charset="0"/>
              </a:rPr>
              <a:t>Emory University (USA) – iThemba Pharmaceuticals (South Africa) … 1</a:t>
            </a: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2987675" y="2565400"/>
            <a:ext cx="1771650" cy="1014413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0"/>
              </a:spcBef>
              <a:defRPr/>
            </a:pPr>
            <a:r>
              <a:rPr lang="en-US" sz="2000" dirty="0" smtClean="0">
                <a:solidFill>
                  <a:schemeClr val="bg1"/>
                </a:solidFill>
                <a:latin typeface="Century Gothic" pitchFamily="34" charset="0"/>
              </a:rPr>
              <a:t>Emory University (USA)</a:t>
            </a:r>
          </a:p>
        </p:txBody>
      </p:sp>
      <p:sp>
        <p:nvSpPr>
          <p:cNvPr id="14" name="Right Arrow 13"/>
          <p:cNvSpPr/>
          <p:nvPr/>
        </p:nvSpPr>
        <p:spPr bwMode="auto">
          <a:xfrm>
            <a:off x="4699000" y="1638300"/>
            <a:ext cx="392113" cy="1042988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en-ZA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209550" y="1268413"/>
            <a:ext cx="4356100" cy="2665412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>
            <a:normAutofit fontScale="70000" lnSpcReduction="20000"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q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ZA" b="1" dirty="0" smtClean="0">
                <a:solidFill>
                  <a:srgbClr val="002060"/>
                </a:solidFill>
              </a:rPr>
              <a:t>Outcomes</a:t>
            </a:r>
            <a:endParaRPr lang="en-ZA" b="1" dirty="0">
              <a:solidFill>
                <a:srgbClr val="002060"/>
              </a:solidFill>
            </a:endParaRPr>
          </a:p>
          <a:p>
            <a:pPr lvl="1" fontAlgn="auto">
              <a:spcAft>
                <a:spcPts val="0"/>
              </a:spcAft>
              <a:defRPr/>
            </a:pPr>
            <a:r>
              <a:rPr lang="en-GB" dirty="0" smtClean="0"/>
              <a:t>R&amp;D capacity developed incl. secondments to Emory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GB" dirty="0" smtClean="0"/>
              <a:t>Abacavir process developed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GB" dirty="0" smtClean="0"/>
              <a:t>Contract R&amp;D opportunities secured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GB" dirty="0" smtClean="0"/>
              <a:t>Human factors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GB" dirty="0" smtClean="0"/>
              <a:t>Access to patent pool pipeline</a:t>
            </a:r>
          </a:p>
          <a:p>
            <a:pPr lvl="1" fontAlgn="auto">
              <a:spcAft>
                <a:spcPts val="0"/>
              </a:spcAft>
              <a:defRPr/>
            </a:pPr>
            <a:endParaRPr lang="en-GB" sz="1400" dirty="0" smtClean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716463" y="1268413"/>
            <a:ext cx="4206875" cy="2665412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>
            <a:normAutofit fontScale="62500" lnSpcReduction="20000"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q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ZA" b="1" dirty="0" smtClean="0">
                <a:solidFill>
                  <a:srgbClr val="002060"/>
                </a:solidFill>
              </a:rPr>
              <a:t>Challenges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GB" dirty="0" smtClean="0"/>
              <a:t>Limited funding with constraints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GB" dirty="0" smtClean="0"/>
              <a:t>Investor changes (LIFELab / BioPAD to Technology Innovation Agency)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GB" dirty="0" smtClean="0"/>
              <a:t>Shareholder challenges owing to change of investors 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GB" b="1" dirty="0" smtClean="0"/>
              <a:t>Unaligned vision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GB" dirty="0" smtClean="0"/>
              <a:t>Unstable leadership</a:t>
            </a:r>
            <a:endParaRPr lang="en-GB" sz="1400" dirty="0" smtClean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79388" y="231775"/>
            <a:ext cx="8785225" cy="830263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0"/>
              </a:spcBef>
              <a:defRPr/>
            </a:pPr>
            <a:r>
              <a:rPr lang="en-US" sz="2800" b="1" dirty="0" smtClean="0">
                <a:solidFill>
                  <a:schemeClr val="bg1"/>
                </a:solidFill>
                <a:latin typeface="Century Gothic" pitchFamily="34" charset="0"/>
              </a:rPr>
              <a:t>Specific Technology Transfer Partnerships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en-US" sz="2000" dirty="0" smtClean="0">
                <a:solidFill>
                  <a:schemeClr val="bg1"/>
                </a:solidFill>
                <a:latin typeface="Century Gothic" pitchFamily="34" charset="0"/>
              </a:rPr>
              <a:t>Emory University (USA) – iThemba Pharmaceuticals (South Africa) … 2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214313" y="4149725"/>
            <a:ext cx="8709025" cy="2016125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>
            <a:normAutofit fontScale="70000" lnSpcReduction="20000"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q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ZA" b="1" dirty="0" smtClean="0">
                <a:solidFill>
                  <a:srgbClr val="002060"/>
                </a:solidFill>
              </a:rPr>
              <a:t>Lessons Learnt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GB" dirty="0" smtClean="0"/>
              <a:t>Need to secure sufficient funding runway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GB" dirty="0" smtClean="0"/>
              <a:t>Investor(s) alignment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GB" dirty="0" smtClean="0"/>
              <a:t>Joint ownership with each party realising importance of relationship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GB" dirty="0" smtClean="0"/>
              <a:t>Leadership matters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GB" dirty="0" smtClean="0"/>
              <a:t>Regulatory hurdles must not be overlooked</a:t>
            </a:r>
          </a:p>
          <a:p>
            <a:pPr lvl="1" fontAlgn="auto">
              <a:spcAft>
                <a:spcPts val="0"/>
              </a:spcAft>
              <a:defRPr/>
            </a:pPr>
            <a:endParaRPr lang="en-GB" sz="1400" dirty="0" smtClean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71575"/>
            <a:ext cx="8785225" cy="470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79388" y="231775"/>
            <a:ext cx="8785225" cy="830263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0"/>
              </a:spcBef>
              <a:defRPr/>
            </a:pPr>
            <a:r>
              <a:rPr lang="en-US" sz="2800" b="1" dirty="0" smtClean="0">
                <a:solidFill>
                  <a:schemeClr val="bg1"/>
                </a:solidFill>
                <a:latin typeface="Century Gothic" pitchFamily="34" charset="0"/>
              </a:rPr>
              <a:t>Specific Technology Transfer Partnerships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en-US" sz="2000" dirty="0" smtClean="0">
                <a:solidFill>
                  <a:schemeClr val="bg1"/>
                </a:solidFill>
                <a:latin typeface="Century Gothic" pitchFamily="34" charset="0"/>
              </a:rPr>
              <a:t>Cuban Heber Biotec – BioVac Institute (South Africa) … 1</a:t>
            </a:r>
          </a:p>
        </p:txBody>
      </p:sp>
      <p:sp>
        <p:nvSpPr>
          <p:cNvPr id="10244" name="Content Placeholder 2"/>
          <p:cNvSpPr txBox="1">
            <a:spLocks/>
          </p:cNvSpPr>
          <p:nvPr/>
        </p:nvSpPr>
        <p:spPr bwMode="auto">
          <a:xfrm>
            <a:off x="179388" y="5788025"/>
            <a:ext cx="87852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20000"/>
              </a:spcBef>
              <a:buFont typeface="Wingdings" charset="2"/>
              <a:buNone/>
            </a:pPr>
            <a:r>
              <a:rPr lang="en-ZA" altLang="en-US">
                <a:solidFill>
                  <a:srgbClr val="002060"/>
                </a:solidFill>
              </a:rPr>
              <a:t>Technology transfer partnerships with Sanofi Pasteur and Biofarma in the area of vaccines</a:t>
            </a:r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4538" y="4076700"/>
            <a:ext cx="5838825" cy="209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79388" y="231775"/>
            <a:ext cx="8785225" cy="830263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0"/>
              </a:spcBef>
              <a:defRPr/>
            </a:pPr>
            <a:r>
              <a:rPr lang="en-US" sz="2800" b="1" dirty="0" smtClean="0">
                <a:solidFill>
                  <a:schemeClr val="bg1"/>
                </a:solidFill>
                <a:latin typeface="Century Gothic" pitchFamily="34" charset="0"/>
              </a:rPr>
              <a:t>Specific Technology Transfer Partnerships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en-US" sz="2000" dirty="0" smtClean="0">
                <a:solidFill>
                  <a:schemeClr val="bg1"/>
                </a:solidFill>
                <a:latin typeface="Century Gothic" pitchFamily="34" charset="0"/>
              </a:rPr>
              <a:t>Cuban Heber Biotec – BioVac Institute (South Africa) … 2</a:t>
            </a:r>
          </a:p>
        </p:txBody>
      </p:sp>
      <p:pic>
        <p:nvPicPr>
          <p:cNvPr id="1126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036638"/>
            <a:ext cx="8785225" cy="3319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08500"/>
            <a:ext cx="4329113" cy="187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126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2697163"/>
            <a:ext cx="5184775" cy="2189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Z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Z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20745</TotalTime>
  <Words>1011</Words>
  <Application>Microsoft Macintosh PowerPoint</Application>
  <PresentationFormat>On-screen Show (4:3)</PresentationFormat>
  <Paragraphs>189</Paragraphs>
  <Slides>18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Wingdings</vt:lpstr>
      <vt:lpstr>Century Gothic</vt:lpstr>
      <vt:lpstr>Default Design</vt:lpstr>
      <vt:lpstr>SOUTH-SOUTH AND TRIANGULAR COOPERATION PARTNERSHIPS FOR TECHNOLOGY TRANSFER - Session 4 -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 PC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Wandi</dc:creator>
  <cp:lastModifiedBy>McLean Sibanda</cp:lastModifiedBy>
  <cp:revision>272</cp:revision>
  <dcterms:created xsi:type="dcterms:W3CDTF">2004-01-19T15:30:05Z</dcterms:created>
  <dcterms:modified xsi:type="dcterms:W3CDTF">2015-05-06T12:04:07Z</dcterms:modified>
</cp:coreProperties>
</file>