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60" r:id="rId3"/>
    <p:sldId id="299" r:id="rId4"/>
    <p:sldId id="294" r:id="rId5"/>
    <p:sldId id="293" r:id="rId6"/>
    <p:sldId id="290" r:id="rId7"/>
    <p:sldId id="291" r:id="rId8"/>
    <p:sldId id="289" r:id="rId9"/>
    <p:sldId id="296" r:id="rId10"/>
    <p:sldId id="288" r:id="rId11"/>
    <p:sldId id="298" r:id="rId12"/>
    <p:sldId id="297" r:id="rId13"/>
    <p:sldId id="300" r:id="rId14"/>
    <p:sldId id="285" r:id="rId15"/>
    <p:sldId id="295" r:id="rId16"/>
  </p:sldIdLst>
  <p:sldSz cx="10688638" cy="756285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58" autoAdjust="0"/>
  </p:normalViewPr>
  <p:slideViewPr>
    <p:cSldViewPr>
      <p:cViewPr>
        <p:scale>
          <a:sx n="60" d="100"/>
          <a:sy n="60" d="100"/>
        </p:scale>
        <p:origin x="-422" y="-230"/>
      </p:cViewPr>
      <p:guideLst>
        <p:guide orient="horz" pos="2382"/>
        <p:guide pos="3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F78D1CC-4F37-4093-8A86-03554D4DAE22}" type="datetimeFigureOut">
              <a:rPr lang="en-US"/>
              <a:pPr>
                <a:defRPr/>
              </a:pPr>
              <a:t>4/27/2015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DACFEEE-3440-47CE-B698-6B8EE8D138F5}" type="slidenum">
              <a:rPr lang="en-US"/>
              <a:pPr>
                <a:defRPr/>
              </a:pPr>
              <a:t>‹#›</a:t>
            </a:fld>
            <a:endParaRPr lang="en-US" dirty="0"/>
          </a:p>
        </p:txBody>
      </p:sp>
    </p:spTree>
    <p:extLst>
      <p:ext uri="{BB962C8B-B14F-4D97-AF65-F5344CB8AC3E}">
        <p14:creationId xmlns:p14="http://schemas.microsoft.com/office/powerpoint/2010/main" val="4056196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03D6E0D7-2916-4BDC-A2B0-DF035BF9FAB7}" type="datetimeFigureOut">
              <a:rPr lang="en-US"/>
              <a:pPr>
                <a:defRPr/>
              </a:pPr>
              <a:t>4/27/2015</a:t>
            </a:fld>
            <a:endParaRPr lang="en-US" dirty="0"/>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A721E18-4973-431B-A50D-96959A19C5D6}" type="slidenum">
              <a:rPr lang="en-US"/>
              <a:pPr>
                <a:defRPr/>
              </a:pPr>
              <a:t>‹#›</a:t>
            </a:fld>
            <a:endParaRPr lang="en-US" dirty="0"/>
          </a:p>
        </p:txBody>
      </p:sp>
    </p:spTree>
    <p:extLst>
      <p:ext uri="{BB962C8B-B14F-4D97-AF65-F5344CB8AC3E}">
        <p14:creationId xmlns:p14="http://schemas.microsoft.com/office/powerpoint/2010/main" val="3990334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pic>
        <p:nvPicPr>
          <p:cNvPr id="5" name="Picture 2" descr="C:\Documents and Settings\limtmj77\Desktop\lalalalla2.jpg"/>
          <p:cNvPicPr>
            <a:picLocks noChangeAspect="1" noChangeArrowheads="1"/>
          </p:cNvPicPr>
          <p:nvPr userDrawn="1"/>
        </p:nvPicPr>
        <p:blipFill>
          <a:blip r:embed="rId2" cstate="print"/>
          <a:srcRect/>
          <a:stretch>
            <a:fillRect/>
          </a:stretch>
        </p:blipFill>
        <p:spPr bwMode="auto">
          <a:xfrm>
            <a:off x="392113" y="1590675"/>
            <a:ext cx="9906000" cy="4552950"/>
          </a:xfrm>
          <a:prstGeom prst="rect">
            <a:avLst/>
          </a:prstGeom>
          <a:noFill/>
          <a:ln w="9525">
            <a:noFill/>
            <a:miter lim="800000"/>
            <a:headEnd/>
            <a:tailEnd/>
          </a:ln>
        </p:spPr>
      </p:pic>
      <p:sp>
        <p:nvSpPr>
          <p:cNvPr id="8" name="Text Placeholder 8"/>
          <p:cNvSpPr>
            <a:spLocks noGrp="1"/>
          </p:cNvSpPr>
          <p:nvPr userDrawn="1">
            <p:ph type="body" sz="quarter" idx="4294967295"/>
          </p:nvPr>
        </p:nvSpPr>
        <p:spPr>
          <a:xfrm>
            <a:off x="391319" y="123825"/>
            <a:ext cx="9829801" cy="533400"/>
          </a:xfrm>
          <a:prstGeom prst="rect">
            <a:avLst/>
          </a:prstGeom>
        </p:spPr>
        <p:txBody>
          <a:bodyPr/>
          <a:lstStyle/>
          <a:p>
            <a:pPr marL="0" indent="0">
              <a:buNone/>
            </a:pPr>
            <a:r>
              <a:rPr lang="en-US" sz="4000" b="1" dirty="0" smtClean="0"/>
              <a:t>PRESENTATION TITLE</a:t>
            </a:r>
            <a:endParaRPr lang="en-US" sz="4000" b="1" dirty="0"/>
          </a:p>
        </p:txBody>
      </p:sp>
      <p:sp>
        <p:nvSpPr>
          <p:cNvPr id="9" name="Subtitle 2"/>
          <p:cNvSpPr>
            <a:spLocks noGrp="1"/>
          </p:cNvSpPr>
          <p:nvPr userDrawn="1">
            <p:ph type="body" idx="4294967295"/>
          </p:nvPr>
        </p:nvSpPr>
        <p:spPr>
          <a:xfrm>
            <a:off x="391320" y="733425"/>
            <a:ext cx="7543800" cy="457200"/>
          </a:xfrm>
          <a:prstGeom prst="rect">
            <a:avLst/>
          </a:prstGeom>
        </p:spPr>
        <p:txBody>
          <a:bodyPr>
            <a:normAutofit/>
          </a:bodyPr>
          <a:lstStyle/>
          <a:p>
            <a:pPr algn="l">
              <a:buNone/>
            </a:pPr>
            <a:r>
              <a:rPr lang="en-US" sz="2000" dirty="0" smtClean="0">
                <a:solidFill>
                  <a:schemeClr val="bg1">
                    <a:lumMod val="50000"/>
                  </a:schemeClr>
                </a:solidFill>
                <a:latin typeface="Arial" pitchFamily="34" charset="0"/>
                <a:cs typeface="Arial" pitchFamily="34" charset="0"/>
              </a:rPr>
              <a:t>Presenter: Name | Appt | Division </a:t>
            </a:r>
          </a:p>
        </p:txBody>
      </p:sp>
      <p:sp>
        <p:nvSpPr>
          <p:cNvPr id="10" name="Rectangle 9"/>
          <p:cNvSpPr/>
          <p:nvPr userDrawn="1"/>
        </p:nvSpPr>
        <p:spPr>
          <a:xfrm>
            <a:off x="391319" y="7210424"/>
            <a:ext cx="2209800"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3446" tIns="51711" rIns="103446" bIns="51711" rtlCol="0" anchor="ctr"/>
          <a:lstStyle/>
          <a:p>
            <a:pPr algn="ctr"/>
            <a:endParaRPr lang="en-GB" dirty="0"/>
          </a:p>
        </p:txBody>
      </p:sp>
      <p:sp>
        <p:nvSpPr>
          <p:cNvPr id="11" name="Text Placeholder 17"/>
          <p:cNvSpPr>
            <a:spLocks noGrp="1"/>
          </p:cNvSpPr>
          <p:nvPr userDrawn="1">
            <p:ph type="body" sz="quarter" idx="4294967295"/>
          </p:nvPr>
        </p:nvSpPr>
        <p:spPr>
          <a:xfrm>
            <a:off x="8163719" y="733425"/>
            <a:ext cx="2209800" cy="381000"/>
          </a:xfrm>
        </p:spPr>
        <p:txBody>
          <a:bodyPr/>
          <a:lstStyle/>
          <a:p>
            <a:pPr algn="r">
              <a:buNone/>
            </a:pPr>
            <a:fld id="{5668DD02-9B49-4ACB-A706-BB55311F4D2F}" type="datetime3">
              <a:rPr lang="en-US" sz="1800" smtClean="0"/>
              <a:pPr algn="r">
                <a:buNone/>
              </a:pPr>
              <a:t>27 April 2015</a:t>
            </a:fld>
            <a:endParaRPr lang="en-US" sz="18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pic>
        <p:nvPicPr>
          <p:cNvPr id="8" name="Picture 13" descr="Side bar2 150"/>
          <p:cNvPicPr>
            <a:picLocks noChangeAspect="1" noChangeArrowheads="1"/>
          </p:cNvPicPr>
          <p:nvPr userDrawn="1"/>
        </p:nvPicPr>
        <p:blipFill>
          <a:blip r:embed="rId2" cstate="print"/>
          <a:srcRect/>
          <a:stretch>
            <a:fillRect/>
          </a:stretch>
        </p:blipFill>
        <p:spPr bwMode="auto">
          <a:xfrm>
            <a:off x="411163" y="1571625"/>
            <a:ext cx="2043112" cy="4684713"/>
          </a:xfrm>
          <a:prstGeom prst="rect">
            <a:avLst/>
          </a:prstGeom>
          <a:noFill/>
          <a:ln w="9525">
            <a:noFill/>
            <a:miter lim="800000"/>
            <a:headEnd/>
            <a:tailEnd/>
          </a:ln>
        </p:spPr>
      </p:pic>
      <p:sp>
        <p:nvSpPr>
          <p:cNvPr id="16" name="Content Placeholder 15"/>
          <p:cNvSpPr>
            <a:spLocks noGrp="1"/>
          </p:cNvSpPr>
          <p:nvPr>
            <p:ph sz="quarter" idx="12"/>
          </p:nvPr>
        </p:nvSpPr>
        <p:spPr>
          <a:xfrm>
            <a:off x="2753519" y="1625600"/>
            <a:ext cx="5486400" cy="4572000"/>
          </a:xfrm>
        </p:spPr>
        <p:txBody>
          <a:bodyPr>
            <a:normAutofit/>
          </a:bodyPr>
          <a:lstStyle>
            <a:lvl1pPr>
              <a:buFont typeface="Arial" pitchFamily="34" charset="0"/>
              <a:buChar char="•"/>
              <a:defRPr sz="2000" baseline="0"/>
            </a:lvl1pPr>
            <a:lvl2pPr>
              <a:defRPr sz="2400"/>
            </a:lvl2pPr>
            <a:lvl3pPr>
              <a:defRPr sz="2400"/>
            </a:lvl3pPr>
            <a:lvl4pPr>
              <a:defRPr sz="2400"/>
            </a:lvl4pPr>
            <a:lvl5pPr>
              <a:defRPr sz="2400"/>
            </a:lvl5pPr>
          </a:lstStyle>
          <a:p>
            <a:pPr lvl="0"/>
            <a:r>
              <a:rPr lang="en-US" dirty="0" smtClean="0"/>
              <a:t>Click to edit Master text styles</a:t>
            </a:r>
          </a:p>
        </p:txBody>
      </p:sp>
      <p:sp>
        <p:nvSpPr>
          <p:cNvPr id="22" name="Picture Placeholder 21"/>
          <p:cNvSpPr>
            <a:spLocks noGrp="1"/>
          </p:cNvSpPr>
          <p:nvPr>
            <p:ph type="pic" sz="quarter" idx="14"/>
          </p:nvPr>
        </p:nvSpPr>
        <p:spPr>
          <a:xfrm>
            <a:off x="8544719" y="1625600"/>
            <a:ext cx="1752600" cy="1447800"/>
          </a:xfrm>
        </p:spPr>
        <p:txBody>
          <a:bodyPr rtlCol="0">
            <a:normAutofit/>
          </a:bodyPr>
          <a:lstStyle>
            <a:lvl1pPr algn="ctr">
              <a:buNone/>
              <a:defRPr sz="2000">
                <a:solidFill>
                  <a:srgbClr val="FF0000"/>
                </a:solidFill>
                <a:latin typeface="Century Gothic" pitchFamily="34" charset="0"/>
              </a:defRPr>
            </a:lvl1pPr>
          </a:lstStyle>
          <a:p>
            <a:pPr lvl="0"/>
            <a:endParaRPr lang="en-US" noProof="0" dirty="0" smtClean="0"/>
          </a:p>
          <a:p>
            <a:pPr lvl="0"/>
            <a:r>
              <a:rPr lang="en-US" noProof="0" dirty="0" smtClean="0"/>
              <a:t>PICTURE</a:t>
            </a:r>
          </a:p>
          <a:p>
            <a:pPr lvl="0"/>
            <a:r>
              <a:rPr lang="en-US" noProof="0" dirty="0" smtClean="0"/>
              <a:t>(OPTIONAL)</a:t>
            </a:r>
            <a:endParaRPr lang="en-US" noProof="0" dirty="0"/>
          </a:p>
        </p:txBody>
      </p:sp>
      <p:sp>
        <p:nvSpPr>
          <p:cNvPr id="25" name="Picture Placeholder 21"/>
          <p:cNvSpPr>
            <a:spLocks noGrp="1"/>
          </p:cNvSpPr>
          <p:nvPr>
            <p:ph type="pic" sz="quarter" idx="17"/>
          </p:nvPr>
        </p:nvSpPr>
        <p:spPr>
          <a:xfrm>
            <a:off x="8544719" y="3225800"/>
            <a:ext cx="1752600" cy="1447800"/>
          </a:xfrm>
        </p:spPr>
        <p:txBody>
          <a:bodyPr rtlCol="0">
            <a:normAutofit/>
          </a:bodyPr>
          <a:lstStyle>
            <a:lvl1pPr algn="ctr">
              <a:buNone/>
              <a:defRPr sz="2000">
                <a:solidFill>
                  <a:srgbClr val="FF0000"/>
                </a:solidFill>
                <a:latin typeface="Century Gothic" pitchFamily="34" charset="0"/>
              </a:defRPr>
            </a:lvl1pPr>
          </a:lstStyle>
          <a:p>
            <a:pPr lvl="0"/>
            <a:endParaRPr lang="en-US" noProof="0" dirty="0" smtClean="0"/>
          </a:p>
          <a:p>
            <a:pPr lvl="0"/>
            <a:r>
              <a:rPr lang="en-US" noProof="0" dirty="0" smtClean="0"/>
              <a:t>PICTURE</a:t>
            </a:r>
          </a:p>
          <a:p>
            <a:pPr lvl="0"/>
            <a:r>
              <a:rPr lang="en-US" noProof="0" dirty="0" smtClean="0"/>
              <a:t>(OPTIONAL)</a:t>
            </a:r>
          </a:p>
          <a:p>
            <a:pPr lvl="0"/>
            <a:endParaRPr lang="en-US" noProof="0" dirty="0"/>
          </a:p>
        </p:txBody>
      </p:sp>
      <p:sp>
        <p:nvSpPr>
          <p:cNvPr id="26" name="Picture Placeholder 21"/>
          <p:cNvSpPr>
            <a:spLocks noGrp="1"/>
          </p:cNvSpPr>
          <p:nvPr>
            <p:ph type="pic" sz="quarter" idx="18"/>
          </p:nvPr>
        </p:nvSpPr>
        <p:spPr>
          <a:xfrm>
            <a:off x="8544719" y="4826000"/>
            <a:ext cx="1752600" cy="1447800"/>
          </a:xfrm>
        </p:spPr>
        <p:txBody>
          <a:bodyPr rtlCol="0">
            <a:normAutofit/>
          </a:bodyPr>
          <a:lstStyle>
            <a:lvl1pPr algn="ctr">
              <a:buNone/>
              <a:defRPr sz="2000">
                <a:solidFill>
                  <a:srgbClr val="FF0000"/>
                </a:solidFill>
                <a:latin typeface="Century Gothic" pitchFamily="34" charset="0"/>
              </a:defRPr>
            </a:lvl1pPr>
          </a:lstStyle>
          <a:p>
            <a:pPr lvl="0"/>
            <a:endParaRPr lang="en-US" noProof="0" dirty="0" smtClean="0"/>
          </a:p>
          <a:p>
            <a:pPr lvl="0"/>
            <a:r>
              <a:rPr lang="en-US" noProof="0" dirty="0" smtClean="0"/>
              <a:t>PICTURE</a:t>
            </a:r>
          </a:p>
          <a:p>
            <a:pPr lvl="0"/>
            <a:r>
              <a:rPr lang="en-US" noProof="0" dirty="0" smtClean="0"/>
              <a:t>(OPTIONAL)</a:t>
            </a:r>
          </a:p>
          <a:p>
            <a:pPr lvl="0"/>
            <a:endParaRPr lang="en-US" noProof="0" dirty="0"/>
          </a:p>
        </p:txBody>
      </p:sp>
      <p:sp>
        <p:nvSpPr>
          <p:cNvPr id="53" name="Title 52"/>
          <p:cNvSpPr>
            <a:spLocks noGrp="1"/>
          </p:cNvSpPr>
          <p:nvPr>
            <p:ph type="title" hasCustomPrompt="1"/>
          </p:nvPr>
        </p:nvSpPr>
        <p:spPr>
          <a:xfrm>
            <a:off x="315119" y="123825"/>
            <a:ext cx="9982200" cy="914400"/>
          </a:xfrm>
          <a:prstGeom prst="rect">
            <a:avLst/>
          </a:prstGeom>
        </p:spPr>
        <p:txBody>
          <a:bodyPr/>
          <a:lstStyle>
            <a:lvl1pPr algn="ctr">
              <a:defRPr sz="3200" b="1">
                <a:latin typeface="Arial" pitchFamily="34" charset="0"/>
                <a:cs typeface="Arial" pitchFamily="34" charset="0"/>
              </a:defRPr>
            </a:lvl1pPr>
          </a:lstStyle>
          <a:p>
            <a:r>
              <a:rPr lang="en-US" dirty="0" smtClean="0"/>
              <a:t>&lt;Agenda/Contents of Presentation&gt;</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6" name="Title 25"/>
          <p:cNvSpPr>
            <a:spLocks noGrp="1"/>
          </p:cNvSpPr>
          <p:nvPr>
            <p:ph type="title" hasCustomPrompt="1"/>
          </p:nvPr>
        </p:nvSpPr>
        <p:spPr>
          <a:xfrm>
            <a:off x="315119" y="123825"/>
            <a:ext cx="8991600" cy="762000"/>
          </a:xfrm>
          <a:prstGeom prst="rect">
            <a:avLst/>
          </a:prstGeom>
        </p:spPr>
        <p:txBody>
          <a:bodyPr anchor="ctr"/>
          <a:lstStyle>
            <a:lvl1pPr algn="ctr">
              <a:defRPr sz="3200" b="1">
                <a:latin typeface="Arial" pitchFamily="34" charset="0"/>
                <a:cs typeface="Arial" pitchFamily="34" charset="0"/>
              </a:defRPr>
            </a:lvl1pPr>
          </a:lstStyle>
          <a:p>
            <a:r>
              <a:rPr lang="en-US" dirty="0" smtClean="0"/>
              <a:t>&lt;Title of Slide&gt;</a:t>
            </a:r>
            <a:endParaRPr lang="en-US" dirty="0"/>
          </a:p>
        </p:txBody>
      </p:sp>
      <p:sp>
        <p:nvSpPr>
          <p:cNvPr id="2" name="TextBox 1"/>
          <p:cNvSpPr txBox="1"/>
          <p:nvPr userDrawn="1"/>
        </p:nvSpPr>
        <p:spPr bwMode="auto">
          <a:xfrm>
            <a:off x="9374804" y="0"/>
            <a:ext cx="1298753" cy="307777"/>
          </a:xfrm>
          <a:prstGeom prst="rect">
            <a:avLst/>
          </a:prstGeom>
          <a:noFill/>
          <a:ln w="9525">
            <a:noFill/>
            <a:miter lim="800000"/>
            <a:headEnd/>
            <a:tailEnd/>
          </a:ln>
        </p:spPr>
        <p:txBody>
          <a:bodyPr wrap="none" rtlCol="0">
            <a:spAutoFit/>
          </a:bodyPr>
          <a:lstStyle/>
          <a:p>
            <a:pPr>
              <a:spcBef>
                <a:spcPct val="50000"/>
              </a:spcBef>
            </a:pPr>
            <a:r>
              <a:rPr lang="en-GB" sz="1400" dirty="0" smtClean="0">
                <a:solidFill>
                  <a:schemeClr val="bg1">
                    <a:lumMod val="75000"/>
                  </a:schemeClr>
                </a:solidFill>
                <a:latin typeface="Arial" pitchFamily="34" charset="0"/>
                <a:cs typeface="Arial" pitchFamily="34" charset="0"/>
              </a:rPr>
              <a:t>Slide </a:t>
            </a:r>
            <a:fld id="{D8BA9A22-B8CE-469D-830A-9A8593F04DA8}" type="slidenum">
              <a:rPr lang="en-GB" sz="1400" smtClean="0">
                <a:solidFill>
                  <a:schemeClr val="bg1">
                    <a:lumMod val="75000"/>
                  </a:schemeClr>
                </a:solidFill>
                <a:latin typeface="Arial" pitchFamily="34" charset="0"/>
                <a:cs typeface="Arial" pitchFamily="34" charset="0"/>
              </a:rPr>
              <a:t>‹#›</a:t>
            </a:fld>
            <a:r>
              <a:rPr lang="en-GB" sz="1400" dirty="0" smtClean="0">
                <a:solidFill>
                  <a:schemeClr val="bg1">
                    <a:lumMod val="75000"/>
                  </a:schemeClr>
                </a:solidFill>
                <a:latin typeface="Arial" pitchFamily="34" charset="0"/>
                <a:cs typeface="Arial" pitchFamily="34" charset="0"/>
              </a:rPr>
              <a:t> of </a:t>
            </a:r>
            <a:r>
              <a:rPr lang="en-GB" sz="1400" dirty="0" smtClean="0">
                <a:solidFill>
                  <a:schemeClr val="bg1">
                    <a:lumMod val="75000"/>
                  </a:schemeClr>
                </a:solidFill>
                <a:latin typeface="Arial" pitchFamily="34" charset="0"/>
                <a:cs typeface="Arial" pitchFamily="34" charset="0"/>
              </a:rPr>
              <a:t>15</a:t>
            </a:r>
            <a:endParaRPr lang="en-US" sz="1400" dirty="0">
              <a:solidFill>
                <a:schemeClr val="bg1">
                  <a:lumMod val="75000"/>
                </a:schemeClr>
              </a:solidFill>
              <a:latin typeface="Arial" pitchFamily="34" charset="0"/>
              <a:cs typeface="Arial" pitchFamily="34" charset="0"/>
            </a:endParaRPr>
          </a:p>
        </p:txBody>
      </p:sp>
      <p:cxnSp>
        <p:nvCxnSpPr>
          <p:cNvPr id="4" name="Straight Connector 3"/>
          <p:cNvCxnSpPr/>
          <p:nvPr userDrawn="1"/>
        </p:nvCxnSpPr>
        <p:spPr>
          <a:xfrm>
            <a:off x="315119" y="962025"/>
            <a:ext cx="99822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534988" y="504825"/>
            <a:ext cx="9618662" cy="4991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5" name="Group 14"/>
          <p:cNvGrpSpPr/>
          <p:nvPr userDrawn="1"/>
        </p:nvGrpSpPr>
        <p:grpSpPr>
          <a:xfrm>
            <a:off x="7630319" y="6905626"/>
            <a:ext cx="2987040" cy="586422"/>
            <a:chOff x="6225381" y="6600825"/>
            <a:chExt cx="4376738" cy="962025"/>
          </a:xfrm>
        </p:grpSpPr>
        <p:pic>
          <p:nvPicPr>
            <p:cNvPr id="10" name="Picture 9" descr="ETPLAcronym_PPT_Logo_April_2015.jpg"/>
            <p:cNvPicPr>
              <a:picLocks noChangeAspect="1"/>
            </p:cNvPicPr>
            <p:nvPr userDrawn="1"/>
          </p:nvPicPr>
          <p:blipFill>
            <a:blip r:embed="rId5" cstate="print"/>
            <a:srcRect t="34426" r="30561" b="24590"/>
            <a:stretch>
              <a:fillRect/>
            </a:stretch>
          </p:blipFill>
          <p:spPr>
            <a:xfrm>
              <a:off x="6225381" y="7086600"/>
              <a:ext cx="3538538" cy="476250"/>
            </a:xfrm>
            <a:prstGeom prst="rect">
              <a:avLst/>
            </a:prstGeom>
          </p:spPr>
        </p:pic>
        <p:pic>
          <p:nvPicPr>
            <p:cNvPr id="9" name="Picture 8" descr="ETPL_Logo_acronym_2014_CMYK.jpg"/>
            <p:cNvPicPr>
              <a:picLocks noChangeAspect="1"/>
            </p:cNvPicPr>
            <p:nvPr userDrawn="1"/>
          </p:nvPicPr>
          <p:blipFill>
            <a:blip r:embed="rId6" cstate="print"/>
            <a:stretch>
              <a:fillRect/>
            </a:stretch>
          </p:blipFill>
          <p:spPr>
            <a:xfrm>
              <a:off x="9459119" y="6600825"/>
              <a:ext cx="1143000" cy="794190"/>
            </a:xfrm>
            <a:prstGeom prst="rect">
              <a:avLst/>
            </a:prstGeom>
          </p:spPr>
        </p:pic>
      </p:grpSp>
      <p:pic>
        <p:nvPicPr>
          <p:cNvPr id="6" name="Picture 1" descr="Mind-to-marke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399630" y="200025"/>
            <a:ext cx="762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5" r:id="rId1"/>
    <p:sldLayoutId id="2147483727" r:id="rId2"/>
    <p:sldLayoutId id="2147483730"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wmf"/><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356395" y="6296023"/>
            <a:ext cx="6636544" cy="1190625"/>
          </a:xfrm>
          <a:prstGeom prst="rect">
            <a:avLst/>
          </a:prstGeom>
        </p:spPr>
        <p:txBody>
          <a:bodyPr lIns="0" tIns="0" rIns="0" bIns="0"/>
          <a:lstStyle>
            <a:lvl1pPr marL="14288"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400" dirty="0" smtClean="0">
                <a:latin typeface="Arial" pitchFamily="34" charset="0"/>
                <a:cs typeface="Arial" pitchFamily="34" charset="0"/>
              </a:rPr>
              <a:t>Ho Cheng Huat, Executive Vice-President, </a:t>
            </a:r>
          </a:p>
          <a:p>
            <a:pPr eaLnBrk="1" hangingPunct="1"/>
            <a:r>
              <a:rPr lang="en-US" altLang="en-US" sz="2400" dirty="0">
                <a:latin typeface="Arial" pitchFamily="34" charset="0"/>
                <a:cs typeface="Arial" pitchFamily="34" charset="0"/>
              </a:rPr>
              <a:t>IP Management Division, ETPL</a:t>
            </a:r>
          </a:p>
          <a:p>
            <a:pPr eaLnBrk="1" hangingPunct="1"/>
            <a:r>
              <a:rPr lang="en-US" altLang="en-US" sz="2400" dirty="0">
                <a:latin typeface="Arial" pitchFamily="34" charset="0"/>
                <a:cs typeface="Arial" pitchFamily="34" charset="0"/>
              </a:rPr>
              <a:t>Tuesday</a:t>
            </a:r>
            <a:r>
              <a:rPr lang="en-US" altLang="en-US" sz="2400">
                <a:latin typeface="Arial" pitchFamily="34" charset="0"/>
                <a:cs typeface="Arial" pitchFamily="34" charset="0"/>
              </a:rPr>
              <a:t>, </a:t>
            </a:r>
            <a:r>
              <a:rPr lang="en-US" altLang="en-US" sz="2400" smtClean="0">
                <a:latin typeface="Arial" pitchFamily="34" charset="0"/>
                <a:cs typeface="Arial" pitchFamily="34" charset="0"/>
              </a:rPr>
              <a:t>5th </a:t>
            </a:r>
            <a:r>
              <a:rPr lang="en-US" altLang="en-US" sz="2400" dirty="0">
                <a:latin typeface="Arial" pitchFamily="34" charset="0"/>
                <a:cs typeface="Arial" pitchFamily="34" charset="0"/>
              </a:rPr>
              <a:t>May 2015</a:t>
            </a:r>
          </a:p>
        </p:txBody>
      </p:sp>
      <p:sp>
        <p:nvSpPr>
          <p:cNvPr id="6" name="object 6"/>
          <p:cNvSpPr txBox="1">
            <a:spLocks/>
          </p:cNvSpPr>
          <p:nvPr/>
        </p:nvSpPr>
        <p:spPr>
          <a:xfrm>
            <a:off x="407194" y="276225"/>
            <a:ext cx="8872538" cy="1143000"/>
          </a:xfrm>
          <a:prstGeom prst="rect">
            <a:avLst/>
          </a:prstGeom>
        </p:spPr>
        <p:txBody>
          <a:bodyPr vert="horz" wrap="square" tIns="130359"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1800" b="1" dirty="0">
                <a:latin typeface="Arial" panose="020B0604020202020204" pitchFamily="34" charset="0"/>
                <a:cs typeface="Arial" panose="020B0604020202020204" pitchFamily="34" charset="0"/>
              </a:rPr>
              <a:t>Session 3: </a:t>
            </a:r>
            <a:endParaRPr lang="en-US" sz="1800" b="1" dirty="0" smtClean="0">
              <a:latin typeface="Arial" panose="020B0604020202020204" pitchFamily="34" charset="0"/>
              <a:cs typeface="Arial" panose="020B0604020202020204" pitchFamily="34" charset="0"/>
            </a:endParaRPr>
          </a:p>
          <a:p>
            <a:pPr algn="l"/>
            <a:r>
              <a:rPr lang="en-US" sz="1800" b="1" dirty="0" smtClean="0">
                <a:latin typeface="Arial" panose="020B0604020202020204" pitchFamily="34" charset="0"/>
                <a:cs typeface="Arial" panose="020B0604020202020204" pitchFamily="34" charset="0"/>
              </a:rPr>
              <a:t>South-South </a:t>
            </a:r>
            <a:r>
              <a:rPr lang="en-US" sz="1800" b="1" dirty="0">
                <a:latin typeface="Arial" panose="020B0604020202020204" pitchFamily="34" charset="0"/>
                <a:cs typeface="Arial" panose="020B0604020202020204" pitchFamily="34" charset="0"/>
              </a:rPr>
              <a:t>and Triangular Cooperation </a:t>
            </a:r>
            <a:r>
              <a:rPr lang="en-US" sz="1800" b="1" dirty="0" smtClean="0">
                <a:latin typeface="Arial" panose="020B0604020202020204" pitchFamily="34" charset="0"/>
                <a:cs typeface="Arial" panose="020B0604020202020204" pitchFamily="34" charset="0"/>
              </a:rPr>
              <a:t>Partnerships for </a:t>
            </a:r>
            <a:r>
              <a:rPr lang="en-US" sz="1800" b="1" dirty="0">
                <a:solidFill>
                  <a:srgbClr val="FF0000"/>
                </a:solidFill>
                <a:latin typeface="Arial" panose="020B0604020202020204" pitchFamily="34" charset="0"/>
                <a:cs typeface="Arial" panose="020B0604020202020204" pitchFamily="34" charset="0"/>
              </a:rPr>
              <a:t>Innovation </a:t>
            </a:r>
            <a:r>
              <a:rPr lang="en-US" sz="1800" b="1" dirty="0" smtClean="0">
                <a:solidFill>
                  <a:srgbClr val="FF0000"/>
                </a:solidFill>
                <a:latin typeface="Arial" panose="020B0604020202020204" pitchFamily="34" charset="0"/>
                <a:cs typeface="Arial" panose="020B0604020202020204" pitchFamily="34" charset="0"/>
              </a:rPr>
              <a:t>Support</a:t>
            </a:r>
            <a:endParaRPr lang="en-US" sz="1800" b="1" dirty="0">
              <a:solidFill>
                <a:srgbClr val="FF0000"/>
              </a:solidFill>
              <a:latin typeface="Arial" panose="020B0604020202020204" pitchFamily="34" charset="0"/>
              <a:cs typeface="Arial" panose="020B0604020202020204" pitchFamily="34" charset="0"/>
            </a:endParaRPr>
          </a:p>
          <a:p>
            <a:pPr algn="l"/>
            <a:r>
              <a:rPr lang="en-US" sz="2400" b="1" dirty="0" smtClean="0">
                <a:latin typeface="Arial" panose="020B0604020202020204" pitchFamily="34" charset="0"/>
                <a:cs typeface="Arial" panose="020B0604020202020204" pitchFamily="34" charset="0"/>
              </a:rPr>
              <a:t>An </a:t>
            </a:r>
            <a:r>
              <a:rPr lang="en-US" sz="2400" b="1" dirty="0">
                <a:latin typeface="Arial" panose="020B0604020202020204" pitchFamily="34" charset="0"/>
                <a:cs typeface="Arial" panose="020B0604020202020204" pitchFamily="34" charset="0"/>
              </a:rPr>
              <a:t>A*STAR Perspective</a:t>
            </a:r>
            <a:r>
              <a:rPr lang="en-US" sz="3200" b="1" dirty="0"/>
              <a:t/>
            </a:r>
            <a:br>
              <a:rPr lang="en-US" sz="3200" b="1" dirty="0"/>
            </a:br>
            <a:endParaRPr lang="en-US" alt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Engagement: Collaboration</a:t>
            </a:r>
            <a:endParaRPr lang="en-US" dirty="0"/>
          </a:p>
        </p:txBody>
      </p:sp>
      <p:sp>
        <p:nvSpPr>
          <p:cNvPr id="28" name="Rectangle 27"/>
          <p:cNvSpPr/>
          <p:nvPr/>
        </p:nvSpPr>
        <p:spPr>
          <a:xfrm>
            <a:off x="7351627" y="5061593"/>
            <a:ext cx="3098092" cy="1169551"/>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solidFill>
                  <a:schemeClr val="tx2"/>
                </a:solidFill>
                <a:latin typeface="Arial" panose="020B0604020202020204" pitchFamily="34" charset="0"/>
                <a:cs typeface="Arial" panose="020B0604020202020204" pitchFamily="34" charset="0"/>
              </a:rPr>
              <a:t>RI: Research Institute</a:t>
            </a:r>
            <a:endParaRPr lang="en-GB" sz="1400" i="1" dirty="0" smtClean="0">
              <a:latin typeface="Arial" panose="020B0604020202020204" pitchFamily="34" charset="0"/>
              <a:cs typeface="Arial" panose="020B0604020202020204" pitchFamily="34" charset="0"/>
            </a:endParaRPr>
          </a:p>
          <a:p>
            <a:r>
              <a:rPr lang="en-US" sz="1400" i="1" dirty="0" smtClean="0">
                <a:solidFill>
                  <a:schemeClr val="tx2"/>
                </a:solidFill>
                <a:latin typeface="Arial" panose="020B0604020202020204" pitchFamily="34" charset="0"/>
                <a:cs typeface="Arial" panose="020B0604020202020204" pitchFamily="34" charset="0"/>
              </a:rPr>
              <a:t>IHL: Institute of Higher Learning</a:t>
            </a:r>
          </a:p>
          <a:p>
            <a:r>
              <a:rPr lang="en-US" sz="1400" i="1" dirty="0" smtClean="0">
                <a:solidFill>
                  <a:schemeClr val="tx2"/>
                </a:solidFill>
                <a:latin typeface="Arial" panose="020B0604020202020204" pitchFamily="34" charset="0"/>
                <a:cs typeface="Arial" panose="020B0604020202020204" pitchFamily="34" charset="0"/>
              </a:rPr>
              <a:t>MNC: Multi-National Company</a:t>
            </a:r>
          </a:p>
          <a:p>
            <a:r>
              <a:rPr lang="en-US" sz="1400" i="1" dirty="0" smtClean="0">
                <a:solidFill>
                  <a:schemeClr val="tx2"/>
                </a:solidFill>
                <a:latin typeface="Arial" panose="020B0604020202020204" pitchFamily="34" charset="0"/>
                <a:cs typeface="Arial" panose="020B0604020202020204" pitchFamily="34" charset="0"/>
              </a:rPr>
              <a:t>LE: Local Enterprise</a:t>
            </a:r>
          </a:p>
          <a:p>
            <a:r>
              <a:rPr lang="en-US" sz="1400" i="1" dirty="0" smtClean="0">
                <a:solidFill>
                  <a:schemeClr val="tx2"/>
                </a:solidFill>
                <a:latin typeface="Arial" panose="020B0604020202020204" pitchFamily="34" charset="0"/>
                <a:cs typeface="Arial" panose="020B0604020202020204" pitchFamily="34" charset="0"/>
              </a:rPr>
              <a:t>SME: Small &amp; Medium Enterprise</a:t>
            </a:r>
          </a:p>
        </p:txBody>
      </p:sp>
      <p:grpSp>
        <p:nvGrpSpPr>
          <p:cNvPr id="31" name="Group 30"/>
          <p:cNvGrpSpPr/>
          <p:nvPr/>
        </p:nvGrpSpPr>
        <p:grpSpPr>
          <a:xfrm>
            <a:off x="175143" y="2606256"/>
            <a:ext cx="7105365" cy="4758306"/>
            <a:chOff x="1758988" y="1404819"/>
            <a:chExt cx="7185731" cy="5009731"/>
          </a:xfrm>
        </p:grpSpPr>
        <p:cxnSp>
          <p:nvCxnSpPr>
            <p:cNvPr id="4" name="Straight Arrow Connector 3"/>
            <p:cNvCxnSpPr/>
            <p:nvPr/>
          </p:nvCxnSpPr>
          <p:spPr>
            <a:xfrm flipV="1">
              <a:off x="2103959" y="1404819"/>
              <a:ext cx="0" cy="468052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112343" y="6085339"/>
              <a:ext cx="6832376" cy="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75967" y="1620843"/>
              <a:ext cx="3240360" cy="21602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tx2"/>
                  </a:solidFill>
                  <a:latin typeface="Arial" panose="020B0604020202020204" pitchFamily="34" charset="0"/>
                  <a:cs typeface="Arial" panose="020B0604020202020204" pitchFamily="34" charset="0"/>
                </a:rPr>
                <a:t>Many to One</a:t>
              </a:r>
            </a:p>
            <a:p>
              <a:pPr algn="ctr"/>
              <a:r>
                <a:rPr lang="en-US" sz="1600" dirty="0" smtClean="0">
                  <a:solidFill>
                    <a:schemeClr val="tx2"/>
                  </a:solidFill>
                  <a:latin typeface="Arial" panose="020B0604020202020204" pitchFamily="34" charset="0"/>
                  <a:cs typeface="Arial" panose="020B0604020202020204" pitchFamily="34" charset="0"/>
                </a:rPr>
                <a:t>STRATEGIC PARTNERSHIP</a:t>
              </a: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7" name="Rectangle 6"/>
            <p:cNvSpPr/>
            <p:nvPr/>
          </p:nvSpPr>
          <p:spPr>
            <a:xfrm>
              <a:off x="2175967" y="3853091"/>
              <a:ext cx="3240360" cy="21602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2"/>
                  </a:solidFill>
                  <a:latin typeface="Arial" panose="020B0604020202020204" pitchFamily="34" charset="0"/>
                  <a:cs typeface="Arial" panose="020B0604020202020204" pitchFamily="34" charset="0"/>
                </a:rPr>
                <a:t>One to One</a:t>
              </a:r>
            </a:p>
            <a:p>
              <a:pPr algn="ctr"/>
              <a:r>
                <a:rPr lang="en-US" dirty="0" smtClean="0">
                  <a:solidFill>
                    <a:schemeClr val="tx2"/>
                  </a:solidFill>
                  <a:latin typeface="Arial" panose="020B0604020202020204" pitchFamily="34" charset="0"/>
                  <a:cs typeface="Arial" panose="020B0604020202020204" pitchFamily="34" charset="0"/>
                </a:rPr>
                <a:t>PARTNERSHIPS | PROJECTS</a:t>
              </a: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8" name="Rectangle 7"/>
            <p:cNvSpPr/>
            <p:nvPr/>
          </p:nvSpPr>
          <p:spPr>
            <a:xfrm>
              <a:off x="5488335" y="1620843"/>
              <a:ext cx="3240360" cy="21602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2"/>
                  </a:solidFill>
                  <a:latin typeface="Arial" panose="020B0604020202020204" pitchFamily="34" charset="0"/>
                  <a:cs typeface="Arial" panose="020B0604020202020204" pitchFamily="34" charset="0"/>
                </a:rPr>
                <a:t>Many to Many</a:t>
              </a:r>
            </a:p>
            <a:p>
              <a:pPr algn="ctr"/>
              <a:r>
                <a:rPr lang="en-US" dirty="0" smtClean="0">
                  <a:solidFill>
                    <a:schemeClr val="tx2"/>
                  </a:solidFill>
                  <a:latin typeface="Arial" panose="020B0604020202020204" pitchFamily="34" charset="0"/>
                  <a:cs typeface="Arial" panose="020B0604020202020204" pitchFamily="34" charset="0"/>
                </a:rPr>
                <a:t>CONSORTIA</a:t>
              </a: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9" name="Rectangle 8"/>
            <p:cNvSpPr/>
            <p:nvPr/>
          </p:nvSpPr>
          <p:spPr>
            <a:xfrm>
              <a:off x="5488335" y="3853091"/>
              <a:ext cx="3240360" cy="21602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2"/>
                  </a:solidFill>
                  <a:latin typeface="Arial" panose="020B0604020202020204" pitchFamily="34" charset="0"/>
                  <a:cs typeface="Arial" panose="020B0604020202020204" pitchFamily="34" charset="0"/>
                </a:rPr>
                <a:t>One to Many</a:t>
              </a:r>
            </a:p>
            <a:p>
              <a:pPr algn="ctr"/>
              <a:r>
                <a:rPr lang="en-US" dirty="0" smtClean="0">
                  <a:solidFill>
                    <a:schemeClr val="tx2"/>
                  </a:solidFill>
                  <a:latin typeface="Arial" panose="020B0604020202020204" pitchFamily="34" charset="0"/>
                  <a:cs typeface="Arial" panose="020B0604020202020204" pitchFamily="34" charset="0"/>
                </a:rPr>
                <a:t>CONSORTIA</a:t>
              </a: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10" name="Oval 9"/>
            <p:cNvSpPr/>
            <p:nvPr/>
          </p:nvSpPr>
          <p:spPr>
            <a:xfrm>
              <a:off x="3254460" y="2219174"/>
              <a:ext cx="1245825" cy="1044116"/>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tx2"/>
                  </a:solidFill>
                  <a:latin typeface="Arial" panose="020B0604020202020204" pitchFamily="34" charset="0"/>
                  <a:cs typeface="Arial" panose="020B0604020202020204" pitchFamily="34" charset="0"/>
                </a:rPr>
                <a:t>COMPANY</a:t>
              </a:r>
              <a:endParaRPr lang="en-GB" sz="1200" dirty="0">
                <a:solidFill>
                  <a:schemeClr val="tx2"/>
                </a:solidFill>
                <a:latin typeface="Arial" panose="020B0604020202020204" pitchFamily="34" charset="0"/>
                <a:cs typeface="Arial" panose="020B0604020202020204" pitchFamily="34" charset="0"/>
              </a:endParaRPr>
            </a:p>
          </p:txBody>
        </p:sp>
        <p:sp>
          <p:nvSpPr>
            <p:cNvPr id="11" name="Oval 10"/>
            <p:cNvSpPr/>
            <p:nvPr/>
          </p:nvSpPr>
          <p:spPr>
            <a:xfrm>
              <a:off x="3760143" y="4717187"/>
              <a:ext cx="1080120" cy="936103"/>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2"/>
                  </a:solidFill>
                  <a:latin typeface="Arial" panose="020B0604020202020204" pitchFamily="34" charset="0"/>
                  <a:cs typeface="Arial" panose="020B0604020202020204" pitchFamily="34" charset="0"/>
                </a:rPr>
                <a:t>COMPANY</a:t>
              </a:r>
              <a:endParaRPr lang="en-GB" sz="1000" dirty="0">
                <a:solidFill>
                  <a:schemeClr val="tx2"/>
                </a:solidFill>
                <a:latin typeface="Arial" panose="020B0604020202020204" pitchFamily="34" charset="0"/>
                <a:cs typeface="Arial" panose="020B0604020202020204" pitchFamily="34" charset="0"/>
              </a:endParaRPr>
            </a:p>
          </p:txBody>
        </p:sp>
        <p:sp>
          <p:nvSpPr>
            <p:cNvPr id="12" name="Oval 11"/>
            <p:cNvSpPr/>
            <p:nvPr/>
          </p:nvSpPr>
          <p:spPr>
            <a:xfrm>
              <a:off x="2824039" y="4717187"/>
              <a:ext cx="936104" cy="93610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tx2"/>
                  </a:solidFill>
                  <a:latin typeface="Arial" panose="020B0604020202020204" pitchFamily="34" charset="0"/>
                  <a:cs typeface="Arial" panose="020B0604020202020204" pitchFamily="34" charset="0"/>
                </a:rPr>
                <a:t>A*STAR </a:t>
              </a:r>
              <a:r>
                <a:rPr lang="en-US" dirty="0" smtClean="0">
                  <a:solidFill>
                    <a:schemeClr val="tx2"/>
                  </a:solidFill>
                  <a:latin typeface="Arial" panose="020B0604020202020204" pitchFamily="34" charset="0"/>
                  <a:cs typeface="Arial" panose="020B0604020202020204" pitchFamily="34" charset="0"/>
                </a:rPr>
                <a:t>RI</a:t>
              </a:r>
              <a:endParaRPr lang="en-GB" dirty="0">
                <a:solidFill>
                  <a:schemeClr val="tx2"/>
                </a:solidFill>
                <a:latin typeface="Arial" panose="020B0604020202020204" pitchFamily="34" charset="0"/>
                <a:cs typeface="Arial" panose="020B0604020202020204" pitchFamily="34" charset="0"/>
              </a:endParaRPr>
            </a:p>
          </p:txBody>
        </p:sp>
        <p:sp>
          <p:nvSpPr>
            <p:cNvPr id="13" name="Oval 12"/>
            <p:cNvSpPr/>
            <p:nvPr/>
          </p:nvSpPr>
          <p:spPr>
            <a:xfrm>
              <a:off x="3520845" y="3005576"/>
              <a:ext cx="786385" cy="792087"/>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2"/>
                  </a:solidFill>
                  <a:latin typeface="Arial" panose="020B0604020202020204" pitchFamily="34" charset="0"/>
                  <a:cs typeface="Arial" panose="020B0604020202020204" pitchFamily="34" charset="0"/>
                </a:rPr>
                <a:t>A*STAR </a:t>
              </a:r>
              <a:r>
                <a:rPr lang="en-US" sz="1400" dirty="0" smtClean="0">
                  <a:solidFill>
                    <a:schemeClr val="tx2"/>
                  </a:solidFill>
                  <a:latin typeface="Arial" panose="020B0604020202020204" pitchFamily="34" charset="0"/>
                  <a:cs typeface="Arial" panose="020B0604020202020204" pitchFamily="34" charset="0"/>
                </a:rPr>
                <a:t>RI</a:t>
              </a:r>
              <a:endParaRPr lang="en-GB" sz="1400" dirty="0">
                <a:solidFill>
                  <a:schemeClr val="tx2"/>
                </a:solidFill>
                <a:latin typeface="Arial" panose="020B0604020202020204" pitchFamily="34" charset="0"/>
                <a:cs typeface="Arial" panose="020B0604020202020204" pitchFamily="34" charset="0"/>
              </a:endParaRPr>
            </a:p>
          </p:txBody>
        </p:sp>
        <p:sp>
          <p:nvSpPr>
            <p:cNvPr id="14" name="Oval 13"/>
            <p:cNvSpPr/>
            <p:nvPr/>
          </p:nvSpPr>
          <p:spPr>
            <a:xfrm>
              <a:off x="4356659" y="2357503"/>
              <a:ext cx="648072" cy="648072"/>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2"/>
                  </a:solidFill>
                  <a:latin typeface="Arial" panose="020B0604020202020204" pitchFamily="34" charset="0"/>
                  <a:cs typeface="Arial" panose="020B0604020202020204" pitchFamily="34" charset="0"/>
                </a:rPr>
                <a:t>IHL</a:t>
              </a:r>
              <a:endParaRPr lang="en-GB" dirty="0">
                <a:solidFill>
                  <a:schemeClr val="tx2"/>
                </a:solidFill>
                <a:latin typeface="Arial" panose="020B0604020202020204" pitchFamily="34" charset="0"/>
                <a:cs typeface="Arial" panose="020B0604020202020204" pitchFamily="34" charset="0"/>
              </a:endParaRPr>
            </a:p>
          </p:txBody>
        </p:sp>
        <p:sp>
          <p:nvSpPr>
            <p:cNvPr id="15" name="Oval 14"/>
            <p:cNvSpPr/>
            <p:nvPr/>
          </p:nvSpPr>
          <p:spPr>
            <a:xfrm>
              <a:off x="2632942" y="2338205"/>
              <a:ext cx="739410" cy="72008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solidFill>
                    <a:schemeClr val="tx2"/>
                  </a:solidFill>
                  <a:latin typeface="Arial" panose="020B0604020202020204" pitchFamily="34" charset="0"/>
                  <a:cs typeface="Arial" panose="020B0604020202020204" pitchFamily="34" charset="0"/>
                </a:rPr>
                <a:t>PUBLIC AGENCY</a:t>
              </a:r>
              <a:endParaRPr lang="en-GB" sz="900" dirty="0">
                <a:solidFill>
                  <a:schemeClr val="tx2"/>
                </a:solidFill>
                <a:latin typeface="Arial" panose="020B0604020202020204" pitchFamily="34" charset="0"/>
                <a:cs typeface="Arial" panose="020B0604020202020204" pitchFamily="34" charset="0"/>
              </a:endParaRPr>
            </a:p>
          </p:txBody>
        </p:sp>
        <p:sp>
          <p:nvSpPr>
            <p:cNvPr id="16" name="Oval 15"/>
            <p:cNvSpPr/>
            <p:nvPr/>
          </p:nvSpPr>
          <p:spPr>
            <a:xfrm>
              <a:off x="6676467" y="4573171"/>
              <a:ext cx="936104" cy="93610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tx2"/>
                  </a:solidFill>
                  <a:latin typeface="Arial" panose="020B0604020202020204" pitchFamily="34" charset="0"/>
                  <a:cs typeface="Arial" panose="020B0604020202020204" pitchFamily="34" charset="0"/>
                </a:rPr>
                <a:t>A*STAR </a:t>
              </a:r>
              <a:r>
                <a:rPr lang="en-US" dirty="0" smtClean="0">
                  <a:solidFill>
                    <a:schemeClr val="tx2"/>
                  </a:solidFill>
                  <a:latin typeface="Arial" panose="020B0604020202020204" pitchFamily="34" charset="0"/>
                  <a:cs typeface="Arial" panose="020B0604020202020204" pitchFamily="34" charset="0"/>
                </a:rPr>
                <a:t>RI</a:t>
              </a:r>
              <a:endParaRPr lang="en-GB" dirty="0">
                <a:solidFill>
                  <a:schemeClr val="tx2"/>
                </a:solidFill>
                <a:latin typeface="Arial" panose="020B0604020202020204" pitchFamily="34" charset="0"/>
                <a:cs typeface="Arial" panose="020B0604020202020204" pitchFamily="34" charset="0"/>
              </a:endParaRPr>
            </a:p>
          </p:txBody>
        </p:sp>
        <p:sp>
          <p:nvSpPr>
            <p:cNvPr id="17" name="Oval 16"/>
            <p:cNvSpPr/>
            <p:nvPr/>
          </p:nvSpPr>
          <p:spPr>
            <a:xfrm>
              <a:off x="6136407" y="4573171"/>
              <a:ext cx="648072" cy="648072"/>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tx2"/>
                  </a:solidFill>
                  <a:latin typeface="Arial" panose="020B0604020202020204" pitchFamily="34" charset="0"/>
                  <a:cs typeface="Arial" panose="020B0604020202020204" pitchFamily="34" charset="0"/>
                </a:rPr>
                <a:t>MNC</a:t>
              </a:r>
              <a:endParaRPr lang="en-GB" sz="1400" dirty="0">
                <a:solidFill>
                  <a:schemeClr val="tx2"/>
                </a:solidFill>
                <a:latin typeface="Arial" panose="020B0604020202020204" pitchFamily="34" charset="0"/>
                <a:cs typeface="Arial" panose="020B0604020202020204" pitchFamily="34" charset="0"/>
              </a:endParaRPr>
            </a:p>
          </p:txBody>
        </p:sp>
        <p:sp>
          <p:nvSpPr>
            <p:cNvPr id="18" name="Oval 17"/>
            <p:cNvSpPr/>
            <p:nvPr/>
          </p:nvSpPr>
          <p:spPr>
            <a:xfrm>
              <a:off x="7504559" y="4573171"/>
              <a:ext cx="648072" cy="648072"/>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2"/>
                  </a:solidFill>
                  <a:latin typeface="Arial" panose="020B0604020202020204" pitchFamily="34" charset="0"/>
                  <a:cs typeface="Arial" panose="020B0604020202020204" pitchFamily="34" charset="0"/>
                </a:rPr>
                <a:t>LE</a:t>
              </a:r>
              <a:endParaRPr lang="en-GB" dirty="0">
                <a:solidFill>
                  <a:schemeClr val="tx2"/>
                </a:solidFill>
                <a:latin typeface="Arial" panose="020B0604020202020204" pitchFamily="34" charset="0"/>
                <a:cs typeface="Arial" panose="020B0604020202020204" pitchFamily="34" charset="0"/>
              </a:endParaRPr>
            </a:p>
          </p:txBody>
        </p:sp>
        <p:sp>
          <p:nvSpPr>
            <p:cNvPr id="19" name="Oval 18"/>
            <p:cNvSpPr/>
            <p:nvPr/>
          </p:nvSpPr>
          <p:spPr>
            <a:xfrm>
              <a:off x="7424167" y="2988995"/>
              <a:ext cx="728464" cy="648072"/>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solidFill>
                    <a:schemeClr val="tx2"/>
                  </a:solidFill>
                  <a:latin typeface="Arial" panose="020B0604020202020204" pitchFamily="34" charset="0"/>
                  <a:cs typeface="Arial" panose="020B0604020202020204" pitchFamily="34" charset="0"/>
                </a:rPr>
                <a:t>PUBLIC AGENCY</a:t>
              </a:r>
              <a:endParaRPr lang="en-GB" sz="900" dirty="0">
                <a:solidFill>
                  <a:schemeClr val="tx2"/>
                </a:solidFill>
                <a:latin typeface="Arial" panose="020B0604020202020204" pitchFamily="34" charset="0"/>
                <a:cs typeface="Arial" panose="020B0604020202020204" pitchFamily="34" charset="0"/>
              </a:endParaRPr>
            </a:p>
          </p:txBody>
        </p:sp>
        <p:sp>
          <p:nvSpPr>
            <p:cNvPr id="20" name="Oval 19"/>
            <p:cNvSpPr/>
            <p:nvPr/>
          </p:nvSpPr>
          <p:spPr>
            <a:xfrm>
              <a:off x="6820483" y="5365259"/>
              <a:ext cx="648072" cy="648072"/>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tx2"/>
                  </a:solidFill>
                  <a:latin typeface="Arial" panose="020B0604020202020204" pitchFamily="34" charset="0"/>
                  <a:cs typeface="Arial" panose="020B0604020202020204" pitchFamily="34" charset="0"/>
                </a:rPr>
                <a:t>SME</a:t>
              </a:r>
              <a:endParaRPr lang="en-GB" sz="1400" dirty="0">
                <a:solidFill>
                  <a:schemeClr val="tx2"/>
                </a:solidFill>
                <a:latin typeface="Arial" panose="020B0604020202020204" pitchFamily="34" charset="0"/>
                <a:cs typeface="Arial" panose="020B0604020202020204" pitchFamily="34" charset="0"/>
              </a:endParaRPr>
            </a:p>
          </p:txBody>
        </p:sp>
        <p:sp>
          <p:nvSpPr>
            <p:cNvPr id="21" name="Oval 20"/>
            <p:cNvSpPr/>
            <p:nvPr/>
          </p:nvSpPr>
          <p:spPr>
            <a:xfrm>
              <a:off x="6784479" y="2988995"/>
              <a:ext cx="720080" cy="756083"/>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2"/>
                  </a:solidFill>
                  <a:latin typeface="Arial" panose="020B0604020202020204" pitchFamily="34" charset="0"/>
                  <a:cs typeface="Arial" panose="020B0604020202020204" pitchFamily="34" charset="0"/>
                </a:rPr>
                <a:t>A*STAR </a:t>
              </a:r>
              <a:r>
                <a:rPr lang="en-US" dirty="0" smtClean="0">
                  <a:solidFill>
                    <a:schemeClr val="tx2"/>
                  </a:solidFill>
                  <a:latin typeface="Arial" panose="020B0604020202020204" pitchFamily="34" charset="0"/>
                  <a:cs typeface="Arial" panose="020B0604020202020204" pitchFamily="34" charset="0"/>
                </a:rPr>
                <a:t>RI</a:t>
              </a:r>
              <a:endParaRPr lang="en-GB" dirty="0">
                <a:solidFill>
                  <a:schemeClr val="tx2"/>
                </a:solidFill>
                <a:latin typeface="Arial" panose="020B0604020202020204" pitchFamily="34" charset="0"/>
                <a:cs typeface="Arial" panose="020B0604020202020204" pitchFamily="34" charset="0"/>
              </a:endParaRPr>
            </a:p>
          </p:txBody>
        </p:sp>
        <p:sp>
          <p:nvSpPr>
            <p:cNvPr id="22" name="Oval 21"/>
            <p:cNvSpPr/>
            <p:nvPr/>
          </p:nvSpPr>
          <p:spPr>
            <a:xfrm>
              <a:off x="7432551" y="2412931"/>
              <a:ext cx="648072" cy="648072"/>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2"/>
                  </a:solidFill>
                  <a:latin typeface="Arial" panose="020B0604020202020204" pitchFamily="34" charset="0"/>
                  <a:cs typeface="Arial" panose="020B0604020202020204" pitchFamily="34" charset="0"/>
                </a:rPr>
                <a:t>LE</a:t>
              </a:r>
              <a:endParaRPr lang="en-GB" dirty="0">
                <a:solidFill>
                  <a:schemeClr val="tx2"/>
                </a:solidFill>
                <a:latin typeface="Arial" panose="020B0604020202020204" pitchFamily="34" charset="0"/>
                <a:cs typeface="Arial" panose="020B0604020202020204" pitchFamily="34" charset="0"/>
              </a:endParaRPr>
            </a:p>
          </p:txBody>
        </p:sp>
        <p:sp>
          <p:nvSpPr>
            <p:cNvPr id="23" name="Oval 22"/>
            <p:cNvSpPr/>
            <p:nvPr/>
          </p:nvSpPr>
          <p:spPr>
            <a:xfrm>
              <a:off x="6784479" y="2412931"/>
              <a:ext cx="648072" cy="648072"/>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tx2"/>
                  </a:solidFill>
                  <a:latin typeface="Arial" panose="020B0604020202020204" pitchFamily="34" charset="0"/>
                  <a:cs typeface="Arial" panose="020B0604020202020204" pitchFamily="34" charset="0"/>
                </a:rPr>
                <a:t>SME</a:t>
              </a:r>
              <a:endParaRPr lang="en-GB" sz="1400" dirty="0">
                <a:solidFill>
                  <a:schemeClr val="tx2"/>
                </a:solidFill>
                <a:latin typeface="Arial" panose="020B0604020202020204" pitchFamily="34" charset="0"/>
                <a:cs typeface="Arial" panose="020B0604020202020204" pitchFamily="34" charset="0"/>
              </a:endParaRPr>
            </a:p>
          </p:txBody>
        </p:sp>
        <p:sp>
          <p:nvSpPr>
            <p:cNvPr id="24" name="Oval 23"/>
            <p:cNvSpPr/>
            <p:nvPr/>
          </p:nvSpPr>
          <p:spPr>
            <a:xfrm>
              <a:off x="6136407" y="2988995"/>
              <a:ext cx="648072" cy="648072"/>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2"/>
                  </a:solidFill>
                  <a:latin typeface="Arial" panose="020B0604020202020204" pitchFamily="34" charset="0"/>
                  <a:cs typeface="Arial" panose="020B0604020202020204" pitchFamily="34" charset="0"/>
                </a:rPr>
                <a:t>IHL</a:t>
              </a:r>
              <a:endParaRPr lang="en-GB" dirty="0">
                <a:solidFill>
                  <a:schemeClr val="tx2"/>
                </a:solidFill>
                <a:latin typeface="Arial" panose="020B0604020202020204" pitchFamily="34" charset="0"/>
                <a:cs typeface="Arial" panose="020B0604020202020204" pitchFamily="34" charset="0"/>
              </a:endParaRPr>
            </a:p>
          </p:txBody>
        </p:sp>
        <p:sp>
          <p:nvSpPr>
            <p:cNvPr id="25" name="Oval 24"/>
            <p:cNvSpPr/>
            <p:nvPr/>
          </p:nvSpPr>
          <p:spPr>
            <a:xfrm>
              <a:off x="6136407" y="2412931"/>
              <a:ext cx="648072" cy="648072"/>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tx2"/>
                  </a:solidFill>
                  <a:latin typeface="Arial" panose="020B0604020202020204" pitchFamily="34" charset="0"/>
                  <a:cs typeface="Arial" panose="020B0604020202020204" pitchFamily="34" charset="0"/>
                </a:rPr>
                <a:t>MNC</a:t>
              </a:r>
              <a:endParaRPr lang="en-GB" sz="1400" dirty="0">
                <a:solidFill>
                  <a:schemeClr val="tx2"/>
                </a:solidFill>
                <a:latin typeface="Arial" panose="020B0604020202020204" pitchFamily="34" charset="0"/>
                <a:cs typeface="Arial" panose="020B0604020202020204" pitchFamily="34" charset="0"/>
              </a:endParaRPr>
            </a:p>
          </p:txBody>
        </p:sp>
        <p:sp>
          <p:nvSpPr>
            <p:cNvPr id="26" name="TextBox 38"/>
            <p:cNvSpPr txBox="1"/>
            <p:nvPr/>
          </p:nvSpPr>
          <p:spPr>
            <a:xfrm>
              <a:off x="4291678" y="6085339"/>
              <a:ext cx="2427559" cy="32921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tx1">
                      <a:lumMod val="50000"/>
                      <a:lumOff val="50000"/>
                    </a:schemeClr>
                  </a:solidFill>
                  <a:latin typeface="Arial" panose="020B0604020202020204" pitchFamily="34" charset="0"/>
                  <a:cs typeface="Arial" panose="020B0604020202020204" pitchFamily="34" charset="0"/>
                </a:rPr>
                <a:t>COMPANIES ENGAGED</a:t>
              </a:r>
              <a:endParaRPr lang="en-GB"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 name="TextBox 39"/>
            <p:cNvSpPr txBox="1"/>
            <p:nvPr/>
          </p:nvSpPr>
          <p:spPr>
            <a:xfrm rot="16200000">
              <a:off x="156672" y="3677276"/>
              <a:ext cx="3525241" cy="320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tx1">
                      <a:lumMod val="50000"/>
                      <a:lumOff val="50000"/>
                    </a:schemeClr>
                  </a:solidFill>
                  <a:latin typeface="Arial" panose="020B0604020202020204" pitchFamily="34" charset="0"/>
                  <a:cs typeface="Arial" panose="020B0604020202020204" pitchFamily="34" charset="0"/>
                </a:rPr>
                <a:t>RIs/PUBLIC AGENCIES INVOLVED</a:t>
              </a:r>
              <a:endParaRPr lang="en-GB" b="1" dirty="0">
                <a:solidFill>
                  <a:schemeClr val="tx1">
                    <a:lumMod val="50000"/>
                    <a:lumOff val="50000"/>
                  </a:schemeClr>
                </a:solidFill>
                <a:latin typeface="Arial" panose="020B0604020202020204" pitchFamily="34" charset="0"/>
                <a:cs typeface="Arial" panose="020B0604020202020204" pitchFamily="34" charset="0"/>
              </a:endParaRPr>
            </a:p>
          </p:txBody>
        </p:sp>
      </p:grpSp>
      <p:sp>
        <p:nvSpPr>
          <p:cNvPr id="3" name="Rectangle 2"/>
          <p:cNvSpPr/>
          <p:nvPr/>
        </p:nvSpPr>
        <p:spPr>
          <a:xfrm>
            <a:off x="467519" y="1047203"/>
            <a:ext cx="9982200" cy="1446550"/>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A*STAR engages </a:t>
            </a:r>
            <a:r>
              <a:rPr lang="en-US" sz="2200" b="1" dirty="0" smtClean="0">
                <a:latin typeface="Arial" panose="020B0604020202020204" pitchFamily="34" charset="0"/>
                <a:cs typeface="Arial" panose="020B0604020202020204" pitchFamily="34" charset="0"/>
              </a:rPr>
              <a:t>the R&amp;D </a:t>
            </a:r>
            <a:r>
              <a:rPr lang="en-US" sz="2200" b="1" dirty="0">
                <a:latin typeface="Arial" panose="020B0604020202020204" pitchFamily="34" charset="0"/>
                <a:cs typeface="Arial" panose="020B0604020202020204" pitchFamily="34" charset="0"/>
              </a:rPr>
              <a:t>industry in </a:t>
            </a:r>
            <a:r>
              <a:rPr lang="en-US" sz="2200" b="1" dirty="0" smtClean="0">
                <a:latin typeface="Arial" panose="020B0604020202020204" pitchFamily="34" charset="0"/>
                <a:cs typeface="Arial" panose="020B0604020202020204" pitchFamily="34" charset="0"/>
              </a:rPr>
              <a:t>to </a:t>
            </a:r>
            <a:r>
              <a:rPr lang="en-US" sz="2200" b="1" dirty="0">
                <a:latin typeface="Arial" panose="020B0604020202020204" pitchFamily="34" charset="0"/>
                <a:cs typeface="Arial" panose="020B0604020202020204" pitchFamily="34" charset="0"/>
              </a:rPr>
              <a:t>drive innovation and advance technology that may be translated to products and services to yield economic benefit. The following collaboration opportunities are some ways in which we work with industry to achieve this objective</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867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a:t>
            </a:r>
            <a:endParaRPr lang="en-US" dirty="0"/>
          </a:p>
        </p:txBody>
      </p:sp>
      <p:grpSp>
        <p:nvGrpSpPr>
          <p:cNvPr id="30" name="Group 29"/>
          <p:cNvGrpSpPr/>
          <p:nvPr/>
        </p:nvGrpSpPr>
        <p:grpSpPr>
          <a:xfrm>
            <a:off x="419819" y="3438801"/>
            <a:ext cx="5381700" cy="3529251"/>
            <a:chOff x="4955571" y="3332257"/>
            <a:chExt cx="5381700" cy="3529251"/>
          </a:xfrm>
        </p:grpSpPr>
        <p:grpSp>
          <p:nvGrpSpPr>
            <p:cNvPr id="3" name="Group 2"/>
            <p:cNvGrpSpPr/>
            <p:nvPr/>
          </p:nvGrpSpPr>
          <p:grpSpPr>
            <a:xfrm>
              <a:off x="6659456" y="5054022"/>
              <a:ext cx="3457207" cy="1807486"/>
              <a:chOff x="5511144" y="5573216"/>
              <a:chExt cx="3597360" cy="1240160"/>
            </a:xfrm>
          </p:grpSpPr>
          <p:pic>
            <p:nvPicPr>
              <p:cNvPr id="4" name="Picture 3" descr="aerospace.jpg"/>
              <p:cNvPicPr>
                <a:picLocks noChangeAspect="1"/>
              </p:cNvPicPr>
              <p:nvPr/>
            </p:nvPicPr>
            <p:blipFill>
              <a:blip r:embed="rId2" cstate="email"/>
              <a:srcRect/>
              <a:stretch>
                <a:fillRect/>
              </a:stretch>
            </p:blipFill>
            <p:spPr bwMode="auto">
              <a:xfrm>
                <a:off x="5511144" y="5573216"/>
                <a:ext cx="3597360" cy="1240160"/>
              </a:xfrm>
              <a:prstGeom prst="rect">
                <a:avLst/>
              </a:prstGeom>
              <a:noFill/>
              <a:ln w="9525">
                <a:noFill/>
                <a:miter lim="800000"/>
                <a:headEnd/>
                <a:tailEnd/>
              </a:ln>
            </p:spPr>
          </p:pic>
          <p:sp>
            <p:nvSpPr>
              <p:cNvPr id="5" name="Rectangle 4"/>
              <p:cNvSpPr/>
              <p:nvPr/>
            </p:nvSpPr>
            <p:spPr>
              <a:xfrm>
                <a:off x="7245486" y="5733256"/>
                <a:ext cx="676080" cy="15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6" name="Picture 5" descr="aero2.jpg"/>
            <p:cNvPicPr>
              <a:picLocks noChangeAspect="1"/>
            </p:cNvPicPr>
            <p:nvPr/>
          </p:nvPicPr>
          <p:blipFill>
            <a:blip r:embed="rId3" cstate="email"/>
            <a:srcRect/>
            <a:stretch>
              <a:fillRect/>
            </a:stretch>
          </p:blipFill>
          <p:spPr bwMode="auto">
            <a:xfrm>
              <a:off x="4955571" y="4852421"/>
              <a:ext cx="1639929" cy="1994029"/>
            </a:xfrm>
            <a:prstGeom prst="rect">
              <a:avLst/>
            </a:prstGeom>
            <a:noFill/>
            <a:ln w="9525">
              <a:noFill/>
              <a:miter lim="800000"/>
              <a:headEnd/>
              <a:tailEnd/>
            </a:ln>
          </p:spPr>
        </p:pic>
        <p:sp>
          <p:nvSpPr>
            <p:cNvPr id="7" name="Rectangle 48"/>
            <p:cNvSpPr>
              <a:spLocks noChangeArrowheads="1"/>
            </p:cNvSpPr>
            <p:nvPr/>
          </p:nvSpPr>
          <p:spPr bwMode="auto">
            <a:xfrm>
              <a:off x="4955572" y="3915535"/>
              <a:ext cx="1850948" cy="1015663"/>
            </a:xfrm>
            <a:prstGeom prst="rect">
              <a:avLst/>
            </a:prstGeom>
            <a:noFill/>
            <a:ln w="9525">
              <a:noFill/>
              <a:miter lim="800000"/>
              <a:headEnd/>
              <a:tailEnd/>
            </a:ln>
          </p:spPr>
          <p:txBody>
            <a:bodyPr wrap="square">
              <a:spAutoFit/>
            </a:bodyPr>
            <a:lstStyle/>
            <a:p>
              <a:pPr algn="r"/>
              <a:r>
                <a:rPr lang="en-US" sz="1200" b="1" dirty="0">
                  <a:latin typeface="Arial" panose="020B0604020202020204" pitchFamily="34" charset="0"/>
                  <a:cs typeface="Arial" panose="020B0604020202020204" pitchFamily="34" charset="0"/>
                </a:rPr>
                <a:t>To drive innovation and sustain competitiveness of local aerospace industry through R&amp;D</a:t>
              </a:r>
            </a:p>
          </p:txBody>
        </p:sp>
        <p:sp>
          <p:nvSpPr>
            <p:cNvPr id="8" name="Rectangle 49"/>
            <p:cNvSpPr>
              <a:spLocks noChangeArrowheads="1"/>
            </p:cNvSpPr>
            <p:nvPr/>
          </p:nvSpPr>
          <p:spPr bwMode="auto">
            <a:xfrm>
              <a:off x="6944287" y="3823201"/>
              <a:ext cx="3392984" cy="1384995"/>
            </a:xfrm>
            <a:prstGeom prst="rect">
              <a:avLst/>
            </a:prstGeom>
            <a:noFill/>
            <a:ln w="9525">
              <a:noFill/>
              <a:miter lim="800000"/>
              <a:headEnd/>
              <a:tailEnd/>
            </a:ln>
          </p:spPr>
          <p:txBody>
            <a:bodyPr wrap="square">
              <a:spAutoFit/>
            </a:bodyPr>
            <a:lstStyle/>
            <a:p>
              <a:r>
                <a:rPr lang="en-US" sz="1400" b="1" dirty="0">
                  <a:latin typeface="Arial" panose="020B0604020202020204" pitchFamily="34" charset="0"/>
                  <a:cs typeface="Arial" panose="020B0604020202020204" pitchFamily="34" charset="0"/>
                </a:rPr>
                <a:t>R&amp;D Focus</a:t>
              </a:r>
            </a:p>
            <a:p>
              <a:pPr>
                <a:buFont typeface="Arial" charset="0"/>
                <a:buChar char="•"/>
              </a:pPr>
              <a:r>
                <a:rPr lang="en-US" sz="1400" dirty="0">
                  <a:latin typeface="Arial" panose="020B0604020202020204" pitchFamily="34" charset="0"/>
                  <a:cs typeface="Arial" panose="020B0604020202020204" pitchFamily="34" charset="0"/>
                </a:rPr>
                <a:t>Computational </a:t>
              </a:r>
              <a:r>
                <a:rPr lang="en-US" sz="1400" dirty="0" err="1">
                  <a:latin typeface="Arial" panose="020B0604020202020204" pitchFamily="34" charset="0"/>
                  <a:cs typeface="Arial" panose="020B0604020202020204" pitchFamily="34" charset="0"/>
                </a:rPr>
                <a:t>Modelling</a:t>
              </a:r>
              <a:r>
                <a:rPr lang="en-US" sz="1400" dirty="0">
                  <a:latin typeface="Arial" panose="020B0604020202020204" pitchFamily="34" charset="0"/>
                  <a:cs typeface="Arial" panose="020B0604020202020204" pitchFamily="34" charset="0"/>
                </a:rPr>
                <a:t> &amp; Dynamics</a:t>
              </a:r>
            </a:p>
            <a:p>
              <a:pPr>
                <a:buFont typeface="Arial" charset="0"/>
                <a:buChar char="•"/>
              </a:pPr>
              <a:r>
                <a:rPr lang="en-US" sz="1400" dirty="0">
                  <a:latin typeface="Arial" panose="020B0604020202020204" pitchFamily="34" charset="0"/>
                  <a:cs typeface="Arial" panose="020B0604020202020204" pitchFamily="34" charset="0"/>
                </a:rPr>
                <a:t>Advanced Materials</a:t>
              </a:r>
            </a:p>
            <a:p>
              <a:pPr>
                <a:buFont typeface="Arial" charset="0"/>
                <a:buChar char="•"/>
              </a:pPr>
              <a:r>
                <a:rPr lang="en-US" sz="1400" dirty="0">
                  <a:latin typeface="Arial" panose="020B0604020202020204" pitchFamily="34" charset="0"/>
                  <a:cs typeface="Arial" panose="020B0604020202020204" pitchFamily="34" charset="0"/>
                </a:rPr>
                <a:t>Manufacturing Processes &amp; Automation</a:t>
              </a:r>
            </a:p>
            <a:p>
              <a:pPr>
                <a:buFont typeface="Arial" charset="0"/>
                <a:buChar char="•"/>
              </a:pPr>
              <a:r>
                <a:rPr lang="en-US" sz="1400" dirty="0">
                  <a:latin typeface="Arial" panose="020B0604020202020204" pitchFamily="34" charset="0"/>
                  <a:cs typeface="Arial" panose="020B0604020202020204" pitchFamily="34" charset="0"/>
                </a:rPr>
                <a:t>Inspection &amp; NDT</a:t>
              </a:r>
            </a:p>
            <a:p>
              <a:pPr>
                <a:buFont typeface="Arial" charset="0"/>
                <a:buChar char="•"/>
              </a:pPr>
              <a:r>
                <a:rPr lang="en-US" sz="1400" dirty="0">
                  <a:latin typeface="Arial" panose="020B0604020202020204" pitchFamily="34" charset="0"/>
                  <a:cs typeface="Arial" panose="020B0604020202020204" pitchFamily="34" charset="0"/>
                </a:rPr>
                <a:t>Information &amp; </a:t>
              </a:r>
              <a:r>
                <a:rPr lang="en-US" sz="1400" dirty="0" smtClean="0">
                  <a:latin typeface="Arial" panose="020B0604020202020204" pitchFamily="34" charset="0"/>
                  <a:cs typeface="Arial" panose="020B0604020202020204" pitchFamily="34" charset="0"/>
                </a:rPr>
                <a:t>Communication</a:t>
              </a:r>
              <a:endParaRPr lang="en-US" sz="1400" dirty="0">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5659665" y="3332257"/>
              <a:ext cx="3799454" cy="450281"/>
            </a:xfrm>
            <a:prstGeom prst="rect">
              <a:avLst/>
            </a:prstGeom>
            <a:solidFill>
              <a:schemeClr val="tx2">
                <a:lumMod val="60000"/>
                <a:lumOff val="40000"/>
              </a:schemeClr>
            </a:solidFill>
            <a:extLst/>
          </p:spPr>
          <p:txBody>
            <a:bodyPr wrap="square" lIns="80165" tIns="40083" rIns="80165" bIns="40083" rtlCol="0">
              <a:spAutoFit/>
            </a:bodyPr>
            <a:lstStyle/>
            <a:p>
              <a:pPr marL="0" lvl="1" algn="ctr"/>
              <a:r>
                <a:rPr lang="en-US" sz="2400" b="1" dirty="0">
                  <a:solidFill>
                    <a:schemeClr val="bg1"/>
                  </a:solidFill>
                  <a:latin typeface="Arial" panose="020B0604020202020204" pitchFamily="34" charset="0"/>
                  <a:cs typeface="Arial" panose="020B0604020202020204" pitchFamily="34" charset="0"/>
                </a:rPr>
                <a:t>Aerospace Consortium</a:t>
              </a:r>
            </a:p>
          </p:txBody>
        </p:sp>
      </p:grpSp>
      <p:sp>
        <p:nvSpPr>
          <p:cNvPr id="28" name="Rectangle 27"/>
          <p:cNvSpPr/>
          <p:nvPr/>
        </p:nvSpPr>
        <p:spPr>
          <a:xfrm>
            <a:off x="537521" y="1176476"/>
            <a:ext cx="9579142" cy="1754326"/>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Joint-Research </a:t>
            </a:r>
            <a:r>
              <a:rPr lang="en-US" b="1" dirty="0" err="1" smtClean="0">
                <a:latin typeface="Arial" panose="020B0604020202020204" pitchFamily="34" charset="0"/>
                <a:cs typeface="Arial" panose="020B0604020202020204" pitchFamily="34" charset="0"/>
              </a:rPr>
              <a:t>programmes</a:t>
            </a:r>
            <a:r>
              <a:rPr lang="en-US" b="1" dirty="0" smtClean="0">
                <a:latin typeface="Arial" panose="020B0604020202020204" pitchFamily="34" charset="0"/>
                <a:cs typeface="Arial" panose="020B0604020202020204" pitchFamily="34" charset="0"/>
              </a:rPr>
              <a:t> are one-to-one R&amp;D collaborations between a private company with A*STAR research institutes (RIs) that help to enhance the technology edge of the company by the technology transfer from the RI.</a:t>
            </a:r>
            <a:r>
              <a:rPr lang="en-US" dirty="0"/>
              <a:t> </a:t>
            </a:r>
            <a:r>
              <a:rPr lang="en-US" b="1" dirty="0">
                <a:latin typeface="Arial" panose="020B0604020202020204" pitchFamily="34" charset="0"/>
                <a:cs typeface="Arial" panose="020B0604020202020204" pitchFamily="34" charset="0"/>
              </a:rPr>
              <a:t>Examples include the Singapore </a:t>
            </a:r>
            <a:r>
              <a:rPr lang="en-US" b="1" dirty="0" err="1">
                <a:latin typeface="Arial" panose="020B0604020202020204" pitchFamily="34" charset="0"/>
                <a:cs typeface="Arial" panose="020B0604020202020204" pitchFamily="34" charset="0"/>
              </a:rPr>
              <a:t>Bioimaging</a:t>
            </a:r>
            <a:r>
              <a:rPr lang="en-US" b="1" dirty="0">
                <a:latin typeface="Arial" panose="020B0604020202020204" pitchFamily="34" charset="0"/>
                <a:cs typeface="Arial" panose="020B0604020202020204" pitchFamily="34" charset="0"/>
              </a:rPr>
              <a:t> Consortium (SBIC) – Nikon Imaging Centre, and the Clinical Imaging Research Centre – a joint venture between NUS and A*STAR with industry partner, Siemens.</a:t>
            </a:r>
          </a:p>
        </p:txBody>
      </p:sp>
      <p:sp>
        <p:nvSpPr>
          <p:cNvPr id="29" name="Rectangle 28"/>
          <p:cNvSpPr/>
          <p:nvPr/>
        </p:nvSpPr>
        <p:spPr>
          <a:xfrm>
            <a:off x="5801519" y="4049265"/>
            <a:ext cx="4427347" cy="2308324"/>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Industry consortia </a:t>
            </a:r>
            <a:r>
              <a:rPr lang="en-US" b="1" dirty="0" err="1" smtClean="0">
                <a:latin typeface="Arial" panose="020B0604020202020204" pitchFamily="34" charset="0"/>
                <a:cs typeface="Arial" panose="020B0604020202020204" pitchFamily="34" charset="0"/>
              </a:rPr>
              <a:t>programmes</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encompass direct basic and applied R&amp;D across the SERC research institutes, and provide the conduit as well as opportunities for local companies to work with industry giants via research collaborations or membership </a:t>
            </a:r>
            <a:r>
              <a:rPr lang="en-US" b="1" dirty="0" err="1">
                <a:latin typeface="Arial" panose="020B0604020202020204" pitchFamily="34" charset="0"/>
                <a:cs typeface="Arial" panose="020B0604020202020204" pitchFamily="34" charset="0"/>
              </a:rPr>
              <a:t>programmes</a:t>
            </a:r>
            <a:r>
              <a:rPr lang="en-US"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744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Funding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71111864"/>
              </p:ext>
            </p:extLst>
          </p:nvPr>
        </p:nvGraphicFramePr>
        <p:xfrm>
          <a:off x="1381919" y="2105025"/>
          <a:ext cx="7543800" cy="4450251"/>
        </p:xfrm>
        <a:graphic>
          <a:graphicData uri="http://schemas.openxmlformats.org/drawingml/2006/table">
            <a:tbl>
              <a:tblPr firstRow="1" bandRow="1">
                <a:tableStyleId>{5C22544A-7EE6-4342-B048-85BDC9FD1C3A}</a:tableStyleId>
              </a:tblPr>
              <a:tblGrid>
                <a:gridCol w="785446"/>
                <a:gridCol w="585933"/>
                <a:gridCol w="675279"/>
                <a:gridCol w="524813"/>
                <a:gridCol w="974072"/>
                <a:gridCol w="835268"/>
                <a:gridCol w="835268"/>
                <a:gridCol w="723899"/>
                <a:gridCol w="716352"/>
                <a:gridCol w="95107"/>
                <a:gridCol w="792363"/>
              </a:tblGrid>
              <a:tr h="803778">
                <a:tc>
                  <a:txBody>
                    <a:bodyPr/>
                    <a:lstStyle/>
                    <a:p>
                      <a:pPr algn="ctr"/>
                      <a:endParaRPr lang="en-SG" sz="1200" dirty="0">
                        <a:solidFill>
                          <a:schemeClr val="tx1"/>
                        </a:solidFill>
                      </a:endParaRPr>
                    </a:p>
                  </a:txBody>
                  <a:tcPr marL="52152" marR="52152" marT="27640" marB="2764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2">
                        <a:lumMod val="20000"/>
                        <a:lumOff val="80000"/>
                      </a:schemeClr>
                    </a:solidFill>
                  </a:tcPr>
                </a:tc>
                <a:tc gridSpan="3">
                  <a:txBody>
                    <a:bodyPr/>
                    <a:lstStyle/>
                    <a:p>
                      <a:pPr algn="ctr"/>
                      <a:r>
                        <a:rPr lang="en-US" sz="1200" dirty="0" smtClean="0">
                          <a:solidFill>
                            <a:schemeClr val="bg1"/>
                          </a:solidFill>
                        </a:rPr>
                        <a:t>Conceptualization</a:t>
                      </a:r>
                      <a:endParaRPr lang="en-SG" sz="1200"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FC000"/>
                    </a:solidFill>
                  </a:tcPr>
                </a:tc>
                <a:tc hMerge="1">
                  <a:txBody>
                    <a:bodyPr/>
                    <a:lstStyle/>
                    <a:p>
                      <a:endParaRPr lang="en-SG"/>
                    </a:p>
                  </a:txBody>
                  <a:tcPr/>
                </a:tc>
                <a:tc hMerge="1">
                  <a:txBody>
                    <a:bodyPr/>
                    <a:lstStyle/>
                    <a:p>
                      <a:endParaRPr lang="en-SG"/>
                    </a:p>
                  </a:txBody>
                  <a:tcPr/>
                </a:tc>
                <a:tc>
                  <a:txBody>
                    <a:bodyPr/>
                    <a:lstStyle/>
                    <a:p>
                      <a:pPr algn="ctr"/>
                      <a:r>
                        <a:rPr lang="en-US" sz="1200" dirty="0" smtClean="0">
                          <a:solidFill>
                            <a:schemeClr val="bg1"/>
                          </a:solidFill>
                        </a:rPr>
                        <a:t>Concept Refinement</a:t>
                      </a:r>
                      <a:endParaRPr lang="en-SG" sz="1200"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002060"/>
                    </a:solidFill>
                  </a:tcPr>
                </a:tc>
                <a:tc gridSpan="2">
                  <a:txBody>
                    <a:bodyPr/>
                    <a:lstStyle/>
                    <a:p>
                      <a:pPr algn="ctr"/>
                      <a:r>
                        <a:rPr lang="en-US" sz="1200" dirty="0" smtClean="0">
                          <a:solidFill>
                            <a:schemeClr val="bg1"/>
                          </a:solidFill>
                        </a:rPr>
                        <a:t>Technology Development</a:t>
                      </a:r>
                      <a:endParaRPr lang="en-SG" sz="1200"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50000"/>
                      </a:schemeClr>
                    </a:solidFill>
                  </a:tcPr>
                </a:tc>
                <a:tc hMerge="1">
                  <a:txBody>
                    <a:bodyPr/>
                    <a:lstStyle/>
                    <a:p>
                      <a:endParaRPr lang="en-SG"/>
                    </a:p>
                  </a:txBody>
                  <a:tcPr/>
                </a:tc>
                <a:tc gridSpan="3">
                  <a:txBody>
                    <a:bodyPr/>
                    <a:lstStyle/>
                    <a:p>
                      <a:pPr algn="ctr"/>
                      <a:r>
                        <a:rPr lang="en-US" sz="1200" dirty="0" smtClean="0">
                          <a:solidFill>
                            <a:schemeClr val="bg1"/>
                          </a:solidFill>
                        </a:rPr>
                        <a:t>System Development &amp; Demonstration</a:t>
                      </a:r>
                      <a:endParaRPr lang="en-SG" sz="1200"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7030A0"/>
                    </a:solidFill>
                  </a:tcPr>
                </a:tc>
                <a:tc hMerge="1">
                  <a:txBody>
                    <a:bodyPr/>
                    <a:lstStyle/>
                    <a:p>
                      <a:endParaRPr lang="en-SG"/>
                    </a:p>
                  </a:txBody>
                  <a:tcPr/>
                </a:tc>
                <a:tc hMerge="1">
                  <a:txBody>
                    <a:bodyPr/>
                    <a:lstStyle/>
                    <a:p>
                      <a:endParaRPr lang="en-US"/>
                    </a:p>
                  </a:txBody>
                  <a:tcPr/>
                </a:tc>
                <a:tc>
                  <a:txBody>
                    <a:bodyPr/>
                    <a:lstStyle/>
                    <a:p>
                      <a:pPr algn="ctr"/>
                      <a:r>
                        <a:rPr lang="en-US" sz="900" b="1" dirty="0" smtClean="0">
                          <a:solidFill>
                            <a:schemeClr val="bg1"/>
                          </a:solidFill>
                        </a:rPr>
                        <a:t>Production &amp; Deployment</a:t>
                      </a:r>
                      <a:endParaRPr lang="en-SG" sz="900" b="1"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808000"/>
                    </a:solidFill>
                  </a:tcPr>
                </a:tc>
              </a:tr>
              <a:tr h="428559">
                <a:tc>
                  <a:txBody>
                    <a:bodyPr/>
                    <a:lstStyle/>
                    <a:p>
                      <a:pPr algn="ctr"/>
                      <a:r>
                        <a:rPr lang="en-US" sz="1200" b="1" dirty="0" smtClean="0">
                          <a:solidFill>
                            <a:schemeClr val="bg1"/>
                          </a:solidFill>
                        </a:rPr>
                        <a:t>TRL#</a:t>
                      </a:r>
                      <a:endParaRPr lang="en-SG" sz="1200" b="1"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2">
                        <a:lumMod val="40000"/>
                        <a:lumOff val="60000"/>
                      </a:schemeClr>
                    </a:solidFill>
                  </a:tcPr>
                </a:tc>
                <a:tc>
                  <a:txBody>
                    <a:bodyPr/>
                    <a:lstStyle/>
                    <a:p>
                      <a:pPr algn="ctr"/>
                      <a:r>
                        <a:rPr lang="en-US" sz="1200" b="1" dirty="0" smtClean="0">
                          <a:solidFill>
                            <a:schemeClr val="tx1"/>
                          </a:solidFill>
                        </a:rPr>
                        <a:t>1</a:t>
                      </a:r>
                      <a:endParaRPr lang="en-SG" sz="12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FCC00"/>
                    </a:solidFill>
                  </a:tcPr>
                </a:tc>
                <a:tc>
                  <a:txBody>
                    <a:bodyPr/>
                    <a:lstStyle/>
                    <a:p>
                      <a:pPr algn="ctr"/>
                      <a:r>
                        <a:rPr lang="en-US" sz="1200" b="1" dirty="0" smtClean="0">
                          <a:solidFill>
                            <a:schemeClr val="tx1"/>
                          </a:solidFill>
                        </a:rPr>
                        <a:t>2</a:t>
                      </a:r>
                      <a:endParaRPr lang="en-SG" sz="12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FCC00"/>
                    </a:solidFill>
                  </a:tcPr>
                </a:tc>
                <a:tc>
                  <a:txBody>
                    <a:bodyPr/>
                    <a:lstStyle/>
                    <a:p>
                      <a:pPr algn="ctr"/>
                      <a:r>
                        <a:rPr lang="en-US" sz="1200" b="1" dirty="0" smtClean="0">
                          <a:solidFill>
                            <a:schemeClr val="tx1"/>
                          </a:solidFill>
                        </a:rPr>
                        <a:t>3</a:t>
                      </a:r>
                      <a:endParaRPr lang="en-SG" sz="12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FCC00"/>
                    </a:solidFill>
                  </a:tcPr>
                </a:tc>
                <a:tc>
                  <a:txBody>
                    <a:bodyPr/>
                    <a:lstStyle/>
                    <a:p>
                      <a:pPr algn="ctr"/>
                      <a:r>
                        <a:rPr lang="en-US" sz="1200" b="1" dirty="0" smtClean="0">
                          <a:solidFill>
                            <a:schemeClr val="bg1"/>
                          </a:solidFill>
                        </a:rPr>
                        <a:t>4</a:t>
                      </a:r>
                      <a:endParaRPr lang="en-SG" sz="1200" b="1"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1">
                        <a:lumMod val="75000"/>
                      </a:schemeClr>
                    </a:solidFill>
                  </a:tcPr>
                </a:tc>
                <a:tc>
                  <a:txBody>
                    <a:bodyPr/>
                    <a:lstStyle/>
                    <a:p>
                      <a:pPr algn="ctr"/>
                      <a:r>
                        <a:rPr lang="en-US" sz="1200" b="1" dirty="0" smtClean="0">
                          <a:solidFill>
                            <a:schemeClr val="tx1"/>
                          </a:solidFill>
                        </a:rPr>
                        <a:t>5</a:t>
                      </a:r>
                      <a:endParaRPr lang="en-SG" sz="12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75000"/>
                      </a:schemeClr>
                    </a:solidFill>
                  </a:tcPr>
                </a:tc>
                <a:tc>
                  <a:txBody>
                    <a:bodyPr/>
                    <a:lstStyle/>
                    <a:p>
                      <a:pPr algn="ctr"/>
                      <a:r>
                        <a:rPr lang="en-US" sz="1200" b="1" dirty="0" smtClean="0">
                          <a:solidFill>
                            <a:schemeClr val="tx1"/>
                          </a:solidFill>
                        </a:rPr>
                        <a:t>6</a:t>
                      </a:r>
                      <a:endParaRPr lang="en-SG" sz="12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75000"/>
                      </a:schemeClr>
                    </a:solidFill>
                  </a:tcPr>
                </a:tc>
                <a:tc>
                  <a:txBody>
                    <a:bodyPr/>
                    <a:lstStyle/>
                    <a:p>
                      <a:pPr algn="ctr"/>
                      <a:r>
                        <a:rPr lang="en-US" sz="1200" b="1" dirty="0" smtClean="0">
                          <a:solidFill>
                            <a:schemeClr val="bg1"/>
                          </a:solidFill>
                        </a:rPr>
                        <a:t>7</a:t>
                      </a:r>
                      <a:endParaRPr lang="en-SG" sz="1200" b="1"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4">
                        <a:lumMod val="75000"/>
                      </a:schemeClr>
                    </a:solidFill>
                  </a:tcPr>
                </a:tc>
                <a:tc gridSpan="2">
                  <a:txBody>
                    <a:bodyPr/>
                    <a:lstStyle/>
                    <a:p>
                      <a:pPr algn="ctr"/>
                      <a:r>
                        <a:rPr lang="en-US" sz="1200" b="1" dirty="0" smtClean="0">
                          <a:solidFill>
                            <a:schemeClr val="bg1"/>
                          </a:solidFill>
                        </a:rPr>
                        <a:t>8</a:t>
                      </a:r>
                      <a:endParaRPr lang="en-SG" sz="1200" b="1"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4">
                        <a:lumMod val="75000"/>
                      </a:schemeClr>
                    </a:solidFill>
                  </a:tcPr>
                </a:tc>
                <a:tc hMerge="1">
                  <a:txBody>
                    <a:bodyPr/>
                    <a:lstStyle/>
                    <a:p>
                      <a:endParaRPr lang="en-US"/>
                    </a:p>
                  </a:txBody>
                  <a:tcPr/>
                </a:tc>
                <a:tc>
                  <a:txBody>
                    <a:bodyPr/>
                    <a:lstStyle/>
                    <a:p>
                      <a:pPr algn="ctr"/>
                      <a:r>
                        <a:rPr lang="en-US" sz="1200" b="1" dirty="0" smtClean="0">
                          <a:solidFill>
                            <a:schemeClr val="bg1"/>
                          </a:solidFill>
                        </a:rPr>
                        <a:t>9</a:t>
                      </a:r>
                      <a:endParaRPr lang="en-SG" sz="1200" b="1"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808000"/>
                    </a:solidFill>
                  </a:tcPr>
                </a:tc>
              </a:tr>
              <a:tr h="1095306">
                <a:tc>
                  <a:txBody>
                    <a:bodyPr/>
                    <a:lstStyle/>
                    <a:p>
                      <a:pPr algn="ctr"/>
                      <a:r>
                        <a:rPr lang="en-SG" sz="900" b="1" dirty="0" smtClean="0">
                          <a:solidFill>
                            <a:schemeClr val="bg1"/>
                          </a:solidFill>
                        </a:rPr>
                        <a:t>Relative level of Technology Development</a:t>
                      </a:r>
                      <a:endParaRPr lang="en-SG" sz="900" b="1" dirty="0">
                        <a:solidFill>
                          <a:schemeClr val="bg1"/>
                        </a:solidFill>
                      </a:endParaRPr>
                    </a:p>
                  </a:txBody>
                  <a:tcPr marL="52152" marR="52152" marT="27640" marB="2764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2">
                        <a:lumMod val="60000"/>
                        <a:lumOff val="40000"/>
                      </a:schemeClr>
                    </a:solidFill>
                  </a:tcPr>
                </a:tc>
                <a:tc>
                  <a:txBody>
                    <a:bodyPr/>
                    <a:lstStyle/>
                    <a:p>
                      <a:pPr algn="ctr"/>
                      <a:r>
                        <a:rPr lang="en-US" sz="700" b="1" dirty="0" smtClean="0">
                          <a:solidFill>
                            <a:schemeClr val="tx1"/>
                          </a:solidFill>
                        </a:rPr>
                        <a:t>Basic Principles observed</a:t>
                      </a:r>
                      <a:endParaRPr lang="en-SG" sz="7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FFF00"/>
                    </a:solidFill>
                  </a:tcPr>
                </a:tc>
                <a:tc>
                  <a:txBody>
                    <a:bodyPr/>
                    <a:lstStyle/>
                    <a:p>
                      <a:pPr algn="ctr"/>
                      <a:r>
                        <a:rPr lang="en-US" sz="700" b="1" dirty="0" smtClean="0">
                          <a:solidFill>
                            <a:schemeClr val="tx1"/>
                          </a:solidFill>
                        </a:rPr>
                        <a:t>Concept Formulated</a:t>
                      </a:r>
                      <a:endParaRPr lang="en-SG" sz="7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FFF00"/>
                    </a:solidFill>
                  </a:tcPr>
                </a:tc>
                <a:tc>
                  <a:txBody>
                    <a:bodyPr/>
                    <a:lstStyle/>
                    <a:p>
                      <a:pPr algn="ctr"/>
                      <a:r>
                        <a:rPr lang="en-US" sz="700" b="1" dirty="0" smtClean="0">
                          <a:solidFill>
                            <a:schemeClr val="tx1"/>
                          </a:solidFill>
                        </a:rPr>
                        <a:t>Proof</a:t>
                      </a:r>
                      <a:r>
                        <a:rPr lang="en-US" sz="700" b="1" baseline="0" dirty="0" smtClean="0">
                          <a:solidFill>
                            <a:schemeClr val="tx1"/>
                          </a:solidFill>
                        </a:rPr>
                        <a:t> of Concept</a:t>
                      </a:r>
                      <a:endParaRPr lang="en-SG" sz="7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rgbClr val="FFFF00"/>
                    </a:solidFill>
                  </a:tcPr>
                </a:tc>
                <a:tc>
                  <a:txBody>
                    <a:bodyPr/>
                    <a:lstStyle/>
                    <a:p>
                      <a:pPr algn="ctr"/>
                      <a:r>
                        <a:rPr lang="en-SG" sz="700" b="1" dirty="0" smtClean="0">
                          <a:solidFill>
                            <a:schemeClr val="tx1"/>
                          </a:solidFill>
                        </a:rPr>
                        <a:t>Component/or</a:t>
                      </a:r>
                      <a:r>
                        <a:rPr lang="en-SG" sz="700" b="1" baseline="0" dirty="0" smtClean="0">
                          <a:solidFill>
                            <a:schemeClr val="tx1"/>
                          </a:solidFill>
                        </a:rPr>
                        <a:t> system validated in lab. environment</a:t>
                      </a:r>
                      <a:endParaRPr lang="en-SG" sz="7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sz="700" b="1" dirty="0" smtClean="0">
                          <a:solidFill>
                            <a:schemeClr val="tx1"/>
                          </a:solidFill>
                        </a:rPr>
                        <a:t>Lab scale,</a:t>
                      </a:r>
                      <a:r>
                        <a:rPr lang="en-US" sz="700" b="1" baseline="0" dirty="0" smtClean="0">
                          <a:solidFill>
                            <a:schemeClr val="tx1"/>
                          </a:solidFill>
                        </a:rPr>
                        <a:t> similar system validated in relevant </a:t>
                      </a:r>
                      <a:r>
                        <a:rPr lang="en-US" sz="700" b="1" dirty="0" smtClean="0">
                          <a:solidFill>
                            <a:schemeClr val="tx1"/>
                          </a:solidFill>
                        </a:rPr>
                        <a:t>environment</a:t>
                      </a:r>
                      <a:endParaRPr lang="en-SG" sz="7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60000"/>
                        <a:lumOff val="40000"/>
                      </a:schemeClr>
                    </a:solidFill>
                  </a:tcPr>
                </a:tc>
                <a:tc>
                  <a:txBody>
                    <a:bodyPr/>
                    <a:lstStyle/>
                    <a:p>
                      <a:pPr algn="ctr"/>
                      <a:r>
                        <a:rPr lang="en-US" sz="700" b="1" dirty="0" smtClean="0">
                          <a:solidFill>
                            <a:schemeClr val="tx1"/>
                          </a:solidFill>
                        </a:rPr>
                        <a:t>System/sub</a:t>
                      </a:r>
                      <a:r>
                        <a:rPr lang="en-US" sz="700" b="1" baseline="0" dirty="0" smtClean="0">
                          <a:solidFill>
                            <a:schemeClr val="tx1"/>
                          </a:solidFill>
                        </a:rPr>
                        <a:t> system or </a:t>
                      </a:r>
                      <a:r>
                        <a:rPr lang="en-US" sz="700" b="1" dirty="0" smtClean="0">
                          <a:solidFill>
                            <a:schemeClr val="tx1"/>
                          </a:solidFill>
                        </a:rPr>
                        <a:t>Prototype demonstrated</a:t>
                      </a:r>
                      <a:r>
                        <a:rPr lang="en-US" sz="700" b="1" baseline="0" dirty="0" smtClean="0">
                          <a:solidFill>
                            <a:schemeClr val="tx1"/>
                          </a:solidFill>
                        </a:rPr>
                        <a:t> in relevant environment</a:t>
                      </a:r>
                      <a:endParaRPr lang="en-SG" sz="7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60000"/>
                        <a:lumOff val="40000"/>
                      </a:schemeClr>
                    </a:solidFill>
                  </a:tcPr>
                </a:tc>
                <a:tc>
                  <a:txBody>
                    <a:bodyPr/>
                    <a:lstStyle/>
                    <a:p>
                      <a:pPr algn="ctr"/>
                      <a:r>
                        <a:rPr lang="en-US" sz="700" b="1" dirty="0" smtClean="0">
                          <a:solidFill>
                            <a:schemeClr val="tx1"/>
                          </a:solidFill>
                        </a:rPr>
                        <a:t>Full scale/ Prototypical</a:t>
                      </a:r>
                      <a:r>
                        <a:rPr lang="en-US" sz="700" b="1" baseline="0" dirty="0" smtClean="0">
                          <a:solidFill>
                            <a:schemeClr val="tx1"/>
                          </a:solidFill>
                        </a:rPr>
                        <a:t> system demonstrated in </a:t>
                      </a:r>
                      <a:r>
                        <a:rPr lang="en-US" sz="700" b="1" dirty="0" smtClean="0">
                          <a:solidFill>
                            <a:schemeClr val="tx1"/>
                          </a:solidFill>
                        </a:rPr>
                        <a:t> operational environment</a:t>
                      </a:r>
                      <a:endParaRPr lang="en-SG" sz="7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4">
                        <a:lumMod val="40000"/>
                        <a:lumOff val="60000"/>
                      </a:schemeClr>
                    </a:solidFill>
                  </a:tcPr>
                </a:tc>
                <a:tc gridSpan="2">
                  <a:txBody>
                    <a:bodyPr/>
                    <a:lstStyle/>
                    <a:p>
                      <a:pPr algn="ctr"/>
                      <a:r>
                        <a:rPr lang="en-US" sz="700" b="1" dirty="0" smtClean="0">
                          <a:solidFill>
                            <a:schemeClr val="tx1"/>
                          </a:solidFill>
                        </a:rPr>
                        <a:t>Actual Systems Qualified</a:t>
                      </a:r>
                      <a:r>
                        <a:rPr lang="en-US" sz="700" b="1" baseline="0" dirty="0" smtClean="0">
                          <a:solidFill>
                            <a:schemeClr val="tx1"/>
                          </a:solidFill>
                        </a:rPr>
                        <a:t> through test and demonstration</a:t>
                      </a:r>
                      <a:endParaRPr lang="en-SG" sz="7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4">
                        <a:lumMod val="40000"/>
                        <a:lumOff val="60000"/>
                      </a:schemeClr>
                    </a:solidFill>
                  </a:tcPr>
                </a:tc>
                <a:tc hMerge="1">
                  <a:txBody>
                    <a:bodyPr/>
                    <a:lstStyle/>
                    <a:p>
                      <a:endParaRPr lang="en-US"/>
                    </a:p>
                  </a:txBody>
                  <a:tcPr/>
                </a:tc>
                <a:tc>
                  <a:txBody>
                    <a:bodyPr/>
                    <a:lstStyle/>
                    <a:p>
                      <a:pPr algn="ctr"/>
                      <a:r>
                        <a:rPr lang="en-US" sz="1000" b="1" dirty="0" smtClean="0">
                          <a:solidFill>
                            <a:schemeClr val="tx1"/>
                          </a:solidFill>
                        </a:rPr>
                        <a:t>Mission proven</a:t>
                      </a:r>
                      <a:endParaRPr lang="en-SG" sz="10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3">
                        <a:lumMod val="60000"/>
                        <a:lumOff val="40000"/>
                      </a:schemeClr>
                    </a:solidFill>
                  </a:tcPr>
                </a:tc>
              </a:tr>
              <a:tr h="800403">
                <a:tc rowSpan="2">
                  <a:txBody>
                    <a:bodyPr/>
                    <a:lstStyle/>
                    <a:p>
                      <a:pPr algn="ctr"/>
                      <a:r>
                        <a:rPr lang="en-SG" sz="1100" b="1" dirty="0" smtClean="0">
                          <a:solidFill>
                            <a:schemeClr val="bg1"/>
                          </a:solidFill>
                        </a:rPr>
                        <a:t>A*STAR’s Focus</a:t>
                      </a:r>
                      <a:endParaRPr lang="en-SG" sz="1100" b="1" dirty="0">
                        <a:solidFill>
                          <a:schemeClr val="bg1"/>
                        </a:solidFill>
                      </a:endParaRPr>
                    </a:p>
                  </a:txBody>
                  <a:tcPr marL="52152" marR="52152" marT="27640" marB="2764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2">
                        <a:lumMod val="75000"/>
                      </a:schemeClr>
                    </a:solidFill>
                  </a:tcPr>
                </a:tc>
                <a:tc gridSpan="3">
                  <a:txBody>
                    <a:bodyPr/>
                    <a:lstStyle/>
                    <a:p>
                      <a:pPr algn="ctr"/>
                      <a:r>
                        <a:rPr lang="en-SG" sz="1300" b="1" dirty="0" smtClean="0">
                          <a:solidFill>
                            <a:schemeClr val="tx1"/>
                          </a:solidFill>
                        </a:rPr>
                        <a:t>Output from Research</a:t>
                      </a:r>
                      <a:r>
                        <a:rPr lang="en-SG" sz="1300" b="1" baseline="0" dirty="0" smtClean="0">
                          <a:solidFill>
                            <a:schemeClr val="tx1"/>
                          </a:solidFill>
                        </a:rPr>
                        <a:t> Institutes’ core fund*</a:t>
                      </a:r>
                      <a:endParaRPr lang="en-SG" sz="1300" b="1"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60000"/>
                        <a:lumOff val="40000"/>
                      </a:schemeClr>
                    </a:solidFill>
                  </a:tcPr>
                </a:tc>
                <a:tc hMerge="1">
                  <a:txBody>
                    <a:bodyPr/>
                    <a:lstStyle/>
                    <a:p>
                      <a:pPr algn="ctr"/>
                      <a:endParaRPr lang="en-SG" dirty="0">
                        <a:solidFill>
                          <a:schemeClr val="tx1"/>
                        </a:solidFill>
                      </a:endParaRPr>
                    </a:p>
                  </a:txBody>
                  <a:tcPr anchor="ctr">
                    <a:solidFill>
                      <a:srgbClr val="FFFF00"/>
                    </a:solidFill>
                  </a:tcPr>
                </a:tc>
                <a:tc hMerge="1">
                  <a:txBody>
                    <a:bodyPr/>
                    <a:lstStyle/>
                    <a:p>
                      <a:pPr algn="ctr"/>
                      <a:endParaRPr lang="en-SG" dirty="0">
                        <a:solidFill>
                          <a:schemeClr val="tx1"/>
                        </a:solidFill>
                      </a:endParaRPr>
                    </a:p>
                  </a:txBody>
                  <a:tcPr anchor="ctr">
                    <a:solidFill>
                      <a:srgbClr val="FFFF00"/>
                    </a:solidFill>
                  </a:tcPr>
                </a:tc>
                <a:tc>
                  <a:txBody>
                    <a:bodyPr/>
                    <a:lstStyle/>
                    <a:p>
                      <a:pPr algn="ctr"/>
                      <a:endParaRPr lang="en-SG" sz="1200"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60000"/>
                        <a:lumOff val="40000"/>
                      </a:schemeClr>
                    </a:solidFill>
                  </a:tcPr>
                </a:tc>
                <a:tc gridSpan="6">
                  <a:txBody>
                    <a:bodyPr/>
                    <a:lstStyle/>
                    <a:p>
                      <a:pPr algn="ctr"/>
                      <a:endParaRPr lang="en-SG" sz="1200"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bg1"/>
                    </a:solidFill>
                  </a:tcPr>
                </a:tc>
                <a:tc hMerge="1">
                  <a:txBody>
                    <a:bodyPr/>
                    <a:lstStyle/>
                    <a:p>
                      <a:pPr algn="ctr"/>
                      <a:endParaRPr lang="en-SG" dirty="0">
                        <a:solidFill>
                          <a:schemeClr val="tx1"/>
                        </a:solidFill>
                      </a:endParaRPr>
                    </a:p>
                  </a:txBody>
                  <a:tcPr anchor="ctr">
                    <a:solidFill>
                      <a:schemeClr val="accent6">
                        <a:lumMod val="75000"/>
                      </a:schemeClr>
                    </a:solidFill>
                  </a:tcPr>
                </a:tc>
                <a:tc hMerge="1">
                  <a:txBody>
                    <a:bodyPr/>
                    <a:lstStyle/>
                    <a:p>
                      <a:pPr algn="ctr"/>
                      <a:endParaRPr lang="en-SG" dirty="0">
                        <a:solidFill>
                          <a:schemeClr val="tx1"/>
                        </a:solidFill>
                      </a:endParaRPr>
                    </a:p>
                  </a:txBody>
                  <a:tcPr anchor="ctr">
                    <a:solidFill>
                      <a:schemeClr val="accent4">
                        <a:lumMod val="75000"/>
                      </a:schemeClr>
                    </a:solidFill>
                  </a:tcPr>
                </a:tc>
                <a:tc hMerge="1">
                  <a:txBody>
                    <a:bodyPr/>
                    <a:lstStyle/>
                    <a:p>
                      <a:pPr algn="ctr"/>
                      <a:endParaRPr lang="en-SG" sz="1100" dirty="0">
                        <a:solidFill>
                          <a:schemeClr val="tx1"/>
                        </a:solidFill>
                      </a:endParaRPr>
                    </a:p>
                  </a:txBody>
                  <a:tcPr anchor="ctr">
                    <a:solidFill>
                      <a:schemeClr val="accent4">
                        <a:lumMod val="75000"/>
                      </a:schemeClr>
                    </a:solidFill>
                  </a:tcPr>
                </a:tc>
                <a:tc hMerge="1">
                  <a:txBody>
                    <a:bodyPr/>
                    <a:lstStyle/>
                    <a:p>
                      <a:endParaRPr lang="en-US"/>
                    </a:p>
                  </a:txBody>
                  <a:tcPr/>
                </a:tc>
                <a:tc hMerge="1">
                  <a:txBody>
                    <a:bodyPr/>
                    <a:lstStyle/>
                    <a:p>
                      <a:pPr algn="ctr"/>
                      <a:endParaRPr lang="en-SG" dirty="0">
                        <a:solidFill>
                          <a:schemeClr val="tx1"/>
                        </a:solidFill>
                      </a:endParaRPr>
                    </a:p>
                  </a:txBody>
                  <a:tcPr anchor="ctr">
                    <a:solidFill>
                      <a:srgbClr val="808000"/>
                    </a:solidFill>
                  </a:tcPr>
                </a:tc>
              </a:tr>
              <a:tr h="617936">
                <a:tc vMerge="1">
                  <a:txBody>
                    <a:bodyPr/>
                    <a:lstStyle/>
                    <a:p>
                      <a:pPr algn="ctr"/>
                      <a:endParaRPr lang="en-SG" dirty="0">
                        <a:solidFill>
                          <a:schemeClr val="tx1"/>
                        </a:solidFill>
                      </a:endParaRPr>
                    </a:p>
                  </a:txBody>
                  <a:tcP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SG" sz="700"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bg1"/>
                    </a:solidFill>
                  </a:tcPr>
                </a:tc>
                <a:tc hMerge="1">
                  <a:txBody>
                    <a:bodyPr/>
                    <a:lstStyle/>
                    <a:p>
                      <a:pPr algn="ctr"/>
                      <a:endParaRPr lang="en-SG" sz="1200" dirty="0">
                        <a:solidFill>
                          <a:schemeClr val="tx1"/>
                        </a:solidFill>
                      </a:endParaRPr>
                    </a:p>
                  </a:txBody>
                  <a:tcPr anchor="ctr">
                    <a:solidFill>
                      <a:srgbClr val="FFFF00"/>
                    </a:solidFill>
                  </a:tcPr>
                </a:tc>
                <a:tc hMerge="1">
                  <a:txBody>
                    <a:bodyPr/>
                    <a:lstStyle/>
                    <a:p>
                      <a:pPr algn="ctr"/>
                      <a:endParaRPr lang="en-SG" sz="1200" dirty="0">
                        <a:solidFill>
                          <a:schemeClr val="tx1"/>
                        </a:solidFill>
                      </a:endParaRPr>
                    </a:p>
                  </a:txBody>
                  <a:tcPr anchor="ctr">
                    <a:solidFill>
                      <a:srgbClr val="FFFF00"/>
                    </a:solidFill>
                  </a:tcPr>
                </a:tc>
                <a:tc gridSpan="4">
                  <a:txBody>
                    <a:bodyPr/>
                    <a:lstStyle/>
                    <a:p>
                      <a:pPr algn="ctr"/>
                      <a:r>
                        <a:rPr lang="en-SG" sz="1300" b="1" dirty="0" smtClean="0">
                          <a:solidFill>
                            <a:schemeClr val="bg1"/>
                          </a:solidFill>
                        </a:rPr>
                        <a:t>Commercialisation efforts:</a:t>
                      </a:r>
                      <a:r>
                        <a:rPr lang="en-SG" sz="1300" b="1" baseline="0" dirty="0" smtClean="0">
                          <a:solidFill>
                            <a:schemeClr val="bg1"/>
                          </a:solidFill>
                        </a:rPr>
                        <a:t> Joint lab., RCA,  Consortia, Gap Fund, TAP, Translation Centre **</a:t>
                      </a:r>
                      <a:endParaRPr lang="en-SG" sz="1300" b="1"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75000"/>
                      </a:schemeClr>
                    </a:solidFill>
                  </a:tcPr>
                </a:tc>
                <a:tc hMerge="1">
                  <a:txBody>
                    <a:bodyPr/>
                    <a:lstStyle/>
                    <a:p>
                      <a:pPr algn="ctr"/>
                      <a:endParaRPr lang="en-SG" sz="1200" dirty="0">
                        <a:solidFill>
                          <a:schemeClr val="tx1"/>
                        </a:solidFill>
                      </a:endParaRPr>
                    </a:p>
                  </a:txBody>
                  <a:tcPr anchor="ctr">
                    <a:solidFill>
                      <a:schemeClr val="accent6">
                        <a:lumMod val="60000"/>
                        <a:lumOff val="40000"/>
                      </a:schemeClr>
                    </a:solidFill>
                  </a:tcPr>
                </a:tc>
                <a:tc hMerge="1">
                  <a:txBody>
                    <a:bodyPr/>
                    <a:lstStyle/>
                    <a:p>
                      <a:pPr algn="ctr"/>
                      <a:endParaRPr lang="en-SG" sz="1200" dirty="0">
                        <a:solidFill>
                          <a:schemeClr val="tx1"/>
                        </a:solidFill>
                      </a:endParaRPr>
                    </a:p>
                  </a:txBody>
                  <a:tcPr anchor="ctr">
                    <a:solidFill>
                      <a:schemeClr val="accent6">
                        <a:lumMod val="60000"/>
                        <a:lumOff val="40000"/>
                      </a:schemeClr>
                    </a:solidFill>
                  </a:tcPr>
                </a:tc>
                <a:tc hMerge="1">
                  <a:txBody>
                    <a:bodyPr/>
                    <a:lstStyle/>
                    <a:p>
                      <a:pPr algn="ctr"/>
                      <a:endParaRPr lang="en-SG" sz="1200" dirty="0">
                        <a:solidFill>
                          <a:schemeClr val="tx1"/>
                        </a:solidFill>
                      </a:endParaRPr>
                    </a:p>
                  </a:txBody>
                  <a:tcPr anchor="ctr">
                    <a:solidFill>
                      <a:schemeClr val="accent4">
                        <a:lumMod val="40000"/>
                        <a:lumOff val="60000"/>
                      </a:schemeClr>
                    </a:solidFill>
                  </a:tcPr>
                </a:tc>
                <a:tc>
                  <a:txBody>
                    <a:bodyPr/>
                    <a:lstStyle/>
                    <a:p>
                      <a:pPr algn="ctr"/>
                      <a:endParaRPr lang="en-SG" sz="700"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75000"/>
                      </a:schemeClr>
                    </a:solidFill>
                  </a:tcPr>
                </a:tc>
                <a:tc gridSpan="2">
                  <a:txBody>
                    <a:bodyPr/>
                    <a:lstStyle/>
                    <a:p>
                      <a:pPr algn="ctr"/>
                      <a:endParaRPr lang="en-SG" sz="700"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bg1"/>
                    </a:solidFill>
                  </a:tcPr>
                </a:tc>
                <a:tc hMerge="1">
                  <a:txBody>
                    <a:bodyPr/>
                    <a:lstStyle/>
                    <a:p>
                      <a:pPr algn="ctr"/>
                      <a:endParaRPr lang="en-SG" sz="1200" dirty="0">
                        <a:solidFill>
                          <a:schemeClr val="tx1"/>
                        </a:solidFill>
                      </a:endParaRPr>
                    </a:p>
                  </a:txBody>
                  <a:tcPr anchor="ctr">
                    <a:solidFill>
                      <a:schemeClr val="accent3">
                        <a:lumMod val="60000"/>
                        <a:lumOff val="40000"/>
                      </a:schemeClr>
                    </a:solidFill>
                  </a:tcPr>
                </a:tc>
              </a:tr>
              <a:tr h="704269">
                <a:tc>
                  <a:txBody>
                    <a:bodyPr/>
                    <a:lstStyle/>
                    <a:p>
                      <a:pPr algn="ctr"/>
                      <a:r>
                        <a:rPr lang="en-SG" sz="900" b="1" dirty="0" smtClean="0">
                          <a:solidFill>
                            <a:schemeClr val="bg1"/>
                          </a:solidFill>
                        </a:rPr>
                        <a:t>Industries</a:t>
                      </a:r>
                      <a:endParaRPr lang="en-SG" sz="1300" b="1" dirty="0">
                        <a:solidFill>
                          <a:schemeClr val="bg1"/>
                        </a:solidFill>
                      </a:endParaRPr>
                    </a:p>
                  </a:txBody>
                  <a:tcPr marL="52152" marR="52152" marT="27640" marB="2764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tx2">
                        <a:lumMod val="50000"/>
                      </a:schemeClr>
                    </a:solidFill>
                  </a:tcPr>
                </a:tc>
                <a:tc gridSpan="3">
                  <a:txBody>
                    <a:bodyPr/>
                    <a:lstStyle/>
                    <a:p>
                      <a:pPr algn="ctr"/>
                      <a:endParaRPr lang="en-SG" sz="700" dirty="0">
                        <a:solidFill>
                          <a:schemeClr val="tx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bg1"/>
                    </a:solidFill>
                  </a:tcPr>
                </a:tc>
                <a:tc hMerge="1">
                  <a:txBody>
                    <a:bodyPr/>
                    <a:lstStyle/>
                    <a:p>
                      <a:endParaRPr lang="en-US"/>
                    </a:p>
                  </a:txBody>
                  <a:tcPr/>
                </a:tc>
                <a:tc hMerge="1">
                  <a:txBody>
                    <a:bodyPr/>
                    <a:lstStyle/>
                    <a:p>
                      <a:endParaRPr lang="en-US"/>
                    </a:p>
                  </a:txBody>
                  <a:tcPr/>
                </a:tc>
                <a:tc gridSpan="7">
                  <a:txBody>
                    <a:bodyPr/>
                    <a:lstStyle/>
                    <a:p>
                      <a:pPr algn="ctr"/>
                      <a:r>
                        <a:rPr lang="en-SG" sz="1300" b="1" dirty="0" smtClean="0">
                          <a:solidFill>
                            <a:schemeClr val="bg1"/>
                          </a:solidFill>
                        </a:rPr>
                        <a:t>Product</a:t>
                      </a:r>
                      <a:r>
                        <a:rPr lang="en-SG" sz="1300" b="1" baseline="0" dirty="0" smtClean="0">
                          <a:solidFill>
                            <a:schemeClr val="bg1"/>
                          </a:solidFill>
                        </a:rPr>
                        <a:t> development; customers’ validation and mass production</a:t>
                      </a:r>
                      <a:endParaRPr lang="en-SG" sz="1300" b="1" dirty="0">
                        <a:solidFill>
                          <a:schemeClr val="bg1"/>
                        </a:solidFill>
                      </a:endParaRPr>
                    </a:p>
                  </a:txBody>
                  <a:tcPr marL="52152" marR="52152" marT="27640" marB="27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SG"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602864" y="1388416"/>
            <a:ext cx="6772239" cy="461665"/>
          </a:xfrm>
          <a:prstGeom prst="rect">
            <a:avLst/>
          </a:prstGeom>
          <a:solidFill>
            <a:schemeClr val="tx2">
              <a:lumMod val="60000"/>
              <a:lumOff val="40000"/>
            </a:schemeClr>
          </a:solidFill>
        </p:spPr>
        <p:txBody>
          <a:bodyPr wrap="square" lIns="80165" tIns="40083" rIns="80165" bIns="40083" rtlCol="0">
            <a:spAutoFit/>
          </a:bodyPr>
          <a:lstStyle/>
          <a:p>
            <a:pPr marL="0" lvl="1" algn="ctr"/>
            <a:r>
              <a:rPr lang="en-US" sz="2400" b="1" dirty="0">
                <a:solidFill>
                  <a:schemeClr val="bg1"/>
                </a:solidFill>
                <a:latin typeface="Arial" panose="020B0604020202020204" pitchFamily="34" charset="0"/>
                <a:cs typeface="Arial" panose="020B0604020202020204" pitchFamily="34" charset="0"/>
              </a:rPr>
              <a:t>Developing technology to a higher TRL Level</a:t>
            </a:r>
          </a:p>
        </p:txBody>
      </p:sp>
    </p:spTree>
    <p:extLst>
      <p:ext uri="{BB962C8B-B14F-4D97-AF65-F5344CB8AC3E}">
        <p14:creationId xmlns:p14="http://schemas.microsoft.com/office/powerpoint/2010/main" val="1984411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Funding: Outcomes</a:t>
            </a:r>
            <a:endParaRPr lang="en-US" dirty="0"/>
          </a:p>
        </p:txBody>
      </p:sp>
      <p:pic>
        <p:nvPicPr>
          <p:cNvPr id="3" name="Picture 2" descr="C:\Documents and Settings\chuasy\My Documents\My Pictures\Slides\cycle arrows.bmp"/>
          <p:cNvPicPr>
            <a:picLocks noChangeAspect="1" noChangeArrowheads="1"/>
          </p:cNvPicPr>
          <p:nvPr/>
        </p:nvPicPr>
        <p:blipFill>
          <a:blip r:embed="rId2" cstate="email"/>
          <a:srcRect/>
          <a:stretch>
            <a:fillRect/>
          </a:stretch>
        </p:blipFill>
        <p:spPr bwMode="auto">
          <a:xfrm>
            <a:off x="3026798" y="1944288"/>
            <a:ext cx="4363833" cy="4171888"/>
          </a:xfrm>
          <a:prstGeom prst="rect">
            <a:avLst/>
          </a:prstGeom>
          <a:noFill/>
        </p:spPr>
      </p:pic>
      <p:sp>
        <p:nvSpPr>
          <p:cNvPr id="4" name="TextBox 3"/>
          <p:cNvSpPr txBox="1"/>
          <p:nvPr/>
        </p:nvSpPr>
        <p:spPr>
          <a:xfrm>
            <a:off x="4507261" y="3633602"/>
            <a:ext cx="1634952" cy="646331"/>
          </a:xfrm>
          <a:prstGeom prst="rect">
            <a:avLst/>
          </a:prstGeom>
          <a:noFill/>
        </p:spPr>
        <p:txBody>
          <a:bodyPr wrap="square" rtlCol="0">
            <a:spAutoFit/>
          </a:bodyPr>
          <a:lstStyle/>
          <a:p>
            <a:pPr algn="ctr" defTabSz="801654">
              <a:defRPr/>
            </a:pPr>
            <a:r>
              <a:rPr lang="en-US" b="1" kern="0" dirty="0" smtClean="0">
                <a:solidFill>
                  <a:sysClr val="windowText" lastClr="000000"/>
                </a:solidFill>
                <a:latin typeface="Arial" pitchFamily="34" charset="0"/>
                <a:cs typeface="Arial" pitchFamily="34" charset="0"/>
              </a:rPr>
              <a:t>Commercial Outcomes</a:t>
            </a:r>
            <a:endParaRPr lang="en-US" b="1" kern="0" dirty="0">
              <a:solidFill>
                <a:sysClr val="windowText" lastClr="000000"/>
              </a:solidFill>
              <a:latin typeface="Arial" pitchFamily="34" charset="0"/>
              <a:cs typeface="Arial" pitchFamily="34" charset="0"/>
            </a:endParaRPr>
          </a:p>
        </p:txBody>
      </p:sp>
      <p:sp>
        <p:nvSpPr>
          <p:cNvPr id="5" name="TextBox 4"/>
          <p:cNvSpPr txBox="1"/>
          <p:nvPr/>
        </p:nvSpPr>
        <p:spPr>
          <a:xfrm>
            <a:off x="4281506" y="4281674"/>
            <a:ext cx="2179936" cy="523220"/>
          </a:xfrm>
          <a:prstGeom prst="rect">
            <a:avLst/>
          </a:prstGeom>
          <a:noFill/>
        </p:spPr>
        <p:txBody>
          <a:bodyPr wrap="square" rtlCol="0">
            <a:spAutoFit/>
          </a:bodyPr>
          <a:lstStyle/>
          <a:p>
            <a:pPr algn="ctr" defTabSz="801654">
              <a:defRPr/>
            </a:pPr>
            <a:r>
              <a:rPr lang="en-US" sz="1400" i="1" kern="0" dirty="0" smtClean="0">
                <a:solidFill>
                  <a:srgbClr val="C00000"/>
                </a:solidFill>
              </a:rPr>
              <a:t>Driving Collaborations &amp; Licensing</a:t>
            </a:r>
            <a:endParaRPr lang="en-US" sz="1400" i="1" kern="0" dirty="0">
              <a:solidFill>
                <a:srgbClr val="C00000"/>
              </a:solidFill>
            </a:endParaRPr>
          </a:p>
        </p:txBody>
      </p:sp>
      <p:sp>
        <p:nvSpPr>
          <p:cNvPr id="6" name="TextBox 5"/>
          <p:cNvSpPr txBox="1"/>
          <p:nvPr/>
        </p:nvSpPr>
        <p:spPr>
          <a:xfrm>
            <a:off x="1053927" y="4588870"/>
            <a:ext cx="2089323" cy="792088"/>
          </a:xfrm>
          <a:prstGeom prst="roundRect">
            <a:avLst/>
          </a:prstGeom>
          <a:solidFill>
            <a:schemeClr val="accent3">
              <a:lumMod val="75000"/>
            </a:schemeClr>
          </a:solidFill>
        </p:spPr>
        <p:txBody>
          <a:bodyPr wrap="square" rtlCol="0">
            <a:noAutofit/>
          </a:bodyPr>
          <a:lstStyle/>
          <a:p>
            <a:pPr algn="ctr" defTabSz="801654">
              <a:defRPr/>
            </a:pPr>
            <a:r>
              <a:rPr lang="en-US" sz="2000" b="1" kern="0" dirty="0" smtClean="0">
                <a:solidFill>
                  <a:sysClr val="window" lastClr="FFFFFF"/>
                </a:solidFill>
                <a:cs typeface="Arial" pitchFamily="34" charset="0"/>
              </a:rPr>
              <a:t>Developing Prototypes</a:t>
            </a:r>
            <a:endParaRPr lang="en-US" sz="2000" b="1" kern="0" dirty="0">
              <a:solidFill>
                <a:sysClr val="window" lastClr="FFFFFF"/>
              </a:solidFill>
              <a:cs typeface="Arial" pitchFamily="34" charset="0"/>
            </a:endParaRPr>
          </a:p>
        </p:txBody>
      </p:sp>
      <p:sp>
        <p:nvSpPr>
          <p:cNvPr id="7" name="TextBox 6"/>
          <p:cNvSpPr txBox="1"/>
          <p:nvPr/>
        </p:nvSpPr>
        <p:spPr>
          <a:xfrm>
            <a:off x="1059158" y="2360020"/>
            <a:ext cx="2088232" cy="792088"/>
          </a:xfrm>
          <a:prstGeom prst="roundRect">
            <a:avLst/>
          </a:prstGeom>
          <a:solidFill>
            <a:schemeClr val="accent3">
              <a:lumMod val="75000"/>
            </a:schemeClr>
          </a:solidFill>
        </p:spPr>
        <p:txBody>
          <a:bodyPr wrap="square" rtlCol="0">
            <a:noAutofit/>
          </a:bodyPr>
          <a:lstStyle/>
          <a:p>
            <a:pPr algn="ctr" defTabSz="801654">
              <a:defRPr/>
            </a:pPr>
            <a:r>
              <a:rPr lang="en-US" sz="2000" b="1" kern="0" dirty="0" smtClean="0">
                <a:solidFill>
                  <a:schemeClr val="bg1"/>
                </a:solidFill>
                <a:cs typeface="Arial" pitchFamily="34" charset="0"/>
              </a:rPr>
              <a:t>Validation Studies</a:t>
            </a:r>
            <a:endParaRPr lang="en-US" sz="2000" b="1" kern="0" dirty="0">
              <a:solidFill>
                <a:schemeClr val="bg1"/>
              </a:solidFill>
              <a:cs typeface="Arial" pitchFamily="34" charset="0"/>
            </a:endParaRPr>
          </a:p>
        </p:txBody>
      </p:sp>
      <p:sp>
        <p:nvSpPr>
          <p:cNvPr id="8" name="TextBox 7"/>
          <p:cNvSpPr txBox="1"/>
          <p:nvPr/>
        </p:nvSpPr>
        <p:spPr>
          <a:xfrm>
            <a:off x="7390631" y="4588870"/>
            <a:ext cx="2088232" cy="792088"/>
          </a:xfrm>
          <a:prstGeom prst="roundRect">
            <a:avLst/>
          </a:prstGeom>
          <a:solidFill>
            <a:schemeClr val="accent3">
              <a:lumMod val="75000"/>
            </a:schemeClr>
          </a:solidFill>
        </p:spPr>
        <p:txBody>
          <a:bodyPr wrap="square" rtlCol="0">
            <a:noAutofit/>
          </a:bodyPr>
          <a:lstStyle/>
          <a:p>
            <a:pPr algn="ctr" defTabSz="801654">
              <a:defRPr/>
            </a:pPr>
            <a:r>
              <a:rPr lang="en-US" sz="2000" b="1" kern="0" dirty="0" smtClean="0">
                <a:solidFill>
                  <a:sysClr val="window" lastClr="FFFFFF"/>
                </a:solidFill>
                <a:cs typeface="Arial" pitchFamily="34" charset="0"/>
              </a:rPr>
              <a:t>Forging Collaborations</a:t>
            </a:r>
            <a:endParaRPr lang="en-US" sz="2000" b="1" kern="0" dirty="0">
              <a:solidFill>
                <a:sysClr val="window" lastClr="FFFFFF"/>
              </a:solidFill>
              <a:cs typeface="Arial" pitchFamily="34" charset="0"/>
            </a:endParaRPr>
          </a:p>
        </p:txBody>
      </p:sp>
      <p:pic>
        <p:nvPicPr>
          <p:cNvPr id="9" name="Picture 8"/>
          <p:cNvPicPr>
            <a:picLocks noChangeAspect="1" noChangeArrowheads="1"/>
          </p:cNvPicPr>
          <p:nvPr/>
        </p:nvPicPr>
        <p:blipFill>
          <a:blip r:embed="rId3" cstate="email"/>
          <a:srcRect l="2127"/>
          <a:stretch>
            <a:fillRect/>
          </a:stretch>
        </p:blipFill>
        <p:spPr bwMode="auto">
          <a:xfrm>
            <a:off x="1419198" y="3179801"/>
            <a:ext cx="1368152" cy="850431"/>
          </a:xfrm>
          <a:prstGeom prst="rect">
            <a:avLst/>
          </a:prstGeom>
          <a:noFill/>
          <a:ln w="9525">
            <a:noFill/>
            <a:miter lim="800000"/>
            <a:headEnd/>
            <a:tailEnd/>
          </a:ln>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57983" y="5452966"/>
            <a:ext cx="1114680" cy="62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email"/>
          <a:srcRect/>
          <a:stretch>
            <a:fillRect/>
          </a:stretch>
        </p:blipFill>
        <p:spPr bwMode="auto">
          <a:xfrm>
            <a:off x="7371274" y="3267024"/>
            <a:ext cx="792088" cy="778279"/>
          </a:xfrm>
          <a:prstGeom prst="rect">
            <a:avLst/>
          </a:prstGeom>
          <a:noFill/>
          <a:ln w="9525">
            <a:noFill/>
            <a:miter lim="800000"/>
            <a:headEnd/>
            <a:tailEnd/>
          </a:ln>
        </p:spPr>
      </p:pic>
      <p:sp>
        <p:nvSpPr>
          <p:cNvPr id="12" name="Rectangle 11"/>
          <p:cNvSpPr/>
          <p:nvPr/>
        </p:nvSpPr>
        <p:spPr>
          <a:xfrm>
            <a:off x="8287001" y="3356081"/>
            <a:ext cx="1066799" cy="600164"/>
          </a:xfrm>
          <a:prstGeom prst="rect">
            <a:avLst/>
          </a:prstGeom>
          <a:noFill/>
          <a:ln>
            <a:noFill/>
          </a:ln>
        </p:spPr>
        <p:txBody>
          <a:bodyPr wrap="square">
            <a:spAutoFit/>
          </a:bodyPr>
          <a:lstStyle/>
          <a:p>
            <a:pPr algn="ctr" defTabSz="801654">
              <a:defRPr/>
            </a:pPr>
            <a:r>
              <a:rPr lang="en-US" sz="1100" b="1" kern="0" dirty="0" smtClean="0">
                <a:solidFill>
                  <a:srgbClr val="1F497D"/>
                </a:solidFill>
                <a:latin typeface="Arial" pitchFamily="34" charset="0"/>
                <a:cs typeface="Arial" pitchFamily="34" charset="0"/>
              </a:rPr>
              <a:t>Personal Genomics Solutions </a:t>
            </a:r>
            <a:endParaRPr lang="en-US" sz="1100" b="1" kern="0" dirty="0">
              <a:solidFill>
                <a:srgbClr val="1F497D"/>
              </a:solidFill>
              <a:latin typeface="Arial" pitchFamily="34" charset="0"/>
              <a:cs typeface="Arial" pitchFamily="34" charset="0"/>
            </a:endParaRPr>
          </a:p>
        </p:txBody>
      </p:sp>
      <p:sp>
        <p:nvSpPr>
          <p:cNvPr id="13" name="TextBox 12"/>
          <p:cNvSpPr txBox="1"/>
          <p:nvPr/>
        </p:nvSpPr>
        <p:spPr>
          <a:xfrm>
            <a:off x="7119246" y="2360020"/>
            <a:ext cx="2088232" cy="792088"/>
          </a:xfrm>
          <a:prstGeom prst="roundRect">
            <a:avLst/>
          </a:prstGeom>
          <a:solidFill>
            <a:schemeClr val="accent3">
              <a:lumMod val="75000"/>
            </a:schemeClr>
          </a:solidFill>
        </p:spPr>
        <p:txBody>
          <a:bodyPr wrap="square" rtlCol="0">
            <a:noAutofit/>
          </a:bodyPr>
          <a:lstStyle/>
          <a:p>
            <a:pPr algn="ctr" defTabSz="801654">
              <a:defRPr/>
            </a:pPr>
            <a:r>
              <a:rPr lang="en-US" sz="2000" b="1" kern="0" dirty="0" smtClean="0">
                <a:solidFill>
                  <a:schemeClr val="bg1"/>
                </a:solidFill>
                <a:cs typeface="Arial" pitchFamily="34" charset="0"/>
              </a:rPr>
              <a:t>Scaling up</a:t>
            </a:r>
          </a:p>
          <a:p>
            <a:pPr algn="ctr" defTabSz="801654">
              <a:defRPr/>
            </a:pPr>
            <a:r>
              <a:rPr lang="en-US" sz="2000" b="1" kern="0" dirty="0" smtClean="0">
                <a:solidFill>
                  <a:schemeClr val="bg1"/>
                </a:solidFill>
                <a:cs typeface="Arial" pitchFamily="34" charset="0"/>
              </a:rPr>
              <a:t>Production</a:t>
            </a:r>
            <a:endParaRPr lang="en-US" sz="2000" b="1" kern="0" dirty="0">
              <a:solidFill>
                <a:schemeClr val="bg1"/>
              </a:solidFill>
              <a:cs typeface="Arial" pitchFamily="34" charset="0"/>
            </a:endParaRPr>
          </a:p>
        </p:txBody>
      </p:sp>
      <p:sp>
        <p:nvSpPr>
          <p:cNvPr id="14" name="Rectangle 13"/>
          <p:cNvSpPr/>
          <p:nvPr/>
        </p:nvSpPr>
        <p:spPr>
          <a:xfrm>
            <a:off x="1366182" y="4004227"/>
            <a:ext cx="1464811" cy="430887"/>
          </a:xfrm>
          <a:prstGeom prst="rect">
            <a:avLst/>
          </a:prstGeom>
          <a:noFill/>
          <a:ln>
            <a:noFill/>
          </a:ln>
        </p:spPr>
        <p:txBody>
          <a:bodyPr wrap="square">
            <a:spAutoFit/>
          </a:bodyPr>
          <a:lstStyle/>
          <a:p>
            <a:pPr algn="ctr" defTabSz="801654">
              <a:defRPr/>
            </a:pPr>
            <a:r>
              <a:rPr lang="en-US" sz="1100" b="1" kern="0" dirty="0" smtClean="0">
                <a:solidFill>
                  <a:srgbClr val="1F497D"/>
                </a:solidFill>
                <a:latin typeface="Arial" pitchFamily="34" charset="0"/>
                <a:cs typeface="Arial" pitchFamily="34" charset="0"/>
              </a:rPr>
              <a:t>PRL Monoclonal Antibodies</a:t>
            </a:r>
            <a:endParaRPr lang="en-US" sz="1100" b="1" kern="0" dirty="0">
              <a:solidFill>
                <a:srgbClr val="1F497D"/>
              </a:solidFill>
              <a:latin typeface="Arial" pitchFamily="34" charset="0"/>
              <a:cs typeface="Arial" pitchFamily="34" charset="0"/>
            </a:endParaRPr>
          </a:p>
        </p:txBody>
      </p:sp>
    </p:spTree>
    <p:extLst>
      <p:ext uri="{BB962C8B-B14F-4D97-AF65-F5344CB8AC3E}">
        <p14:creationId xmlns:p14="http://schemas.microsoft.com/office/powerpoint/2010/main" val="3848231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18" y="1343025"/>
            <a:ext cx="9220201" cy="5715000"/>
          </a:xfrm>
          <a:prstGeom prst="rect">
            <a:avLst/>
          </a:prstGeom>
        </p:spPr>
      </p:pic>
      <p:sp>
        <p:nvSpPr>
          <p:cNvPr id="4" name="Title 2"/>
          <p:cNvSpPr>
            <a:spLocks noGrp="1"/>
          </p:cNvSpPr>
          <p:nvPr>
            <p:ph type="title"/>
          </p:nvPr>
        </p:nvSpPr>
        <p:spPr/>
        <p:txBody>
          <a:bodyPr/>
          <a:lstStyle/>
          <a:p>
            <a:r>
              <a:rPr lang="en-US" dirty="0" smtClean="0"/>
              <a:t>Summary of Innovation Support</a:t>
            </a:r>
            <a:endParaRPr lang="en-US" dirty="0"/>
          </a:p>
        </p:txBody>
      </p:sp>
      <p:sp>
        <p:nvSpPr>
          <p:cNvPr id="5" name="Rectangle 4"/>
          <p:cNvSpPr/>
          <p:nvPr/>
        </p:nvSpPr>
        <p:spPr bwMode="auto">
          <a:xfrm>
            <a:off x="6487318" y="3019425"/>
            <a:ext cx="2821782" cy="3698874"/>
          </a:xfrm>
          <a:prstGeom prst="rect">
            <a:avLst/>
          </a:prstGeom>
          <a:solidFill>
            <a:schemeClr val="bg2"/>
          </a:solidFill>
          <a:ln w="9525">
            <a:noFill/>
            <a:miter lim="800000"/>
            <a:headEnd/>
            <a:tailEnd/>
          </a:ln>
        </p:spPr>
        <p:txBody>
          <a:bodyPr wrap="none" rtlCol="0" anchor="ctr"/>
          <a:lstStyle/>
          <a:p>
            <a:pPr algn="ctr"/>
            <a:r>
              <a:rPr lang="en-US" sz="2000" b="1" dirty="0" smtClean="0">
                <a:latin typeface="Arial" panose="020B0604020202020204" pitchFamily="34" charset="0"/>
                <a:cs typeface="Arial" panose="020B0604020202020204" pitchFamily="34" charset="0"/>
              </a:rPr>
              <a:t>Elaboration</a:t>
            </a:r>
          </a:p>
          <a:p>
            <a:pPr algn="ctr"/>
            <a:r>
              <a:rPr lang="en-US" sz="2000" b="1" dirty="0" smtClean="0">
                <a:latin typeface="Arial" panose="020B0604020202020204" pitchFamily="34" charset="0"/>
                <a:cs typeface="Arial" panose="020B0604020202020204" pitchFamily="34" charset="0"/>
              </a:rPr>
              <a:t>on this </a:t>
            </a:r>
          </a:p>
          <a:p>
            <a:pPr algn="ctr"/>
            <a:r>
              <a:rPr lang="en-US" sz="2000" b="1" dirty="0" smtClean="0">
                <a:latin typeface="Arial" panose="020B0604020202020204" pitchFamily="34" charset="0"/>
                <a:cs typeface="Arial" panose="020B0604020202020204" pitchFamily="34" charset="0"/>
              </a:rPr>
              <a:t>in Session 4 </a:t>
            </a:r>
          </a:p>
          <a:p>
            <a:pPr algn="ctr"/>
            <a:r>
              <a:rPr lang="en-US" sz="2000" b="1" dirty="0" smtClean="0">
                <a:latin typeface="Arial" panose="020B0604020202020204" pitchFamily="34" charset="0"/>
                <a:cs typeface="Arial" panose="020B0604020202020204" pitchFamily="34" charset="0"/>
              </a:rPr>
              <a:t>“Technology Transfer”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964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npo0000ea"/>
          <p:cNvPicPr>
            <a:picLocks noChangeAspect="1" noChangeArrowheads="1"/>
          </p:cNvPicPr>
          <p:nvPr/>
        </p:nvPicPr>
        <p:blipFill>
          <a:blip r:embed="rId2" cstate="print"/>
          <a:srcRect/>
          <a:stretch>
            <a:fillRect/>
          </a:stretch>
        </p:blipFill>
        <p:spPr bwMode="auto">
          <a:xfrm>
            <a:off x="0" y="-2"/>
            <a:ext cx="10693400" cy="7594602"/>
          </a:xfrm>
          <a:prstGeom prst="rect">
            <a:avLst/>
          </a:prstGeom>
          <a:noFill/>
          <a:ln w="9525" algn="ctr">
            <a:noFill/>
            <a:miter lim="800000"/>
            <a:headEnd/>
            <a:tailEnd/>
          </a:ln>
        </p:spPr>
      </p:pic>
      <p:sp>
        <p:nvSpPr>
          <p:cNvPr id="5" name="TextBox 4"/>
          <p:cNvSpPr txBox="1"/>
          <p:nvPr/>
        </p:nvSpPr>
        <p:spPr>
          <a:xfrm>
            <a:off x="4760119" y="1419225"/>
            <a:ext cx="4879181" cy="769441"/>
          </a:xfrm>
          <a:prstGeom prst="rect">
            <a:avLst/>
          </a:prstGeom>
          <a:solidFill>
            <a:schemeClr val="bg2"/>
          </a:solidFill>
        </p:spPr>
        <p:txBody>
          <a:bodyPr wrap="square" rtlCol="0">
            <a:spAutoFit/>
          </a:bodyPr>
          <a:lstStyle/>
          <a:p>
            <a:pPr algn="ctr"/>
            <a:r>
              <a:rPr lang="en-US" sz="4400" dirty="0">
                <a:solidFill>
                  <a:srgbClr val="002060"/>
                </a:solidFill>
              </a:rPr>
              <a:t>End of </a:t>
            </a:r>
            <a:r>
              <a:rPr lang="en-US" sz="4400" dirty="0" smtClean="0">
                <a:solidFill>
                  <a:srgbClr val="002060"/>
                </a:solidFill>
              </a:rPr>
              <a:t>Presentation</a:t>
            </a:r>
            <a:endParaRPr lang="en-US" sz="4400" dirty="0">
              <a:solidFill>
                <a:srgbClr val="002060"/>
              </a:solidFill>
            </a:endParaRPr>
          </a:p>
        </p:txBody>
      </p:sp>
      <p:sp>
        <p:nvSpPr>
          <p:cNvPr id="3" name="AutoShape 2"/>
          <p:cNvSpPr txBox="1">
            <a:spLocks noChangeArrowheads="1"/>
          </p:cNvSpPr>
          <p:nvPr/>
        </p:nvSpPr>
        <p:spPr bwMode="auto">
          <a:xfrm>
            <a:off x="0" y="6740525"/>
            <a:ext cx="10678319" cy="857232"/>
          </a:xfrm>
          <a:prstGeom prst="rect">
            <a:avLst/>
          </a:prstGeom>
          <a:solidFill>
            <a:srgbClr val="FFFF00"/>
          </a:solidFill>
          <a:ln w="9525">
            <a:noFill/>
            <a:miter lim="800000"/>
            <a:headEnd/>
            <a:tailEnd/>
          </a:ln>
        </p:spPr>
        <p:txBody>
          <a:bodyPr anchor="ctr"/>
          <a:lstStyle/>
          <a:p>
            <a:pPr algn="ctr" eaLnBrk="0" hangingPunct="0"/>
            <a:r>
              <a:rPr lang="en-US" sz="4000" dirty="0" smtClean="0"/>
              <a:t>A*STAR’s website: </a:t>
            </a:r>
            <a:r>
              <a:rPr lang="en-US" sz="4000" dirty="0" smtClean="0"/>
              <a:t>www.a-star.edu.sg</a:t>
            </a:r>
            <a:endParaRPr lang="en-US" sz="4000" dirty="0"/>
          </a:p>
        </p:txBody>
      </p:sp>
    </p:spTree>
    <p:extLst>
      <p:ext uri="{BB962C8B-B14F-4D97-AF65-F5344CB8AC3E}">
        <p14:creationId xmlns:p14="http://schemas.microsoft.com/office/powerpoint/2010/main" val="3488290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sz="quarter" idx="12"/>
          </p:nvPr>
        </p:nvSpPr>
        <p:spPr>
          <a:xfrm>
            <a:off x="2829719" y="2562225"/>
            <a:ext cx="7162800" cy="2667000"/>
          </a:xfrm>
        </p:spPr>
        <p:txBody>
          <a:bodyPr>
            <a:noAutofit/>
          </a:bodyPr>
          <a:lstStyle/>
          <a:p>
            <a:pPr marL="520700" indent="-520700" eaLnBrk="1" hangingPunct="1">
              <a:lnSpc>
                <a:spcPct val="150000"/>
              </a:lnSpc>
              <a:buFont typeface="Arial" charset="0"/>
              <a:buChar char="•"/>
            </a:pPr>
            <a:r>
              <a:rPr lang="en-US" sz="3600" dirty="0" smtClean="0">
                <a:latin typeface="Arial" charset="0"/>
                <a:cs typeface="Arial" charset="0"/>
              </a:rPr>
              <a:t>Who we are</a:t>
            </a:r>
          </a:p>
          <a:p>
            <a:pPr marL="520700" indent="-520700" eaLnBrk="1" hangingPunct="1">
              <a:lnSpc>
                <a:spcPct val="150000"/>
              </a:lnSpc>
              <a:buFont typeface="Arial" charset="0"/>
              <a:buChar char="•"/>
            </a:pPr>
            <a:r>
              <a:rPr lang="en-US" sz="3600" dirty="0" smtClean="0"/>
              <a:t>Innovation </a:t>
            </a:r>
            <a:r>
              <a:rPr lang="en-US" sz="3600" dirty="0"/>
              <a:t>Support Initiatives </a:t>
            </a:r>
            <a:endParaRPr lang="en-US" sz="3600" dirty="0" smtClean="0"/>
          </a:p>
          <a:p>
            <a:pPr marL="520700" indent="-520700" eaLnBrk="1" hangingPunct="1">
              <a:lnSpc>
                <a:spcPct val="150000"/>
              </a:lnSpc>
              <a:buFont typeface="Arial" charset="0"/>
              <a:buChar char="•"/>
            </a:pPr>
            <a:r>
              <a:rPr lang="en-US" sz="3600" dirty="0" smtClean="0">
                <a:latin typeface="Arial" charset="0"/>
                <a:cs typeface="Arial" charset="0"/>
              </a:rPr>
              <a:t>Summary</a:t>
            </a:r>
          </a:p>
        </p:txBody>
      </p:sp>
      <p:sp>
        <p:nvSpPr>
          <p:cNvPr id="10246" name="Title 5"/>
          <p:cNvSpPr>
            <a:spLocks noGrp="1"/>
          </p:cNvSpPr>
          <p:nvPr>
            <p:ph type="title"/>
          </p:nvPr>
        </p:nvSpPr>
        <p:spPr bwMode="auto">
          <a:xfrm>
            <a:off x="315913" y="123825"/>
            <a:ext cx="9982200" cy="9144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dirty="0" smtClean="0">
                <a:latin typeface="Arial" charset="0"/>
                <a:cs typeface="Arial" charset="0"/>
              </a:rPr>
              <a:t>Presentation Outline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t>A*STAR?</a:t>
            </a:r>
            <a:endParaRPr lang="en-US" dirty="0"/>
          </a:p>
        </p:txBody>
      </p:sp>
      <p:sp>
        <p:nvSpPr>
          <p:cNvPr id="3" name="Rectangle 2"/>
          <p:cNvSpPr/>
          <p:nvPr/>
        </p:nvSpPr>
        <p:spPr>
          <a:xfrm>
            <a:off x="772319" y="1813411"/>
            <a:ext cx="9290078" cy="5632311"/>
          </a:xfrm>
          <a:prstGeom prst="rect">
            <a:avLst/>
          </a:prstGeom>
        </p:spPr>
        <p:txBody>
          <a:bodyPr wrap="square" anchor="ctr">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Lead Singapore agency driving </a:t>
            </a:r>
            <a:r>
              <a:rPr lang="en-US" sz="2400" dirty="0">
                <a:latin typeface="Arial" panose="020B0604020202020204" pitchFamily="34" charset="0"/>
                <a:cs typeface="Arial" panose="020B0604020202020204" pitchFamily="34" charset="0"/>
              </a:rPr>
              <a:t>mission-oriented research that advances scientific discovery and technological innovation. </a:t>
            </a: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Plays </a:t>
            </a:r>
            <a:r>
              <a:rPr lang="en-US" sz="2400" dirty="0">
                <a:latin typeface="Arial" panose="020B0604020202020204" pitchFamily="34" charset="0"/>
                <a:cs typeface="Arial" panose="020B0604020202020204" pitchFamily="34" charset="0"/>
              </a:rPr>
              <a:t>a key role in nurturing and developing talent and leaders for our Research Institutes, the wider research community, and industry.</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Together with the other public sector entities, we develop industry sectors by</a:t>
            </a:r>
            <a:r>
              <a:rPr lang="en-US"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integrating</a:t>
            </a:r>
            <a:r>
              <a:rPr lang="en-US" sz="2000" dirty="0">
                <a:latin typeface="Arial" panose="020B0604020202020204" pitchFamily="34" charset="0"/>
                <a:cs typeface="Arial" panose="020B0604020202020204" pitchFamily="34" charset="0"/>
              </a:rPr>
              <a:t> our capabilities to create impact with Multi-National Corporations and Globally Competitive Companies;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partnering Local Enterprises for productivity and gearing them for growth; and</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nurturing R&amp;D-driven Start-ups by seeding for surprises and shaping for success</a:t>
            </a:r>
            <a:r>
              <a:rPr lang="en-US" sz="20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bwMode="auto">
          <a:xfrm>
            <a:off x="1007241" y="1114425"/>
            <a:ext cx="8672567" cy="584775"/>
          </a:xfrm>
          <a:prstGeom prst="rect">
            <a:avLst/>
          </a:prstGeom>
          <a:solidFill>
            <a:schemeClr val="accent6"/>
          </a:solidFill>
          <a:ln w="9525">
            <a:noFill/>
            <a:miter lim="800000"/>
            <a:headEnd/>
            <a:tailEnd/>
          </a:ln>
        </p:spPr>
        <p:txBody>
          <a:bodyPr wrap="none" rtlCol="0">
            <a:spAutoFit/>
          </a:bodyPr>
          <a:lstStyle/>
          <a:p>
            <a:pPr>
              <a:spcBef>
                <a:spcPct val="50000"/>
              </a:spcBef>
            </a:pPr>
            <a:r>
              <a:rPr lang="en-US" sz="3200" dirty="0" smtClean="0">
                <a:latin typeface="Arial" pitchFamily="34" charset="0"/>
                <a:cs typeface="Arial" pitchFamily="34" charset="0"/>
              </a:rPr>
              <a:t>Agency for Science, Technology and Research</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590901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A*STAR</a:t>
            </a:r>
            <a:endParaRPr lang="en-US" dirty="0"/>
          </a:p>
        </p:txBody>
      </p:sp>
      <p:cxnSp>
        <p:nvCxnSpPr>
          <p:cNvPr id="3" name="Straight Connector 2"/>
          <p:cNvCxnSpPr/>
          <p:nvPr/>
        </p:nvCxnSpPr>
        <p:spPr>
          <a:xfrm flipH="1">
            <a:off x="3604716" y="4658170"/>
            <a:ext cx="794" cy="462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6917084" y="4818210"/>
            <a:ext cx="794" cy="462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521619" y="4725044"/>
            <a:ext cx="1285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476799" y="4725044"/>
            <a:ext cx="1285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13"/>
          <p:cNvSpPr txBox="1">
            <a:spLocks noChangeArrowheads="1"/>
          </p:cNvSpPr>
          <p:nvPr/>
        </p:nvSpPr>
        <p:spPr bwMode="auto">
          <a:xfrm>
            <a:off x="4468812" y="5326706"/>
            <a:ext cx="1440160" cy="646331"/>
          </a:xfrm>
          <a:prstGeom prst="rect">
            <a:avLst/>
          </a:prstGeom>
          <a:noFill/>
          <a:ln w="9525" algn="ctr">
            <a:noFill/>
            <a:miter lim="800000"/>
            <a:headEnd/>
            <a:tailEnd/>
          </a:ln>
        </p:spPr>
        <p:txBody>
          <a:bodyPr wrap="square">
            <a:spAutoFit/>
          </a:bodyPr>
          <a:lstStyle/>
          <a:p>
            <a:pPr algn="ctr"/>
            <a:r>
              <a:rPr lang="en-US" b="1" dirty="0" smtClean="0">
                <a:solidFill>
                  <a:srgbClr val="002060"/>
                </a:solidFill>
                <a:latin typeface="Arial" panose="020B0604020202020204" pitchFamily="34" charset="0"/>
                <a:cs typeface="Arial" panose="020B0604020202020204" pitchFamily="34" charset="0"/>
              </a:rPr>
              <a:t>8 </a:t>
            </a:r>
            <a:r>
              <a:rPr lang="en-US" b="1" dirty="0">
                <a:solidFill>
                  <a:srgbClr val="002060"/>
                </a:solidFill>
                <a:latin typeface="Arial" panose="020B0604020202020204" pitchFamily="34" charset="0"/>
                <a:cs typeface="Arial" panose="020B0604020202020204" pitchFamily="34" charset="0"/>
              </a:rPr>
              <a:t>Research </a:t>
            </a:r>
            <a:r>
              <a:rPr lang="en-US" b="1" dirty="0" smtClean="0">
                <a:solidFill>
                  <a:srgbClr val="002060"/>
                </a:solidFill>
                <a:latin typeface="Arial" panose="020B0604020202020204" pitchFamily="34" charset="0"/>
                <a:cs typeface="Arial" panose="020B0604020202020204" pitchFamily="34" charset="0"/>
              </a:rPr>
              <a:t>Units</a:t>
            </a:r>
            <a:endParaRPr lang="en-US" b="1" dirty="0">
              <a:solidFill>
                <a:srgbClr val="002060"/>
              </a:solidFill>
              <a:latin typeface="Arial" panose="020B0604020202020204" pitchFamily="34" charset="0"/>
              <a:cs typeface="Arial" panose="020B0604020202020204" pitchFamily="34" charset="0"/>
            </a:endParaRPr>
          </a:p>
        </p:txBody>
      </p:sp>
      <p:sp>
        <p:nvSpPr>
          <p:cNvPr id="8" name="Text Box 16"/>
          <p:cNvSpPr txBox="1">
            <a:spLocks noChangeArrowheads="1"/>
          </p:cNvSpPr>
          <p:nvPr/>
        </p:nvSpPr>
        <p:spPr bwMode="auto">
          <a:xfrm>
            <a:off x="2596604" y="5092177"/>
            <a:ext cx="2057400" cy="646113"/>
          </a:xfrm>
          <a:prstGeom prst="rect">
            <a:avLst/>
          </a:prstGeom>
          <a:noFill/>
          <a:ln w="9525" algn="ctr">
            <a:noFill/>
            <a:miter lim="800000"/>
            <a:headEnd/>
            <a:tailEnd/>
          </a:ln>
        </p:spPr>
        <p:txBody>
          <a:bodyPr>
            <a:spAutoFit/>
          </a:bodyPr>
          <a:lstStyle/>
          <a:p>
            <a:pPr algn="ctr">
              <a:spcBef>
                <a:spcPct val="50000"/>
              </a:spcBef>
            </a:pPr>
            <a:r>
              <a:rPr lang="en-US" b="1" dirty="0">
                <a:solidFill>
                  <a:srgbClr val="002060"/>
                </a:solidFill>
                <a:latin typeface="Arial" panose="020B0604020202020204" pitchFamily="34" charset="0"/>
                <a:cs typeface="Arial" panose="020B0604020202020204" pitchFamily="34" charset="0"/>
              </a:rPr>
              <a:t>Interdisciplinary Research</a:t>
            </a:r>
          </a:p>
        </p:txBody>
      </p:sp>
      <p:cxnSp>
        <p:nvCxnSpPr>
          <p:cNvPr id="9" name="Straight Connector 8"/>
          <p:cNvCxnSpPr/>
          <p:nvPr/>
        </p:nvCxnSpPr>
        <p:spPr>
          <a:xfrm rot="5400000">
            <a:off x="3524324" y="5009826"/>
            <a:ext cx="30480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0" name="Text Box 13"/>
          <p:cNvSpPr txBox="1">
            <a:spLocks noChangeArrowheads="1"/>
          </p:cNvSpPr>
          <p:nvPr/>
        </p:nvSpPr>
        <p:spPr bwMode="auto">
          <a:xfrm>
            <a:off x="1221252" y="5338240"/>
            <a:ext cx="1535088" cy="651436"/>
          </a:xfrm>
          <a:prstGeom prst="rect">
            <a:avLst/>
          </a:prstGeom>
          <a:noFill/>
          <a:ln w="9525" algn="ctr">
            <a:noFill/>
            <a:miter lim="800000"/>
            <a:headEnd/>
            <a:tailEnd/>
          </a:ln>
        </p:spPr>
        <p:txBody>
          <a:bodyPr wrap="square">
            <a:spAutoFit/>
          </a:bodyPr>
          <a:lstStyle/>
          <a:p>
            <a:pPr algn="ctr"/>
            <a:r>
              <a:rPr lang="en-US" b="1" dirty="0" smtClean="0">
                <a:solidFill>
                  <a:srgbClr val="002060"/>
                </a:solidFill>
                <a:latin typeface="Arial" panose="020B0604020202020204" pitchFamily="34" charset="0"/>
                <a:cs typeface="Arial" panose="020B0604020202020204" pitchFamily="34" charset="0"/>
              </a:rPr>
              <a:t>10 </a:t>
            </a:r>
            <a:r>
              <a:rPr lang="en-US" b="1" dirty="0">
                <a:solidFill>
                  <a:srgbClr val="002060"/>
                </a:solidFill>
                <a:latin typeface="Arial" panose="020B0604020202020204" pitchFamily="34" charset="0"/>
                <a:cs typeface="Arial" panose="020B0604020202020204" pitchFamily="34" charset="0"/>
              </a:rPr>
              <a:t>Research </a:t>
            </a:r>
            <a:r>
              <a:rPr lang="en-US" b="1" dirty="0" smtClean="0">
                <a:solidFill>
                  <a:srgbClr val="002060"/>
                </a:solidFill>
                <a:latin typeface="Arial" panose="020B0604020202020204" pitchFamily="34" charset="0"/>
                <a:cs typeface="Arial" panose="020B0604020202020204" pitchFamily="34" charset="0"/>
              </a:rPr>
              <a:t>Units</a:t>
            </a:r>
            <a:endParaRPr lang="en-US" b="1" dirty="0">
              <a:solidFill>
                <a:srgbClr val="002060"/>
              </a:solidFill>
              <a:latin typeface="Arial" panose="020B0604020202020204" pitchFamily="34" charset="0"/>
              <a:cs typeface="Arial" panose="020B0604020202020204" pitchFamily="34" charset="0"/>
            </a:endParaRPr>
          </a:p>
        </p:txBody>
      </p:sp>
      <p:sp>
        <p:nvSpPr>
          <p:cNvPr id="12" name="Text Box 22"/>
          <p:cNvSpPr txBox="1">
            <a:spLocks noChangeArrowheads="1"/>
          </p:cNvSpPr>
          <p:nvPr/>
        </p:nvSpPr>
        <p:spPr bwMode="auto">
          <a:xfrm>
            <a:off x="5836964" y="5286522"/>
            <a:ext cx="2286000" cy="369888"/>
          </a:xfrm>
          <a:prstGeom prst="rect">
            <a:avLst/>
          </a:prstGeom>
          <a:noFill/>
          <a:ln w="9525" algn="ctr">
            <a:noFill/>
            <a:miter lim="800000"/>
            <a:headEnd/>
            <a:tailEnd/>
          </a:ln>
        </p:spPr>
        <p:txBody>
          <a:bodyPr>
            <a:spAutoFit/>
          </a:bodyPr>
          <a:lstStyle/>
          <a:p>
            <a:pPr algn="ctr">
              <a:spcBef>
                <a:spcPct val="50000"/>
              </a:spcBef>
            </a:pPr>
            <a:r>
              <a:rPr lang="en-US" b="1" dirty="0" err="1">
                <a:solidFill>
                  <a:srgbClr val="002060"/>
                </a:solidFill>
                <a:latin typeface="Arial" panose="020B0604020202020204" pitchFamily="34" charset="0"/>
                <a:cs typeface="Arial" panose="020B0604020202020204" pitchFamily="34" charset="0"/>
              </a:rPr>
              <a:t>Commercialisation</a:t>
            </a:r>
            <a:endParaRPr lang="en-US" b="1" dirty="0">
              <a:solidFill>
                <a:srgbClr val="002060"/>
              </a:solidFill>
              <a:latin typeface="Arial" panose="020B0604020202020204" pitchFamily="34" charset="0"/>
              <a:cs typeface="Arial" panose="020B0604020202020204" pitchFamily="34" charset="0"/>
            </a:endParaRPr>
          </a:p>
        </p:txBody>
      </p:sp>
      <p:sp>
        <p:nvSpPr>
          <p:cNvPr id="13" name="Text Box 20"/>
          <p:cNvSpPr txBox="1">
            <a:spLocks noChangeArrowheads="1"/>
          </p:cNvSpPr>
          <p:nvPr/>
        </p:nvSpPr>
        <p:spPr bwMode="auto">
          <a:xfrm>
            <a:off x="7946908" y="5286522"/>
            <a:ext cx="1828800" cy="369888"/>
          </a:xfrm>
          <a:prstGeom prst="rect">
            <a:avLst/>
          </a:prstGeom>
          <a:noFill/>
          <a:ln w="9525" algn="ctr">
            <a:noFill/>
            <a:miter lim="800000"/>
            <a:headEnd/>
            <a:tailEnd/>
          </a:ln>
        </p:spPr>
        <p:txBody>
          <a:bodyPr>
            <a:spAutoFit/>
          </a:bodyPr>
          <a:lstStyle/>
          <a:p>
            <a:pPr algn="ctr">
              <a:spcBef>
                <a:spcPct val="50000"/>
              </a:spcBef>
            </a:pPr>
            <a:r>
              <a:rPr lang="en-US" b="1" dirty="0">
                <a:solidFill>
                  <a:srgbClr val="002060"/>
                </a:solidFill>
                <a:latin typeface="Arial" panose="020B0604020202020204" pitchFamily="34" charset="0"/>
                <a:cs typeface="Arial" panose="020B0604020202020204" pitchFamily="34" charset="0"/>
              </a:rPr>
              <a:t>Scholarships</a:t>
            </a:r>
          </a:p>
        </p:txBody>
      </p:sp>
      <p:cxnSp>
        <p:nvCxnSpPr>
          <p:cNvPr id="14" name="Straight Connector 13"/>
          <p:cNvCxnSpPr/>
          <p:nvPr/>
        </p:nvCxnSpPr>
        <p:spPr>
          <a:xfrm>
            <a:off x="8789292" y="4082106"/>
            <a:ext cx="0" cy="122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AutoShape 2"/>
          <p:cNvSpPr>
            <a:spLocks noChangeArrowheads="1"/>
          </p:cNvSpPr>
          <p:nvPr/>
        </p:nvSpPr>
        <p:spPr bwMode="auto">
          <a:xfrm>
            <a:off x="1300460" y="3146002"/>
            <a:ext cx="3185864" cy="1800200"/>
          </a:xfrm>
          <a:prstGeom prst="roundRect">
            <a:avLst>
              <a:gd name="adj" fmla="val 9980"/>
            </a:avLst>
          </a:prstGeom>
          <a:solidFill>
            <a:schemeClr val="accent3">
              <a:lumMod val="40000"/>
              <a:lumOff val="60000"/>
            </a:schemeClr>
          </a:solidFill>
          <a:ln w="9525" algn="ctr">
            <a:noFill/>
            <a:round/>
            <a:headEnd/>
            <a:tailEnd/>
          </a:ln>
          <a:effectLst/>
        </p:spPr>
        <p:txBody>
          <a:bodyPr wrap="none" anchor="ctr"/>
          <a:lstStyle/>
          <a:p>
            <a:pPr>
              <a:defRPr/>
            </a:pPr>
            <a:endParaRPr lang="en-GB">
              <a:solidFill>
                <a:srgbClr val="000000"/>
              </a:solidFill>
              <a:latin typeface="Arial" panose="020B0604020202020204" pitchFamily="34" charset="0"/>
              <a:cs typeface="Arial" panose="020B0604020202020204" pitchFamily="34" charset="0"/>
            </a:endParaRPr>
          </a:p>
        </p:txBody>
      </p:sp>
      <p:sp>
        <p:nvSpPr>
          <p:cNvPr id="16" name="AutoShape 3"/>
          <p:cNvSpPr>
            <a:spLocks noChangeArrowheads="1"/>
          </p:cNvSpPr>
          <p:nvPr/>
        </p:nvSpPr>
        <p:spPr bwMode="auto">
          <a:xfrm>
            <a:off x="3059076" y="3146002"/>
            <a:ext cx="2875048" cy="1800200"/>
          </a:xfrm>
          <a:prstGeom prst="roundRect">
            <a:avLst>
              <a:gd name="adj" fmla="val 7115"/>
            </a:avLst>
          </a:prstGeom>
          <a:solidFill>
            <a:schemeClr val="tx2">
              <a:lumMod val="20000"/>
              <a:lumOff val="80000"/>
            </a:schemeClr>
          </a:solidFill>
          <a:ln w="9525" algn="ctr">
            <a:noFill/>
            <a:round/>
            <a:headEnd/>
            <a:tailEnd/>
          </a:ln>
          <a:effectLst/>
        </p:spPr>
        <p:txBody>
          <a:bodyPr wrap="none" anchor="ctr"/>
          <a:lstStyle/>
          <a:p>
            <a:pPr>
              <a:spcBef>
                <a:spcPct val="50000"/>
              </a:spcBef>
              <a:defRPr/>
            </a:pPr>
            <a:r>
              <a:rPr lang="en-US" b="1">
                <a:solidFill>
                  <a:srgbClr val="000000"/>
                </a:solidFill>
                <a:latin typeface="Arial" panose="020B0604020202020204" pitchFamily="34" charset="0"/>
                <a:cs typeface="Arial" panose="020B0604020202020204" pitchFamily="34" charset="0"/>
              </a:rPr>
              <a:t> </a:t>
            </a:r>
          </a:p>
          <a:p>
            <a:pPr>
              <a:defRPr/>
            </a:pPr>
            <a:endParaRPr lang="en-US">
              <a:solidFill>
                <a:srgbClr val="000000"/>
              </a:solidFill>
              <a:latin typeface="Arial" panose="020B0604020202020204" pitchFamily="34" charset="0"/>
              <a:cs typeface="Arial" panose="020B0604020202020204" pitchFamily="34" charset="0"/>
            </a:endParaRPr>
          </a:p>
        </p:txBody>
      </p:sp>
      <p:sp>
        <p:nvSpPr>
          <p:cNvPr id="17" name="AutoShape 4"/>
          <p:cNvSpPr>
            <a:spLocks noChangeArrowheads="1"/>
          </p:cNvSpPr>
          <p:nvPr/>
        </p:nvSpPr>
        <p:spPr bwMode="auto">
          <a:xfrm>
            <a:off x="6083540" y="3146002"/>
            <a:ext cx="1631784" cy="1800200"/>
          </a:xfrm>
          <a:prstGeom prst="roundRect">
            <a:avLst>
              <a:gd name="adj" fmla="val 9981"/>
            </a:avLst>
          </a:prstGeom>
          <a:solidFill>
            <a:schemeClr val="accent5">
              <a:lumMod val="60000"/>
              <a:lumOff val="40000"/>
            </a:schemeClr>
          </a:solidFill>
          <a:ln w="9525" algn="ctr">
            <a:noFill/>
            <a:round/>
            <a:headEnd/>
            <a:tailEnd/>
          </a:ln>
          <a:effectLst/>
        </p:spPr>
        <p:txBody>
          <a:bodyPr wrap="none" anchor="ctr"/>
          <a:lstStyle/>
          <a:p>
            <a:pPr>
              <a:defRPr/>
            </a:pPr>
            <a:endParaRPr lang="en-GB">
              <a:solidFill>
                <a:srgbClr val="000000"/>
              </a:solidFill>
              <a:latin typeface="Arial" panose="020B0604020202020204" pitchFamily="34" charset="0"/>
              <a:cs typeface="Arial" panose="020B0604020202020204" pitchFamily="34" charset="0"/>
            </a:endParaRPr>
          </a:p>
        </p:txBody>
      </p:sp>
      <p:sp>
        <p:nvSpPr>
          <p:cNvPr id="18" name="AutoShape 5"/>
          <p:cNvSpPr>
            <a:spLocks noChangeArrowheads="1"/>
          </p:cNvSpPr>
          <p:nvPr/>
        </p:nvSpPr>
        <p:spPr bwMode="auto">
          <a:xfrm>
            <a:off x="7946908" y="3146002"/>
            <a:ext cx="1554080" cy="1800200"/>
          </a:xfrm>
          <a:prstGeom prst="roundRect">
            <a:avLst>
              <a:gd name="adj" fmla="val 10667"/>
            </a:avLst>
          </a:prstGeom>
          <a:solidFill>
            <a:schemeClr val="accent6">
              <a:lumMod val="40000"/>
              <a:lumOff val="60000"/>
            </a:schemeClr>
          </a:solidFill>
          <a:ln w="9525" algn="ctr">
            <a:noFill/>
            <a:round/>
            <a:headEnd/>
            <a:tailEnd/>
          </a:ln>
          <a:effectLst/>
        </p:spPr>
        <p:txBody>
          <a:bodyPr wrap="none" anchor="ctr"/>
          <a:lstStyle/>
          <a:p>
            <a:pPr>
              <a:defRPr/>
            </a:pPr>
            <a:endParaRPr lang="en-GB">
              <a:solidFill>
                <a:srgbClr val="000000"/>
              </a:solidFill>
              <a:latin typeface="Arial" panose="020B0604020202020204" pitchFamily="34" charset="0"/>
              <a:cs typeface="Arial" panose="020B0604020202020204" pitchFamily="34" charset="0"/>
            </a:endParaRPr>
          </a:p>
        </p:txBody>
      </p:sp>
      <p:sp>
        <p:nvSpPr>
          <p:cNvPr id="19" name="Text Box 8"/>
          <p:cNvSpPr txBox="1">
            <a:spLocks noChangeArrowheads="1"/>
          </p:cNvSpPr>
          <p:nvPr/>
        </p:nvSpPr>
        <p:spPr bwMode="auto">
          <a:xfrm>
            <a:off x="1438324" y="3277092"/>
            <a:ext cx="1447800" cy="1338828"/>
          </a:xfrm>
          <a:prstGeom prst="rect">
            <a:avLst/>
          </a:prstGeom>
          <a:noFill/>
          <a:ln w="9525" algn="ctr">
            <a:noFill/>
            <a:miter lim="800000"/>
            <a:headEnd/>
            <a:tailEnd/>
          </a:ln>
          <a:effectLst/>
        </p:spPr>
        <p:txBody>
          <a:bodyPr wrap="square">
            <a:spAutoFit/>
          </a:bodyPr>
          <a:lstStyle/>
          <a:p>
            <a:pPr algn="ctr">
              <a:spcBef>
                <a:spcPct val="50000"/>
              </a:spcBef>
            </a:pPr>
            <a:r>
              <a:rPr lang="en-US" b="1" dirty="0">
                <a:solidFill>
                  <a:srgbClr val="000000"/>
                </a:solidFill>
                <a:latin typeface="Arial" panose="020B0604020202020204" pitchFamily="34" charset="0"/>
                <a:cs typeface="Arial" panose="020B0604020202020204" pitchFamily="34" charset="0"/>
              </a:rPr>
              <a:t>Biomedical Research </a:t>
            </a:r>
            <a:r>
              <a:rPr lang="en-US" b="1" dirty="0" smtClean="0">
                <a:solidFill>
                  <a:srgbClr val="000000"/>
                </a:solidFill>
                <a:latin typeface="Arial" panose="020B0604020202020204" pitchFamily="34" charset="0"/>
                <a:cs typeface="Arial" panose="020B0604020202020204" pitchFamily="34" charset="0"/>
              </a:rPr>
              <a:t>Council</a:t>
            </a:r>
          </a:p>
          <a:p>
            <a:pPr algn="ctr">
              <a:spcBef>
                <a:spcPct val="50000"/>
              </a:spcBef>
            </a:pPr>
            <a:r>
              <a:rPr lang="en-US" b="1" dirty="0" smtClean="0">
                <a:solidFill>
                  <a:srgbClr val="000000"/>
                </a:solidFill>
                <a:latin typeface="Arial" panose="020B0604020202020204" pitchFamily="34" charset="0"/>
                <a:cs typeface="Arial" panose="020B0604020202020204" pitchFamily="34" charset="0"/>
              </a:rPr>
              <a:t>(BMRC)</a:t>
            </a:r>
            <a:endParaRPr lang="en-US" b="1" dirty="0">
              <a:solidFill>
                <a:srgbClr val="000000"/>
              </a:solidFill>
              <a:latin typeface="Arial" panose="020B0604020202020204" pitchFamily="34" charset="0"/>
              <a:cs typeface="Arial" panose="020B0604020202020204" pitchFamily="34" charset="0"/>
            </a:endParaRPr>
          </a:p>
        </p:txBody>
      </p:sp>
      <p:sp>
        <p:nvSpPr>
          <p:cNvPr id="20" name="Text Box 9"/>
          <p:cNvSpPr txBox="1">
            <a:spLocks noChangeArrowheads="1"/>
          </p:cNvSpPr>
          <p:nvPr/>
        </p:nvSpPr>
        <p:spPr bwMode="auto">
          <a:xfrm>
            <a:off x="7991276" y="3437284"/>
            <a:ext cx="1447800" cy="923330"/>
          </a:xfrm>
          <a:prstGeom prst="rect">
            <a:avLst/>
          </a:prstGeom>
          <a:noFill/>
          <a:ln w="9525" algn="ctr">
            <a:noFill/>
            <a:miter lim="800000"/>
            <a:headEnd/>
            <a:tailEnd/>
          </a:ln>
          <a:effectLst/>
        </p:spPr>
        <p:txBody>
          <a:bodyPr wrap="square">
            <a:spAutoFit/>
          </a:bodyPr>
          <a:lstStyle/>
          <a:p>
            <a:pPr algn="ctr">
              <a:spcBef>
                <a:spcPct val="50000"/>
              </a:spcBef>
            </a:pPr>
            <a:r>
              <a:rPr lang="en-US" b="1" dirty="0">
                <a:solidFill>
                  <a:srgbClr val="000000"/>
                </a:solidFill>
                <a:latin typeface="Arial" panose="020B0604020202020204" pitchFamily="34" charset="0"/>
                <a:cs typeface="Arial" panose="020B0604020202020204" pitchFamily="34" charset="0"/>
              </a:rPr>
              <a:t>A*STAR Graduate Academy</a:t>
            </a:r>
          </a:p>
        </p:txBody>
      </p:sp>
      <p:sp>
        <p:nvSpPr>
          <p:cNvPr id="21" name="Text Box 10"/>
          <p:cNvSpPr txBox="1">
            <a:spLocks noChangeArrowheads="1"/>
          </p:cNvSpPr>
          <p:nvPr/>
        </p:nvSpPr>
        <p:spPr bwMode="auto">
          <a:xfrm>
            <a:off x="6162748" y="3711634"/>
            <a:ext cx="1552575" cy="369332"/>
          </a:xfrm>
          <a:prstGeom prst="rect">
            <a:avLst/>
          </a:prstGeom>
          <a:noFill/>
          <a:ln w="9525" algn="ctr">
            <a:noFill/>
            <a:miter lim="800000"/>
            <a:headEnd/>
            <a:tailEnd/>
          </a:ln>
          <a:effectLst/>
        </p:spPr>
        <p:txBody>
          <a:bodyPr wrap="square">
            <a:spAutoFit/>
          </a:bodyPr>
          <a:lstStyle/>
          <a:p>
            <a:pPr algn="ctr">
              <a:spcBef>
                <a:spcPct val="50000"/>
              </a:spcBef>
            </a:pPr>
            <a:r>
              <a:rPr lang="en-US" b="1" dirty="0" smtClean="0">
                <a:solidFill>
                  <a:srgbClr val="000000"/>
                </a:solidFill>
                <a:latin typeface="Arial" panose="020B0604020202020204" pitchFamily="34" charset="0"/>
                <a:cs typeface="Arial" panose="020B0604020202020204" pitchFamily="34" charset="0"/>
              </a:rPr>
              <a:t>ETPL</a:t>
            </a:r>
            <a:endParaRPr lang="en-US" b="1" dirty="0">
              <a:solidFill>
                <a:srgbClr val="000000"/>
              </a:solidFill>
              <a:latin typeface="Arial" panose="020B0604020202020204" pitchFamily="34" charset="0"/>
              <a:cs typeface="Arial" panose="020B0604020202020204" pitchFamily="34" charset="0"/>
            </a:endParaRPr>
          </a:p>
        </p:txBody>
      </p:sp>
      <p:sp>
        <p:nvSpPr>
          <p:cNvPr id="22" name="Text Box 13"/>
          <p:cNvSpPr txBox="1">
            <a:spLocks noChangeArrowheads="1"/>
          </p:cNvSpPr>
          <p:nvPr/>
        </p:nvSpPr>
        <p:spPr bwMode="auto">
          <a:xfrm>
            <a:off x="4324796" y="3161098"/>
            <a:ext cx="1533128" cy="1615827"/>
          </a:xfrm>
          <a:prstGeom prst="rect">
            <a:avLst/>
          </a:prstGeom>
          <a:noFill/>
          <a:ln w="9525" algn="ctr">
            <a:noFill/>
            <a:miter lim="800000"/>
            <a:headEnd/>
            <a:tailEnd/>
          </a:ln>
          <a:effectLst/>
        </p:spPr>
        <p:txBody>
          <a:bodyPr wrap="square">
            <a:spAutoFit/>
          </a:bodyPr>
          <a:lstStyle/>
          <a:p>
            <a:pPr algn="ctr">
              <a:spcBef>
                <a:spcPct val="50000"/>
              </a:spcBef>
            </a:pPr>
            <a:r>
              <a:rPr lang="en-US" b="1" dirty="0">
                <a:solidFill>
                  <a:srgbClr val="000000"/>
                </a:solidFill>
                <a:latin typeface="Arial" panose="020B0604020202020204" pitchFamily="34" charset="0"/>
                <a:cs typeface="Arial" panose="020B0604020202020204" pitchFamily="34" charset="0"/>
              </a:rPr>
              <a:t>Science &amp; Engineering Research </a:t>
            </a:r>
            <a:r>
              <a:rPr lang="en-US" b="1" dirty="0" smtClean="0">
                <a:solidFill>
                  <a:srgbClr val="000000"/>
                </a:solidFill>
                <a:latin typeface="Arial" panose="020B0604020202020204" pitchFamily="34" charset="0"/>
                <a:cs typeface="Arial" panose="020B0604020202020204" pitchFamily="34" charset="0"/>
              </a:rPr>
              <a:t>Council</a:t>
            </a:r>
          </a:p>
          <a:p>
            <a:pPr algn="ctr">
              <a:spcBef>
                <a:spcPct val="50000"/>
              </a:spcBef>
            </a:pPr>
            <a:r>
              <a:rPr lang="en-US" b="1" dirty="0" smtClean="0">
                <a:solidFill>
                  <a:srgbClr val="000000"/>
                </a:solidFill>
                <a:latin typeface="Arial" panose="020B0604020202020204" pitchFamily="34" charset="0"/>
                <a:cs typeface="Arial" panose="020B0604020202020204" pitchFamily="34" charset="0"/>
              </a:rPr>
              <a:t>(SERC)</a:t>
            </a:r>
            <a:endParaRPr lang="en-US" b="1" dirty="0">
              <a:solidFill>
                <a:srgbClr val="000000"/>
              </a:solidFill>
              <a:latin typeface="Arial" panose="020B0604020202020204" pitchFamily="34" charset="0"/>
              <a:cs typeface="Arial" panose="020B0604020202020204" pitchFamily="34" charset="0"/>
            </a:endParaRPr>
          </a:p>
        </p:txBody>
      </p:sp>
      <p:sp>
        <p:nvSpPr>
          <p:cNvPr id="23" name="AutoShape 15"/>
          <p:cNvSpPr>
            <a:spLocks noChangeArrowheads="1"/>
          </p:cNvSpPr>
          <p:nvPr/>
        </p:nvSpPr>
        <p:spPr bwMode="auto">
          <a:xfrm>
            <a:off x="2936854" y="3146002"/>
            <a:ext cx="1315934" cy="1800200"/>
          </a:xfrm>
          <a:prstGeom prst="roundRect">
            <a:avLst>
              <a:gd name="adj" fmla="val 11334"/>
            </a:avLst>
          </a:prstGeom>
          <a:solidFill>
            <a:schemeClr val="accent4">
              <a:lumMod val="40000"/>
              <a:lumOff val="60000"/>
            </a:schemeClr>
          </a:solidFill>
          <a:ln w="9525" algn="ctr">
            <a:noFill/>
            <a:round/>
            <a:headEnd/>
            <a:tailEnd/>
          </a:ln>
          <a:effectLst/>
        </p:spPr>
        <p:txBody>
          <a:bodyPr wrap="none" anchor="ctr"/>
          <a:lstStyle/>
          <a:p>
            <a:pPr>
              <a:defRPr/>
            </a:pPr>
            <a:endParaRPr lang="en-GB">
              <a:solidFill>
                <a:srgbClr val="000000"/>
              </a:solidFill>
              <a:latin typeface="Arial" panose="020B0604020202020204" pitchFamily="34" charset="0"/>
              <a:cs typeface="Arial" panose="020B0604020202020204" pitchFamily="34" charset="0"/>
            </a:endParaRPr>
          </a:p>
        </p:txBody>
      </p:sp>
      <p:sp>
        <p:nvSpPr>
          <p:cNvPr id="24" name="Text Box 18"/>
          <p:cNvSpPr txBox="1">
            <a:spLocks noChangeArrowheads="1"/>
          </p:cNvSpPr>
          <p:nvPr/>
        </p:nvSpPr>
        <p:spPr bwMode="auto">
          <a:xfrm>
            <a:off x="3038524" y="3276923"/>
            <a:ext cx="1142256" cy="1338828"/>
          </a:xfrm>
          <a:prstGeom prst="rect">
            <a:avLst/>
          </a:prstGeom>
          <a:noFill/>
          <a:ln w="9525" algn="ctr">
            <a:noFill/>
            <a:miter lim="800000"/>
            <a:headEnd/>
            <a:tailEnd/>
          </a:ln>
          <a:effectLst/>
        </p:spPr>
        <p:txBody>
          <a:bodyPr wrap="square">
            <a:spAutoFit/>
          </a:bodyPr>
          <a:lstStyle/>
          <a:p>
            <a:pPr algn="ctr">
              <a:spcBef>
                <a:spcPct val="50000"/>
              </a:spcBef>
            </a:pPr>
            <a:r>
              <a:rPr lang="en-US" b="1" dirty="0">
                <a:solidFill>
                  <a:srgbClr val="000000"/>
                </a:solidFill>
                <a:latin typeface="Arial" panose="020B0604020202020204" pitchFamily="34" charset="0"/>
                <a:cs typeface="Arial" panose="020B0604020202020204" pitchFamily="34" charset="0"/>
              </a:rPr>
              <a:t>Joint Council </a:t>
            </a:r>
            <a:r>
              <a:rPr lang="en-US" b="1" dirty="0" smtClean="0">
                <a:solidFill>
                  <a:srgbClr val="000000"/>
                </a:solidFill>
                <a:latin typeface="Arial" panose="020B0604020202020204" pitchFamily="34" charset="0"/>
                <a:cs typeface="Arial" panose="020B0604020202020204" pitchFamily="34" charset="0"/>
              </a:rPr>
              <a:t>Office</a:t>
            </a:r>
          </a:p>
          <a:p>
            <a:pPr algn="ctr">
              <a:spcBef>
                <a:spcPct val="50000"/>
              </a:spcBef>
            </a:pPr>
            <a:r>
              <a:rPr lang="en-US" b="1" dirty="0" smtClean="0">
                <a:solidFill>
                  <a:srgbClr val="000000"/>
                </a:solidFill>
                <a:latin typeface="Arial" panose="020B0604020202020204" pitchFamily="34" charset="0"/>
                <a:cs typeface="Arial" panose="020B0604020202020204" pitchFamily="34" charset="0"/>
              </a:rPr>
              <a:t>(JCO)</a:t>
            </a:r>
            <a:endParaRPr lang="en-US" b="1" dirty="0">
              <a:solidFill>
                <a:srgbClr val="000000"/>
              </a:solidFill>
              <a:latin typeface="Arial" panose="020B0604020202020204" pitchFamily="34" charset="0"/>
              <a:cs typeface="Arial" panose="020B0604020202020204" pitchFamily="34" charset="0"/>
            </a:endParaRPr>
          </a:p>
        </p:txBody>
      </p:sp>
      <p:sp>
        <p:nvSpPr>
          <p:cNvPr id="25" name="Text Box 19"/>
          <p:cNvSpPr txBox="1">
            <a:spLocks noChangeArrowheads="1"/>
          </p:cNvSpPr>
          <p:nvPr/>
        </p:nvSpPr>
        <p:spPr bwMode="auto">
          <a:xfrm>
            <a:off x="1622722" y="5989676"/>
            <a:ext cx="7387630" cy="1209675"/>
          </a:xfrm>
          <a:prstGeom prst="roundRect">
            <a:avLst>
              <a:gd name="adj" fmla="val 7952"/>
            </a:avLst>
          </a:prstGeom>
          <a:solidFill>
            <a:schemeClr val="bg1"/>
          </a:solidFill>
          <a:ln w="28575">
            <a:solidFill>
              <a:schemeClr val="tx2"/>
            </a:solidFill>
            <a:headEnd/>
            <a:tailEnd/>
          </a:ln>
        </p:spPr>
        <p:style>
          <a:lnRef idx="2">
            <a:schemeClr val="accent6"/>
          </a:lnRef>
          <a:fillRef idx="1">
            <a:schemeClr val="lt1"/>
          </a:fillRef>
          <a:effectRef idx="0">
            <a:schemeClr val="accent6"/>
          </a:effectRef>
          <a:fontRef idx="minor">
            <a:schemeClr val="dk1"/>
          </a:fontRef>
        </p:style>
        <p:txBody>
          <a:bodyPr/>
          <a:lstStyle/>
          <a:p>
            <a:pPr marL="342900" indent="-342900" algn="ctr">
              <a:lnSpc>
                <a:spcPct val="90000"/>
              </a:lnSpc>
              <a:spcBef>
                <a:spcPts val="600"/>
              </a:spcBef>
              <a:defRPr/>
            </a:pPr>
            <a:r>
              <a:rPr lang="en-US" sz="2000" b="1" dirty="0" smtClean="0">
                <a:solidFill>
                  <a:schemeClr val="tx2"/>
                </a:solidFill>
                <a:latin typeface="Arial" panose="020B0604020202020204" pitchFamily="34" charset="0"/>
                <a:cs typeface="Arial" panose="020B0604020202020204" pitchFamily="34" charset="0"/>
              </a:rPr>
              <a:t>&gt;5,200 </a:t>
            </a:r>
            <a:r>
              <a:rPr lang="en-US" sz="2000" dirty="0" smtClean="0">
                <a:solidFill>
                  <a:schemeClr val="tx2"/>
                </a:solidFill>
                <a:latin typeface="Arial" panose="020B0604020202020204" pitchFamily="34" charset="0"/>
                <a:cs typeface="Arial" panose="020B0604020202020204" pitchFamily="34" charset="0"/>
              </a:rPr>
              <a:t>Staff</a:t>
            </a:r>
          </a:p>
          <a:p>
            <a:pPr algn="ctr">
              <a:lnSpc>
                <a:spcPct val="90000"/>
              </a:lnSpc>
              <a:spcBef>
                <a:spcPts val="600"/>
              </a:spcBef>
              <a:defRPr/>
            </a:pPr>
            <a:r>
              <a:rPr lang="en-US" sz="2000" b="1" dirty="0" smtClean="0">
                <a:solidFill>
                  <a:schemeClr val="tx2"/>
                </a:solidFill>
                <a:latin typeface="Arial" panose="020B0604020202020204" pitchFamily="34" charset="0"/>
                <a:cs typeface="Arial" panose="020B0604020202020204" pitchFamily="34" charset="0"/>
              </a:rPr>
              <a:t>&gt;4,300 </a:t>
            </a:r>
            <a:r>
              <a:rPr lang="en-SG" sz="2000" dirty="0" smtClean="0">
                <a:solidFill>
                  <a:schemeClr val="tx2"/>
                </a:solidFill>
                <a:latin typeface="Arial" panose="020B0604020202020204" pitchFamily="34" charset="0"/>
                <a:cs typeface="Arial" panose="020B0604020202020204" pitchFamily="34" charset="0"/>
              </a:rPr>
              <a:t>Researchers, Engineers and Technical Support Staff</a:t>
            </a:r>
          </a:p>
          <a:p>
            <a:pPr algn="ctr">
              <a:lnSpc>
                <a:spcPct val="90000"/>
              </a:lnSpc>
              <a:spcBef>
                <a:spcPts val="600"/>
              </a:spcBef>
              <a:defRPr/>
            </a:pPr>
            <a:r>
              <a:rPr lang="en-SG" sz="2000" b="1" dirty="0" smtClean="0">
                <a:solidFill>
                  <a:schemeClr val="tx2"/>
                </a:solidFill>
                <a:latin typeface="Arial" panose="020B0604020202020204" pitchFamily="34" charset="0"/>
                <a:cs typeface="Arial" panose="020B0604020202020204" pitchFamily="34" charset="0"/>
              </a:rPr>
              <a:t>&gt;40% </a:t>
            </a:r>
            <a:r>
              <a:rPr lang="en-SG" sz="2000" dirty="0" smtClean="0">
                <a:solidFill>
                  <a:schemeClr val="tx2"/>
                </a:solidFill>
                <a:latin typeface="Arial" panose="020B0604020202020204" pitchFamily="34" charset="0"/>
                <a:cs typeface="Arial" panose="020B0604020202020204" pitchFamily="34" charset="0"/>
              </a:rPr>
              <a:t>of whom come from &gt;</a:t>
            </a:r>
            <a:r>
              <a:rPr lang="en-SG" sz="2000" b="1" dirty="0" smtClean="0">
                <a:solidFill>
                  <a:schemeClr val="tx2"/>
                </a:solidFill>
                <a:latin typeface="Arial" panose="020B0604020202020204" pitchFamily="34" charset="0"/>
                <a:cs typeface="Arial" panose="020B0604020202020204" pitchFamily="34" charset="0"/>
              </a:rPr>
              <a:t>60</a:t>
            </a:r>
            <a:r>
              <a:rPr lang="en-SG" sz="2000" dirty="0" smtClean="0">
                <a:solidFill>
                  <a:schemeClr val="tx2"/>
                </a:solidFill>
                <a:latin typeface="Arial" panose="020B0604020202020204" pitchFamily="34" charset="0"/>
                <a:cs typeface="Arial" panose="020B0604020202020204" pitchFamily="34" charset="0"/>
              </a:rPr>
              <a:t> countries</a:t>
            </a:r>
          </a:p>
        </p:txBody>
      </p:sp>
      <p:sp>
        <p:nvSpPr>
          <p:cNvPr id="28" name="TextBox 27"/>
          <p:cNvSpPr txBox="1"/>
          <p:nvPr/>
        </p:nvSpPr>
        <p:spPr bwMode="auto">
          <a:xfrm>
            <a:off x="363537" y="1053465"/>
            <a:ext cx="9905999" cy="2000548"/>
          </a:xfrm>
          <a:prstGeom prst="rect">
            <a:avLst/>
          </a:prstGeom>
          <a:solidFill>
            <a:schemeClr val="accent6"/>
          </a:solidFill>
          <a:ln w="9525">
            <a:noFill/>
            <a:miter lim="800000"/>
            <a:headEnd/>
            <a:tailEnd/>
          </a:ln>
        </p:spPr>
        <p:txBody>
          <a:bodyPr wrap="square" rtlCol="0">
            <a:spAutoFit/>
          </a:bodyPr>
          <a:lstStyle/>
          <a:p>
            <a:pPr algn="ctr">
              <a:spcBef>
                <a:spcPts val="0"/>
              </a:spcBef>
            </a:pPr>
            <a:r>
              <a:rPr lang="en-US" sz="2400" b="1" u="sng" dirty="0" smtClean="0">
                <a:latin typeface="Arial" panose="020B0604020202020204" pitchFamily="34" charset="0"/>
                <a:cs typeface="Arial" panose="020B0604020202020204" pitchFamily="34" charset="0"/>
              </a:rPr>
              <a:t>Vision</a:t>
            </a:r>
          </a:p>
          <a:p>
            <a:pPr algn="ctr">
              <a:spcBef>
                <a:spcPts val="0"/>
              </a:spcBef>
            </a:pPr>
            <a:r>
              <a:rPr lang="en-US" sz="2200" b="1" dirty="0" smtClean="0">
                <a:latin typeface="Arial" panose="020B0604020202020204" pitchFamily="34" charset="0"/>
                <a:cs typeface="Arial" panose="020B0604020202020204" pitchFamily="34" charset="0"/>
              </a:rPr>
              <a:t>A global leader in science, technology and open innovation</a:t>
            </a:r>
          </a:p>
          <a:p>
            <a:pPr algn="ctr">
              <a:spcBef>
                <a:spcPts val="0"/>
              </a:spcBef>
            </a:pPr>
            <a:endParaRPr lang="en-US" sz="1000" b="1" dirty="0" smtClean="0">
              <a:latin typeface="Arial" panose="020B0604020202020204" pitchFamily="34" charset="0"/>
              <a:cs typeface="Arial" panose="020B0604020202020204" pitchFamily="34" charset="0"/>
            </a:endParaRPr>
          </a:p>
          <a:p>
            <a:pPr algn="ctr">
              <a:spcBef>
                <a:spcPts val="0"/>
              </a:spcBef>
            </a:pPr>
            <a:r>
              <a:rPr lang="en-US" sz="2400" b="1" u="sng" dirty="0" smtClean="0">
                <a:latin typeface="Arial" panose="020B0604020202020204" pitchFamily="34" charset="0"/>
                <a:cs typeface="Arial" panose="020B0604020202020204" pitchFamily="34" charset="0"/>
              </a:rPr>
              <a:t>Mission</a:t>
            </a:r>
            <a:endParaRPr lang="en-US" sz="2400" b="1" u="sng" dirty="0" smtClean="0">
              <a:latin typeface="Arial" panose="020B0604020202020204" pitchFamily="34" charset="0"/>
              <a:cs typeface="Arial" panose="020B0604020202020204" pitchFamily="34" charset="0"/>
            </a:endParaRPr>
          </a:p>
          <a:p>
            <a:pPr algn="ctr">
              <a:spcBef>
                <a:spcPts val="0"/>
              </a:spcBef>
            </a:pPr>
            <a:r>
              <a:rPr lang="en-US" sz="2200" b="1" dirty="0" smtClean="0">
                <a:latin typeface="Arial" panose="020B0604020202020204" pitchFamily="34" charset="0"/>
                <a:cs typeface="Arial" panose="020B0604020202020204" pitchFamily="34" charset="0"/>
              </a:rPr>
              <a:t>We </a:t>
            </a:r>
            <a:r>
              <a:rPr lang="en-US" sz="2200" b="1" dirty="0">
                <a:latin typeface="Arial" panose="020B0604020202020204" pitchFamily="34" charset="0"/>
                <a:cs typeface="Arial" panose="020B0604020202020204" pitchFamily="34" charset="0"/>
              </a:rPr>
              <a:t>advance science and develop innovative technology </a:t>
            </a:r>
            <a:endParaRPr lang="en-US" sz="2200" b="1" dirty="0" smtClean="0">
              <a:latin typeface="Arial" panose="020B0604020202020204" pitchFamily="34" charset="0"/>
              <a:cs typeface="Arial" panose="020B0604020202020204" pitchFamily="34" charset="0"/>
            </a:endParaRPr>
          </a:p>
          <a:p>
            <a:pPr algn="ctr">
              <a:spcBef>
                <a:spcPts val="0"/>
              </a:spcBef>
            </a:pPr>
            <a:r>
              <a:rPr lang="en-US" sz="2200" b="1" dirty="0" smtClean="0">
                <a:latin typeface="Arial" panose="020B0604020202020204" pitchFamily="34" charset="0"/>
                <a:cs typeface="Arial" panose="020B0604020202020204" pitchFamily="34" charset="0"/>
              </a:rPr>
              <a:t>to </a:t>
            </a:r>
            <a:r>
              <a:rPr lang="en-US" sz="2200" b="1" dirty="0">
                <a:latin typeface="Arial" panose="020B0604020202020204" pitchFamily="34" charset="0"/>
                <a:cs typeface="Arial" panose="020B0604020202020204" pitchFamily="34" charset="0"/>
              </a:rPr>
              <a:t>further economic growth and improve </a:t>
            </a:r>
            <a:r>
              <a:rPr lang="en-US" sz="2200" b="1" dirty="0" smtClean="0">
                <a:latin typeface="Arial" panose="020B0604020202020204" pitchFamily="34" charset="0"/>
                <a:cs typeface="Arial" panose="020B0604020202020204" pitchFamily="34" charset="0"/>
              </a:rPr>
              <a:t>lives</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289865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A*STAR’s Strategy Map</a:t>
            </a:r>
            <a:endParaRPr lang="en-US" dirty="0"/>
          </a:p>
        </p:txBody>
      </p:sp>
      <p:grpSp>
        <p:nvGrpSpPr>
          <p:cNvPr id="28" name="Group 27"/>
          <p:cNvGrpSpPr/>
          <p:nvPr/>
        </p:nvGrpSpPr>
        <p:grpSpPr>
          <a:xfrm>
            <a:off x="162719" y="1894770"/>
            <a:ext cx="9992296" cy="4960650"/>
            <a:chOff x="162719" y="1894770"/>
            <a:chExt cx="9992296" cy="4960650"/>
          </a:xfrm>
        </p:grpSpPr>
        <p:sp>
          <p:nvSpPr>
            <p:cNvPr id="4" name="Rounded Rectangle 3"/>
            <p:cNvSpPr>
              <a:spLocks noChangeArrowheads="1"/>
            </p:cNvSpPr>
            <p:nvPr/>
          </p:nvSpPr>
          <p:spPr bwMode="auto">
            <a:xfrm>
              <a:off x="3266606" y="2527773"/>
              <a:ext cx="3976943" cy="4314947"/>
            </a:xfrm>
            <a:prstGeom prst="roundRect">
              <a:avLst>
                <a:gd name="adj" fmla="val 16667"/>
              </a:avLst>
            </a:prstGeom>
            <a:gradFill flip="none" rotWithShape="1">
              <a:gsLst>
                <a:gs pos="0">
                  <a:schemeClr val="accent3">
                    <a:lumMod val="75000"/>
                  </a:schemeClr>
                </a:gs>
                <a:gs pos="100000">
                  <a:schemeClr val="accent1">
                    <a:lumMod val="75000"/>
                  </a:schemeClr>
                </a:gs>
              </a:gsLst>
              <a:lin ang="0" scaled="1"/>
              <a:tileRect/>
            </a:gradFill>
            <a:ln w="25400" algn="ctr">
              <a:noFill/>
              <a:round/>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5" name="Rounded Rectangle 7"/>
            <p:cNvSpPr>
              <a:spLocks noChangeArrowheads="1"/>
            </p:cNvSpPr>
            <p:nvPr/>
          </p:nvSpPr>
          <p:spPr bwMode="auto">
            <a:xfrm>
              <a:off x="603196" y="2515073"/>
              <a:ext cx="2707706" cy="4314947"/>
            </a:xfrm>
            <a:prstGeom prst="roundRect">
              <a:avLst>
                <a:gd name="adj" fmla="val 16667"/>
              </a:avLst>
            </a:prstGeom>
            <a:solidFill>
              <a:schemeClr val="accent3">
                <a:lumMod val="75000"/>
              </a:schemeClr>
            </a:solidFill>
            <a:ln w="25400" algn="ctr">
              <a:noFill/>
              <a:round/>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6" name="Rounded Rectangle 5"/>
            <p:cNvSpPr/>
            <p:nvPr/>
          </p:nvSpPr>
          <p:spPr>
            <a:xfrm>
              <a:off x="788420" y="3253276"/>
              <a:ext cx="2333986" cy="341939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7" name="Rounded Rectangle 8"/>
            <p:cNvSpPr>
              <a:spLocks noChangeArrowheads="1"/>
            </p:cNvSpPr>
            <p:nvPr/>
          </p:nvSpPr>
          <p:spPr bwMode="auto">
            <a:xfrm>
              <a:off x="7134374" y="2540473"/>
              <a:ext cx="2695366" cy="4314947"/>
            </a:xfrm>
            <a:prstGeom prst="roundRect">
              <a:avLst>
                <a:gd name="adj" fmla="val 16667"/>
              </a:avLst>
            </a:prstGeom>
            <a:solidFill>
              <a:srgbClr val="376092"/>
            </a:solidFill>
            <a:ln w="25400" algn="ctr">
              <a:noFill/>
              <a:round/>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8" name="TextBox 13"/>
            <p:cNvSpPr txBox="1">
              <a:spLocks noChangeArrowheads="1"/>
            </p:cNvSpPr>
            <p:nvPr/>
          </p:nvSpPr>
          <p:spPr bwMode="auto">
            <a:xfrm>
              <a:off x="788420" y="2540473"/>
              <a:ext cx="2200011" cy="707886"/>
            </a:xfrm>
            <a:prstGeom prst="rect">
              <a:avLst/>
            </a:prstGeom>
            <a:noFill/>
            <a:ln w="9525">
              <a:noFill/>
              <a:miter lim="800000"/>
              <a:headEnd/>
              <a:tailEnd/>
            </a:ln>
          </p:spPr>
          <p:txBody>
            <a:bodyPr wrap="square">
              <a:spAutoFit/>
            </a:bodyPr>
            <a:lstStyle/>
            <a:p>
              <a:pPr algn="ctr">
                <a:defRPr/>
              </a:pPr>
              <a:r>
                <a:rPr lang="en-US" sz="2000" b="1" dirty="0">
                  <a:solidFill>
                    <a:prstClr val="white">
                      <a:lumMod val="95000"/>
                    </a:prstClr>
                  </a:solidFill>
                  <a:latin typeface="Arial" panose="020B0604020202020204" pitchFamily="34" charset="0"/>
                  <a:cs typeface="Arial" panose="020B0604020202020204" pitchFamily="34" charset="0"/>
                </a:rPr>
                <a:t>Research</a:t>
              </a:r>
            </a:p>
            <a:p>
              <a:pPr algn="ctr">
                <a:defRPr/>
              </a:pPr>
              <a:r>
                <a:rPr lang="en-US" sz="2000" b="1" dirty="0">
                  <a:solidFill>
                    <a:prstClr val="white">
                      <a:lumMod val="95000"/>
                    </a:prstClr>
                  </a:solidFill>
                  <a:latin typeface="Arial" panose="020B0604020202020204" pitchFamily="34" charset="0"/>
                  <a:cs typeface="Arial" panose="020B0604020202020204" pitchFamily="34" charset="0"/>
                </a:rPr>
                <a:t>Performers</a:t>
              </a:r>
            </a:p>
          </p:txBody>
        </p:sp>
        <p:sp>
          <p:nvSpPr>
            <p:cNvPr id="9" name="TextBox 14"/>
            <p:cNvSpPr txBox="1">
              <a:spLocks noChangeArrowheads="1"/>
            </p:cNvSpPr>
            <p:nvPr/>
          </p:nvSpPr>
          <p:spPr bwMode="auto">
            <a:xfrm>
              <a:off x="3989851" y="2704526"/>
              <a:ext cx="2707706" cy="400110"/>
            </a:xfrm>
            <a:prstGeom prst="rect">
              <a:avLst/>
            </a:prstGeom>
            <a:noFill/>
            <a:ln w="9525">
              <a:noFill/>
              <a:miter lim="800000"/>
              <a:headEnd/>
              <a:tailEnd/>
            </a:ln>
          </p:spPr>
          <p:txBody>
            <a:bodyPr wrap="square">
              <a:spAutoFit/>
            </a:bodyPr>
            <a:lstStyle/>
            <a:p>
              <a:pPr algn="ctr"/>
              <a:r>
                <a:rPr lang="en-US" sz="2000" b="1" dirty="0">
                  <a:solidFill>
                    <a:srgbClr val="F2F2F2"/>
                  </a:solidFill>
                  <a:latin typeface="Arial" panose="020B0604020202020204" pitchFamily="34" charset="0"/>
                  <a:cs typeface="Arial" panose="020B0604020202020204" pitchFamily="34" charset="0"/>
                </a:rPr>
                <a:t>Innovation Capital</a:t>
              </a:r>
              <a:endParaRPr lang="en-SG" sz="2000" b="1" dirty="0">
                <a:solidFill>
                  <a:srgbClr val="F2F2F2"/>
                </a:solidFill>
                <a:latin typeface="Arial" panose="020B0604020202020204" pitchFamily="34" charset="0"/>
                <a:cs typeface="Arial" panose="020B0604020202020204" pitchFamily="34" charset="0"/>
              </a:endParaRPr>
            </a:p>
          </p:txBody>
        </p:sp>
        <p:sp>
          <p:nvSpPr>
            <p:cNvPr id="10" name="TextBox 32"/>
            <p:cNvSpPr txBox="1">
              <a:spLocks noChangeArrowheads="1"/>
            </p:cNvSpPr>
            <p:nvPr/>
          </p:nvSpPr>
          <p:spPr bwMode="auto">
            <a:xfrm>
              <a:off x="804284" y="5557035"/>
              <a:ext cx="2318122" cy="859917"/>
            </a:xfrm>
            <a:prstGeom prst="rect">
              <a:avLst/>
            </a:prstGeom>
            <a:noFill/>
            <a:ln w="9525">
              <a:noFill/>
              <a:miter lim="800000"/>
              <a:headEnd/>
              <a:tailEnd/>
            </a:ln>
          </p:spPr>
          <p:txBody>
            <a:bodyPr wrap="square">
              <a:spAutoFit/>
            </a:bodyPr>
            <a:lstStyle/>
            <a:p>
              <a:pPr algn="just"/>
              <a:r>
                <a:rPr lang="en-US" sz="1200" dirty="0" smtClean="0">
                  <a:solidFill>
                    <a:srgbClr val="000000"/>
                  </a:solidFill>
                  <a:latin typeface="Arial" panose="020B0604020202020204" pitchFamily="34" charset="0"/>
                  <a:cs typeface="Arial" panose="020B0604020202020204" pitchFamily="34" charset="0"/>
                </a:rPr>
                <a:t>Universities, Polytechnics</a:t>
              </a:r>
              <a:r>
                <a:rPr lang="en-US" sz="1200" dirty="0">
                  <a:solidFill>
                    <a:srgbClr val="000000"/>
                  </a:solidFill>
                  <a:latin typeface="Arial" panose="020B0604020202020204" pitchFamily="34" charset="0"/>
                  <a:cs typeface="Arial" panose="020B0604020202020204" pitchFamily="34" charset="0"/>
                </a:rPr>
                <a:t>, Hospitals , Research COEs, CREATE, Corp Labs, ADSC</a:t>
              </a:r>
            </a:p>
            <a:p>
              <a:pPr algn="just"/>
              <a:r>
                <a:rPr lang="en-US" sz="1200" dirty="0">
                  <a:solidFill>
                    <a:srgbClr val="000000"/>
                  </a:solidFill>
                  <a:latin typeface="Arial" panose="020B0604020202020204" pitchFamily="34" charset="0"/>
                  <a:cs typeface="Arial" panose="020B0604020202020204" pitchFamily="34" charset="0"/>
                </a:rPr>
                <a:t>Duke-NUS GMS etc.</a:t>
              </a:r>
              <a:endParaRPr lang="en-SG" sz="1200" dirty="0">
                <a:solidFill>
                  <a:srgbClr val="000000"/>
                </a:solidFill>
                <a:latin typeface="Arial" panose="020B0604020202020204" pitchFamily="34" charset="0"/>
                <a:cs typeface="Arial" panose="020B0604020202020204" pitchFamily="34" charset="0"/>
              </a:endParaRPr>
            </a:p>
          </p:txBody>
        </p:sp>
        <p:sp>
          <p:nvSpPr>
            <p:cNvPr id="11" name="TextBox 16"/>
            <p:cNvSpPr txBox="1">
              <a:spLocks noChangeArrowheads="1"/>
            </p:cNvSpPr>
            <p:nvPr/>
          </p:nvSpPr>
          <p:spPr bwMode="auto">
            <a:xfrm>
              <a:off x="7286624" y="2717226"/>
              <a:ext cx="2369243" cy="400110"/>
            </a:xfrm>
            <a:prstGeom prst="rect">
              <a:avLst/>
            </a:prstGeom>
            <a:noFill/>
            <a:ln w="9525">
              <a:noFill/>
              <a:miter lim="800000"/>
              <a:headEnd/>
              <a:tailEnd/>
            </a:ln>
          </p:spPr>
          <p:txBody>
            <a:bodyPr wrap="square">
              <a:spAutoFit/>
            </a:bodyPr>
            <a:lstStyle/>
            <a:p>
              <a:pPr algn="ctr"/>
              <a:r>
                <a:rPr lang="en-US" sz="2000" b="1" dirty="0">
                  <a:solidFill>
                    <a:srgbClr val="F2F2F2"/>
                  </a:solidFill>
                  <a:latin typeface="Arial" panose="020B0604020202020204" pitchFamily="34" charset="0"/>
                  <a:cs typeface="Arial" panose="020B0604020202020204" pitchFamily="34" charset="0"/>
                </a:rPr>
                <a:t>Enterprises</a:t>
              </a:r>
              <a:endParaRPr lang="en-SG" sz="2000" b="1" dirty="0">
                <a:solidFill>
                  <a:srgbClr val="F2F2F2"/>
                </a:solidFill>
                <a:latin typeface="Arial" panose="020B0604020202020204" pitchFamily="34" charset="0"/>
                <a:cs typeface="Arial" panose="020B0604020202020204" pitchFamily="34" charset="0"/>
              </a:endParaRPr>
            </a:p>
          </p:txBody>
        </p:sp>
        <p:sp>
          <p:nvSpPr>
            <p:cNvPr id="12" name="Rounded Rectangle 25"/>
            <p:cNvSpPr>
              <a:spLocks noChangeArrowheads="1"/>
            </p:cNvSpPr>
            <p:nvPr/>
          </p:nvSpPr>
          <p:spPr bwMode="auto">
            <a:xfrm>
              <a:off x="7403856" y="3270669"/>
              <a:ext cx="2200011" cy="976969"/>
            </a:xfrm>
            <a:prstGeom prst="roundRect">
              <a:avLst>
                <a:gd name="adj" fmla="val 16667"/>
              </a:avLst>
            </a:prstGeom>
            <a:solidFill>
              <a:schemeClr val="bg1"/>
            </a:solidFill>
            <a:ln w="25400" algn="ctr">
              <a:solidFill>
                <a:schemeClr val="accent3">
                  <a:lumMod val="75000"/>
                </a:schemeClr>
              </a:solidFill>
              <a:round/>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13" name="Rounded Rectangle 26"/>
            <p:cNvSpPr>
              <a:spLocks noChangeArrowheads="1"/>
            </p:cNvSpPr>
            <p:nvPr/>
          </p:nvSpPr>
          <p:spPr bwMode="auto">
            <a:xfrm>
              <a:off x="7403856" y="4459005"/>
              <a:ext cx="2200011" cy="976969"/>
            </a:xfrm>
            <a:prstGeom prst="roundRect">
              <a:avLst>
                <a:gd name="adj" fmla="val 16667"/>
              </a:avLst>
            </a:prstGeom>
            <a:solidFill>
              <a:schemeClr val="accent6">
                <a:lumMod val="60000"/>
                <a:lumOff val="40000"/>
              </a:schemeClr>
            </a:solidFill>
            <a:ln w="25400" algn="ctr">
              <a:solidFill>
                <a:schemeClr val="accent3">
                  <a:lumMod val="75000"/>
                </a:schemeClr>
              </a:solidFill>
              <a:round/>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14" name="Rounded Rectangle 27"/>
            <p:cNvSpPr>
              <a:spLocks noChangeArrowheads="1"/>
            </p:cNvSpPr>
            <p:nvPr/>
          </p:nvSpPr>
          <p:spPr bwMode="auto">
            <a:xfrm>
              <a:off x="7403856" y="5642423"/>
              <a:ext cx="2200011" cy="976969"/>
            </a:xfrm>
            <a:prstGeom prst="roundRect">
              <a:avLst>
                <a:gd name="adj" fmla="val 16667"/>
              </a:avLst>
            </a:prstGeom>
            <a:solidFill>
              <a:schemeClr val="accent5">
                <a:lumMod val="60000"/>
                <a:lumOff val="40000"/>
              </a:schemeClr>
            </a:solidFill>
            <a:ln w="25400" algn="ctr">
              <a:solidFill>
                <a:schemeClr val="accent3">
                  <a:lumMod val="75000"/>
                </a:schemeClr>
              </a:solidFill>
              <a:round/>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15" name="TextBox 28"/>
            <p:cNvSpPr txBox="1">
              <a:spLocks noChangeArrowheads="1"/>
            </p:cNvSpPr>
            <p:nvPr/>
          </p:nvSpPr>
          <p:spPr bwMode="auto">
            <a:xfrm>
              <a:off x="7511755" y="3225338"/>
              <a:ext cx="1946164" cy="1077218"/>
            </a:xfrm>
            <a:prstGeom prst="rect">
              <a:avLst/>
            </a:prstGeom>
            <a:noFill/>
            <a:ln w="9525">
              <a:noFill/>
              <a:miter lim="800000"/>
              <a:headEnd/>
              <a:tailEnd/>
            </a:ln>
          </p:spPr>
          <p:txBody>
            <a:bodyPr wrap="square">
              <a:spAutoFit/>
            </a:bodyPr>
            <a:lstStyle/>
            <a:p>
              <a:pPr algn="ctr"/>
              <a:r>
                <a:rPr lang="en-US" sz="1600" b="1" dirty="0">
                  <a:solidFill>
                    <a:srgbClr val="000000"/>
                  </a:solidFill>
                  <a:latin typeface="Arial" panose="020B0604020202020204" pitchFamily="34" charset="0"/>
                  <a:cs typeface="Arial" panose="020B0604020202020204" pitchFamily="34" charset="0"/>
                </a:rPr>
                <a:t>Multinational &amp; Globally Competitive Companies</a:t>
              </a:r>
              <a:endParaRPr lang="en-SG" sz="1600" b="1" dirty="0">
                <a:solidFill>
                  <a:srgbClr val="000000"/>
                </a:solidFill>
                <a:latin typeface="Arial" panose="020B0604020202020204" pitchFamily="34" charset="0"/>
                <a:cs typeface="Arial" panose="020B0604020202020204" pitchFamily="34" charset="0"/>
              </a:endParaRPr>
            </a:p>
          </p:txBody>
        </p:sp>
        <p:sp>
          <p:nvSpPr>
            <p:cNvPr id="16" name="TextBox 29"/>
            <p:cNvSpPr txBox="1">
              <a:spLocks noChangeArrowheads="1"/>
            </p:cNvSpPr>
            <p:nvPr/>
          </p:nvSpPr>
          <p:spPr bwMode="auto">
            <a:xfrm>
              <a:off x="7560387" y="4458573"/>
              <a:ext cx="1861548" cy="923330"/>
            </a:xfrm>
            <a:prstGeom prst="rect">
              <a:avLst/>
            </a:prstGeom>
            <a:noFill/>
            <a:ln w="9525">
              <a:noFill/>
              <a:miter lim="800000"/>
              <a:headEnd/>
              <a:tailEnd/>
            </a:ln>
          </p:spPr>
          <p:txBody>
            <a:bodyPr wrap="square">
              <a:spAutoFit/>
            </a:bodyPr>
            <a:lstStyle/>
            <a:p>
              <a:pPr algn="ctr"/>
              <a:r>
                <a:rPr lang="en-US" b="1" dirty="0">
                  <a:solidFill>
                    <a:srgbClr val="000000"/>
                  </a:solidFill>
                  <a:latin typeface="Arial" panose="020B0604020202020204" pitchFamily="34" charset="0"/>
                  <a:cs typeface="Arial" panose="020B0604020202020204" pitchFamily="34" charset="0"/>
                </a:rPr>
                <a:t>Small &amp; Medium Sized Companies</a:t>
              </a:r>
              <a:endParaRPr lang="en-SG" b="1" dirty="0">
                <a:solidFill>
                  <a:srgbClr val="000000"/>
                </a:solidFill>
                <a:latin typeface="Arial" panose="020B0604020202020204" pitchFamily="34" charset="0"/>
                <a:cs typeface="Arial" panose="020B0604020202020204" pitchFamily="34" charset="0"/>
              </a:endParaRPr>
            </a:p>
          </p:txBody>
        </p:sp>
        <p:sp>
          <p:nvSpPr>
            <p:cNvPr id="17" name="TextBox 30"/>
            <p:cNvSpPr txBox="1">
              <a:spLocks noChangeArrowheads="1"/>
            </p:cNvSpPr>
            <p:nvPr/>
          </p:nvSpPr>
          <p:spPr bwMode="auto">
            <a:xfrm>
              <a:off x="7397239" y="5898131"/>
              <a:ext cx="2284627" cy="369332"/>
            </a:xfrm>
            <a:prstGeom prst="rect">
              <a:avLst/>
            </a:prstGeom>
            <a:noFill/>
            <a:ln w="9525">
              <a:noFill/>
              <a:miter lim="800000"/>
              <a:headEnd/>
              <a:tailEnd/>
            </a:ln>
          </p:spPr>
          <p:txBody>
            <a:bodyPr wrap="square">
              <a:spAutoFit/>
            </a:bodyPr>
            <a:lstStyle/>
            <a:p>
              <a:pPr algn="ctr"/>
              <a:r>
                <a:rPr lang="en-US" b="1" dirty="0">
                  <a:solidFill>
                    <a:srgbClr val="000000"/>
                  </a:solidFill>
                  <a:latin typeface="Arial" panose="020B0604020202020204" pitchFamily="34" charset="0"/>
                  <a:cs typeface="Arial" panose="020B0604020202020204" pitchFamily="34" charset="0"/>
                </a:rPr>
                <a:t>Start-ups</a:t>
              </a:r>
              <a:endParaRPr lang="en-SG" b="1" dirty="0">
                <a:solidFill>
                  <a:srgbClr val="000000"/>
                </a:solidFill>
                <a:latin typeface="Arial" panose="020B0604020202020204" pitchFamily="34" charset="0"/>
                <a:cs typeface="Arial" panose="020B0604020202020204" pitchFamily="34" charset="0"/>
              </a:endParaRPr>
            </a:p>
          </p:txBody>
        </p:sp>
        <p:sp>
          <p:nvSpPr>
            <p:cNvPr id="18" name="Left-Right Arrow 19"/>
            <p:cNvSpPr>
              <a:spLocks noChangeArrowheads="1"/>
            </p:cNvSpPr>
            <p:nvPr/>
          </p:nvSpPr>
          <p:spPr bwMode="auto">
            <a:xfrm>
              <a:off x="3130692" y="3103877"/>
              <a:ext cx="4239606" cy="1221211"/>
            </a:xfrm>
            <a:prstGeom prst="leftRightArrow">
              <a:avLst>
                <a:gd name="adj1" fmla="val 50000"/>
                <a:gd name="adj2" fmla="val 44919"/>
              </a:avLst>
            </a:prstGeom>
            <a:solidFill>
              <a:srgbClr val="FFFFFF"/>
            </a:solidFill>
            <a:ln w="25400" algn="ctr">
              <a:solidFill>
                <a:schemeClr val="accent3">
                  <a:lumMod val="75000"/>
                </a:schemeClr>
              </a:solidFill>
              <a:miter lim="800000"/>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19" name="Left-Right Arrow 20"/>
            <p:cNvSpPr>
              <a:spLocks noChangeArrowheads="1"/>
            </p:cNvSpPr>
            <p:nvPr/>
          </p:nvSpPr>
          <p:spPr bwMode="auto">
            <a:xfrm>
              <a:off x="3130692" y="4284017"/>
              <a:ext cx="4239606" cy="1221211"/>
            </a:xfrm>
            <a:prstGeom prst="leftRightArrow">
              <a:avLst>
                <a:gd name="adj1" fmla="val 50000"/>
                <a:gd name="adj2" fmla="val 44919"/>
              </a:avLst>
            </a:prstGeom>
            <a:solidFill>
              <a:schemeClr val="accent6">
                <a:lumMod val="60000"/>
                <a:lumOff val="40000"/>
              </a:schemeClr>
            </a:solidFill>
            <a:ln w="25400" algn="ctr">
              <a:solidFill>
                <a:schemeClr val="accent3">
                  <a:lumMod val="75000"/>
                </a:schemeClr>
              </a:solidFill>
              <a:miter lim="800000"/>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20" name="Left-Right Arrow 21"/>
            <p:cNvSpPr>
              <a:spLocks noChangeArrowheads="1"/>
            </p:cNvSpPr>
            <p:nvPr/>
          </p:nvSpPr>
          <p:spPr bwMode="auto">
            <a:xfrm>
              <a:off x="3130692" y="5464157"/>
              <a:ext cx="4239606" cy="1221211"/>
            </a:xfrm>
            <a:prstGeom prst="leftRightArrow">
              <a:avLst>
                <a:gd name="adj1" fmla="val 50000"/>
                <a:gd name="adj2" fmla="val 44919"/>
              </a:avLst>
            </a:prstGeom>
            <a:solidFill>
              <a:schemeClr val="accent5">
                <a:lumMod val="60000"/>
                <a:lumOff val="40000"/>
              </a:schemeClr>
            </a:solidFill>
            <a:ln w="25400" algn="ctr">
              <a:solidFill>
                <a:schemeClr val="accent3">
                  <a:lumMod val="75000"/>
                </a:schemeClr>
              </a:solidFill>
              <a:miter lim="800000"/>
              <a:headEnd/>
              <a:tailEnd/>
            </a:ln>
          </p:spPr>
          <p:txBody>
            <a:bodyPr anchor="ctr"/>
            <a:lstStyle/>
            <a:p>
              <a:pPr algn="ctr"/>
              <a:endParaRPr lang="en-SG" sz="2400">
                <a:solidFill>
                  <a:srgbClr val="FFFFFF"/>
                </a:solidFill>
                <a:latin typeface="Arial" panose="020B0604020202020204" pitchFamily="34" charset="0"/>
                <a:cs typeface="Arial" panose="020B0604020202020204" pitchFamily="34" charset="0"/>
              </a:endParaRPr>
            </a:p>
          </p:txBody>
        </p:sp>
        <p:sp>
          <p:nvSpPr>
            <p:cNvPr id="21" name="TextBox 22"/>
            <p:cNvSpPr txBox="1">
              <a:spLocks noChangeArrowheads="1"/>
            </p:cNvSpPr>
            <p:nvPr/>
          </p:nvSpPr>
          <p:spPr bwMode="auto">
            <a:xfrm>
              <a:off x="3456172" y="3483799"/>
              <a:ext cx="3638480" cy="461665"/>
            </a:xfrm>
            <a:prstGeom prst="rect">
              <a:avLst/>
            </a:prstGeom>
            <a:noFill/>
            <a:ln w="9525">
              <a:noFill/>
              <a:miter lim="800000"/>
              <a:headEnd/>
              <a:tailEnd/>
            </a:ln>
          </p:spPr>
          <p:txBody>
            <a:bodyPr wrap="square">
              <a:spAutoFit/>
            </a:bodyPr>
            <a:lstStyle/>
            <a:p>
              <a:pPr algn="ctr"/>
              <a:r>
                <a:rPr lang="en-US" sz="2400" b="1" dirty="0">
                  <a:solidFill>
                    <a:srgbClr val="000000"/>
                  </a:solidFill>
                  <a:latin typeface="Arial" panose="020B0604020202020204" pitchFamily="34" charset="0"/>
                  <a:cs typeface="Arial" panose="020B0604020202020204" pitchFamily="34" charset="0"/>
                </a:rPr>
                <a:t>Integrating for Impact</a:t>
              </a:r>
              <a:endParaRPr lang="en-SG" sz="2400" b="1" dirty="0">
                <a:solidFill>
                  <a:srgbClr val="000000"/>
                </a:solidFill>
                <a:latin typeface="Arial" panose="020B0604020202020204" pitchFamily="34" charset="0"/>
                <a:cs typeface="Arial" panose="020B0604020202020204" pitchFamily="34" charset="0"/>
              </a:endParaRPr>
            </a:p>
          </p:txBody>
        </p:sp>
        <p:sp>
          <p:nvSpPr>
            <p:cNvPr id="22" name="TextBox 23"/>
            <p:cNvSpPr txBox="1">
              <a:spLocks noChangeArrowheads="1"/>
            </p:cNvSpPr>
            <p:nvPr/>
          </p:nvSpPr>
          <p:spPr bwMode="auto">
            <a:xfrm>
              <a:off x="3339964" y="4664340"/>
              <a:ext cx="3807712" cy="461665"/>
            </a:xfrm>
            <a:prstGeom prst="rect">
              <a:avLst/>
            </a:prstGeom>
            <a:noFill/>
            <a:ln w="9525">
              <a:noFill/>
              <a:miter lim="800000"/>
              <a:headEnd/>
              <a:tailEnd/>
            </a:ln>
          </p:spPr>
          <p:txBody>
            <a:bodyPr wrap="square">
              <a:spAutoFit/>
            </a:bodyPr>
            <a:lstStyle/>
            <a:p>
              <a:pPr algn="ctr"/>
              <a:r>
                <a:rPr lang="en-US" sz="2400" b="1">
                  <a:solidFill>
                    <a:srgbClr val="000000"/>
                  </a:solidFill>
                  <a:latin typeface="Arial" panose="020B0604020202020204" pitchFamily="34" charset="0"/>
                  <a:cs typeface="Arial" panose="020B0604020202020204" pitchFamily="34" charset="0"/>
                </a:rPr>
                <a:t>Gearing for Growth</a:t>
              </a:r>
              <a:endParaRPr lang="en-SG" sz="2400" b="1">
                <a:solidFill>
                  <a:srgbClr val="000000"/>
                </a:solidFill>
                <a:latin typeface="Arial" panose="020B0604020202020204" pitchFamily="34" charset="0"/>
                <a:cs typeface="Arial" panose="020B0604020202020204" pitchFamily="34" charset="0"/>
              </a:endParaRPr>
            </a:p>
          </p:txBody>
        </p:sp>
        <p:sp>
          <p:nvSpPr>
            <p:cNvPr id="23" name="TextBox 24"/>
            <p:cNvSpPr txBox="1">
              <a:spLocks noChangeArrowheads="1"/>
            </p:cNvSpPr>
            <p:nvPr/>
          </p:nvSpPr>
          <p:spPr bwMode="auto">
            <a:xfrm>
              <a:off x="3532179" y="5840185"/>
              <a:ext cx="3469248" cy="461665"/>
            </a:xfrm>
            <a:prstGeom prst="rect">
              <a:avLst/>
            </a:prstGeom>
            <a:noFill/>
            <a:ln w="9525">
              <a:noFill/>
              <a:miter lim="800000"/>
              <a:headEnd/>
              <a:tailEnd/>
            </a:ln>
          </p:spPr>
          <p:txBody>
            <a:bodyPr wrap="square">
              <a:spAutoFit/>
            </a:bodyPr>
            <a:lstStyle/>
            <a:p>
              <a:pPr algn="ctr"/>
              <a:r>
                <a:rPr lang="en-US" sz="2400" b="1">
                  <a:solidFill>
                    <a:srgbClr val="000000"/>
                  </a:solidFill>
                  <a:latin typeface="Arial" panose="020B0604020202020204" pitchFamily="34" charset="0"/>
                  <a:cs typeface="Arial" panose="020B0604020202020204" pitchFamily="34" charset="0"/>
                </a:rPr>
                <a:t>Seeding for Surprises</a:t>
              </a:r>
              <a:endParaRPr lang="en-SG" sz="2400" b="1">
                <a:solidFill>
                  <a:srgbClr val="000000"/>
                </a:solidFill>
                <a:latin typeface="Arial" panose="020B0604020202020204" pitchFamily="34" charset="0"/>
                <a:cs typeface="Arial" panose="020B0604020202020204" pitchFamily="34" charset="0"/>
              </a:endParaRPr>
            </a:p>
          </p:txBody>
        </p:sp>
        <p:pic>
          <p:nvPicPr>
            <p:cNvPr id="24" name="Picture 2"/>
            <p:cNvPicPr>
              <a:picLocks noChangeAspect="1" noChangeArrowheads="1"/>
            </p:cNvPicPr>
            <p:nvPr/>
          </p:nvPicPr>
          <p:blipFill>
            <a:blip r:embed="rId2" cstate="email"/>
            <a:srcRect/>
            <a:stretch>
              <a:fillRect/>
            </a:stretch>
          </p:blipFill>
          <p:spPr bwMode="auto">
            <a:xfrm>
              <a:off x="726915" y="3301501"/>
              <a:ext cx="2351615" cy="2258229"/>
            </a:xfrm>
            <a:prstGeom prst="rect">
              <a:avLst/>
            </a:prstGeom>
            <a:noFill/>
            <a:ln w="9525">
              <a:noFill/>
              <a:miter lim="800000"/>
              <a:headEnd/>
              <a:tailEnd/>
            </a:ln>
          </p:spPr>
        </p:pic>
        <p:sp>
          <p:nvSpPr>
            <p:cNvPr id="25" name="TextBox 50"/>
            <p:cNvSpPr txBox="1">
              <a:spLocks noChangeArrowheads="1"/>
            </p:cNvSpPr>
            <p:nvPr/>
          </p:nvSpPr>
          <p:spPr bwMode="auto">
            <a:xfrm>
              <a:off x="162719" y="1894770"/>
              <a:ext cx="4038600" cy="400110"/>
            </a:xfrm>
            <a:prstGeom prst="rect">
              <a:avLst/>
            </a:prstGeom>
            <a:noFill/>
            <a:ln w="9525">
              <a:noFill/>
              <a:miter lim="800000"/>
              <a:headEnd/>
              <a:tailEnd/>
            </a:ln>
          </p:spPr>
          <p:txBody>
            <a:bodyPr wrap="square">
              <a:spAutoFit/>
            </a:bodyPr>
            <a:lstStyle/>
            <a:p>
              <a:pPr algn="ctr"/>
              <a:r>
                <a:rPr lang="en-US" sz="2000" b="1" dirty="0">
                  <a:solidFill>
                    <a:srgbClr val="660066"/>
                  </a:solidFill>
                  <a:latin typeface="Arial" panose="020B0604020202020204" pitchFamily="34" charset="0"/>
                  <a:cs typeface="Arial" panose="020B0604020202020204" pitchFamily="34" charset="0"/>
                </a:rPr>
                <a:t>Sustaining Knowledge Creation</a:t>
              </a:r>
              <a:endParaRPr lang="en-GB" sz="2000" b="1" dirty="0">
                <a:solidFill>
                  <a:srgbClr val="660066"/>
                </a:solidFill>
                <a:latin typeface="Arial" panose="020B0604020202020204" pitchFamily="34" charset="0"/>
                <a:cs typeface="Arial" panose="020B0604020202020204" pitchFamily="34" charset="0"/>
              </a:endParaRPr>
            </a:p>
          </p:txBody>
        </p:sp>
        <p:sp>
          <p:nvSpPr>
            <p:cNvPr id="26" name="TextBox 51"/>
            <p:cNvSpPr txBox="1">
              <a:spLocks noChangeArrowheads="1"/>
            </p:cNvSpPr>
            <p:nvPr/>
          </p:nvSpPr>
          <p:spPr bwMode="auto">
            <a:xfrm>
              <a:off x="6563519" y="1912410"/>
              <a:ext cx="3591496" cy="400110"/>
            </a:xfrm>
            <a:prstGeom prst="rect">
              <a:avLst/>
            </a:prstGeom>
            <a:noFill/>
            <a:ln w="9525">
              <a:noFill/>
              <a:miter lim="800000"/>
              <a:headEnd/>
              <a:tailEnd/>
            </a:ln>
          </p:spPr>
          <p:txBody>
            <a:bodyPr wrap="square">
              <a:spAutoFit/>
            </a:bodyPr>
            <a:lstStyle/>
            <a:p>
              <a:pPr algn="ctr"/>
              <a:r>
                <a:rPr lang="en-US" sz="2000" b="1" dirty="0">
                  <a:solidFill>
                    <a:srgbClr val="660066"/>
                  </a:solidFill>
                  <a:latin typeface="Arial" panose="020B0604020202020204" pitchFamily="34" charset="0"/>
                  <a:cs typeface="Arial" panose="020B0604020202020204" pitchFamily="34" charset="0"/>
                </a:rPr>
                <a:t>Growing Innovation Capital</a:t>
              </a:r>
              <a:endParaRPr lang="en-GB" sz="2000" b="1" dirty="0">
                <a:solidFill>
                  <a:srgbClr val="660066"/>
                </a:solidFill>
                <a:latin typeface="Arial" panose="020B0604020202020204" pitchFamily="34" charset="0"/>
                <a:cs typeface="Arial" panose="020B0604020202020204" pitchFamily="34" charset="0"/>
              </a:endParaRPr>
            </a:p>
          </p:txBody>
        </p:sp>
      </p:grpSp>
      <p:sp>
        <p:nvSpPr>
          <p:cNvPr id="27" name="Rectangle 26"/>
          <p:cNvSpPr/>
          <p:nvPr/>
        </p:nvSpPr>
        <p:spPr>
          <a:xfrm>
            <a:off x="196963" y="1161920"/>
            <a:ext cx="10242438" cy="492443"/>
          </a:xfrm>
          <a:prstGeom prst="rect">
            <a:avLst/>
          </a:prstGeom>
          <a:solidFill>
            <a:schemeClr val="accent6"/>
          </a:solidFill>
        </p:spPr>
        <p:txBody>
          <a:bodyPr wrap="square">
            <a:spAutoFit/>
          </a:bodyPr>
          <a:lstStyle/>
          <a:p>
            <a:pPr algn="ctr"/>
            <a:r>
              <a:rPr lang="en-GB" sz="2600" dirty="0">
                <a:latin typeface="Arial" panose="020B0604020202020204" pitchFamily="34" charset="0"/>
                <a:cs typeface="Arial" panose="020B0604020202020204" pitchFamily="34" charset="0"/>
              </a:rPr>
              <a:t>S</a:t>
            </a:r>
            <a:r>
              <a:rPr lang="en-GB" sz="2600" dirty="0" smtClean="0">
                <a:latin typeface="Arial" panose="020B0604020202020204" pitchFamily="34" charset="0"/>
                <a:cs typeface="Arial" panose="020B0604020202020204" pitchFamily="34" charset="0"/>
              </a:rPr>
              <a:t>upporting private sector growth through public-private partnerships </a:t>
            </a:r>
          </a:p>
        </p:txBody>
      </p:sp>
    </p:spTree>
    <p:extLst>
      <p:ext uri="{BB962C8B-B14F-4D97-AF65-F5344CB8AC3E}">
        <p14:creationId xmlns:p14="http://schemas.microsoft.com/office/powerpoint/2010/main" val="1135753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A*STAR’s Initiatives for Innovation Support</a:t>
            </a:r>
            <a:endParaRPr lang="en-US" dirty="0"/>
          </a:p>
        </p:txBody>
      </p:sp>
      <p:pic>
        <p:nvPicPr>
          <p:cNvPr id="2050" name="Picture 2" descr="http://www.a-star.edu.sg/portals/21/GET-Up%20Images/A-Star%20GET-UP%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9" y="1190625"/>
            <a:ext cx="9397258" cy="54834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5600" y="6899361"/>
            <a:ext cx="7721600" cy="400110"/>
          </a:xfrm>
          <a:prstGeom prst="rect">
            <a:avLst/>
          </a:prstGeom>
          <a:solidFill>
            <a:srgbClr val="FFFF00"/>
          </a:solidFill>
        </p:spPr>
        <p:txBody>
          <a:bodyPr wrap="square">
            <a:spAutoFit/>
          </a:bodyPr>
          <a:lstStyle/>
          <a:p>
            <a:r>
              <a:rPr lang="en-US" sz="2000" dirty="0">
                <a:latin typeface="Arial" panose="020B0604020202020204" pitchFamily="34" charset="0"/>
                <a:cs typeface="Arial" panose="020B0604020202020204" pitchFamily="34" charset="0"/>
              </a:rPr>
              <a:t>http://www.a-star.edu.sg/sme/OUR-PROGRAMMES/GET-Up.aspx</a:t>
            </a:r>
          </a:p>
        </p:txBody>
      </p:sp>
    </p:spTree>
    <p:extLst>
      <p:ext uri="{BB962C8B-B14F-4D97-AF65-F5344CB8AC3E}">
        <p14:creationId xmlns:p14="http://schemas.microsoft.com/office/powerpoint/2010/main" val="227153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Get-Up</a:t>
            </a:r>
            <a:endParaRPr lang="en-US"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1" r="1179" b="14916"/>
          <a:stretch/>
        </p:blipFill>
        <p:spPr bwMode="auto">
          <a:xfrm>
            <a:off x="772319" y="2257425"/>
            <a:ext cx="9067800" cy="4572000"/>
          </a:xfrm>
          <a:prstGeom prst="rect">
            <a:avLst/>
          </a:prstGeom>
          <a:noFill/>
          <a:ln>
            <a:noFill/>
          </a:ln>
        </p:spPr>
      </p:pic>
      <p:sp>
        <p:nvSpPr>
          <p:cNvPr id="4" name="Rectangle 3"/>
          <p:cNvSpPr>
            <a:spLocks noChangeArrowheads="1"/>
          </p:cNvSpPr>
          <p:nvPr/>
        </p:nvSpPr>
        <p:spPr bwMode="auto">
          <a:xfrm>
            <a:off x="238919" y="1190625"/>
            <a:ext cx="100584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175" lvl="1" algn="ctr">
              <a:lnSpc>
                <a:spcPct val="90000"/>
              </a:lnSpc>
            </a:pPr>
            <a:r>
              <a:rPr lang="en-SG" sz="3200" b="1" dirty="0">
                <a:latin typeface="Arial" panose="020B0604020202020204" pitchFamily="34" charset="0"/>
                <a:cs typeface="Arial" panose="020B0604020202020204" pitchFamily="34" charset="0"/>
              </a:rPr>
              <a:t>Growing Enterprises through Technology </a:t>
            </a:r>
            <a:r>
              <a:rPr lang="en-SG" sz="3200" b="1" dirty="0" smtClean="0">
                <a:latin typeface="Arial" panose="020B0604020202020204" pitchFamily="34" charset="0"/>
                <a:cs typeface="Arial" panose="020B0604020202020204" pitchFamily="34" charset="0"/>
              </a:rPr>
              <a:t>Upgrade</a:t>
            </a:r>
            <a:endParaRPr lang="en-US" sz="3200" b="1" dirty="0">
              <a:latin typeface="Arial" panose="020B0604020202020204" pitchFamily="34" charset="0"/>
              <a:cs typeface="Arial" panose="020B0604020202020204" pitchFamily="34" charset="0"/>
            </a:endParaRPr>
          </a:p>
        </p:txBody>
      </p:sp>
      <p:sp>
        <p:nvSpPr>
          <p:cNvPr id="5" name="Rectangle 4"/>
          <p:cNvSpPr/>
          <p:nvPr/>
        </p:nvSpPr>
        <p:spPr>
          <a:xfrm>
            <a:off x="312738" y="1726156"/>
            <a:ext cx="4953000"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To help promising local companies to enhance their </a:t>
            </a:r>
            <a:r>
              <a:rPr lang="en-US" dirty="0" smtClean="0">
                <a:latin typeface="Arial" panose="020B0604020202020204" pitchFamily="34" charset="0"/>
                <a:cs typeface="Arial" panose="020B0604020202020204" pitchFamily="34" charset="0"/>
              </a:rPr>
              <a:t>business competitiveness</a:t>
            </a:r>
            <a:r>
              <a:rPr lang="en-US" dirty="0">
                <a:latin typeface="Arial" panose="020B0604020202020204" pitchFamily="34" charset="0"/>
                <a:cs typeface="Arial" panose="020B0604020202020204" pitchFamily="34" charset="0"/>
              </a:rPr>
              <a:t>  through technology upgrading.</a:t>
            </a:r>
          </a:p>
        </p:txBody>
      </p:sp>
      <p:sp>
        <p:nvSpPr>
          <p:cNvPr id="6" name="TextBox 5"/>
          <p:cNvSpPr txBox="1"/>
          <p:nvPr/>
        </p:nvSpPr>
        <p:spPr bwMode="auto">
          <a:xfrm>
            <a:off x="6906419" y="6725920"/>
            <a:ext cx="2805896" cy="276999"/>
          </a:xfrm>
          <a:prstGeom prst="rect">
            <a:avLst/>
          </a:prstGeom>
          <a:noFill/>
          <a:ln w="9525">
            <a:noFill/>
            <a:miter lim="800000"/>
            <a:headEnd/>
            <a:tailEnd/>
          </a:ln>
        </p:spPr>
        <p:txBody>
          <a:bodyPr wrap="none" rtlCol="0">
            <a:spAutoFit/>
          </a:bodyPr>
          <a:lstStyle/>
          <a:p>
            <a:pPr>
              <a:spcBef>
                <a:spcPct val="50000"/>
              </a:spcBef>
            </a:pPr>
            <a:r>
              <a:rPr lang="en-US" sz="1200" i="1" dirty="0" err="1" smtClean="0">
                <a:latin typeface="Arial" pitchFamily="34" charset="0"/>
                <a:cs typeface="Arial" pitchFamily="34" charset="0"/>
              </a:rPr>
              <a:t>Cumulativre</a:t>
            </a:r>
            <a:r>
              <a:rPr lang="en-US" sz="1200" i="1" dirty="0" smtClean="0">
                <a:latin typeface="Arial" pitchFamily="34" charset="0"/>
                <a:cs typeface="Arial" pitchFamily="34" charset="0"/>
              </a:rPr>
              <a:t> </a:t>
            </a:r>
            <a:r>
              <a:rPr lang="en-US" sz="1200" i="1" dirty="0">
                <a:latin typeface="Arial" pitchFamily="34" charset="0"/>
                <a:cs typeface="Arial" pitchFamily="34" charset="0"/>
              </a:rPr>
              <a:t>t</a:t>
            </a:r>
            <a:r>
              <a:rPr lang="en-US" sz="1200" i="1" dirty="0" smtClean="0">
                <a:latin typeface="Arial" pitchFamily="34" charset="0"/>
                <a:cs typeface="Arial" pitchFamily="34" charset="0"/>
              </a:rPr>
              <a:t>otal to date in June 2014</a:t>
            </a:r>
            <a:endParaRPr lang="en-US" sz="1200" i="1" dirty="0">
              <a:latin typeface="Arial" pitchFamily="34" charset="0"/>
              <a:cs typeface="Arial" pitchFamily="34" charset="0"/>
            </a:endParaRPr>
          </a:p>
        </p:txBody>
      </p:sp>
    </p:spTree>
    <p:extLst>
      <p:ext uri="{BB962C8B-B14F-4D97-AF65-F5344CB8AC3E}">
        <p14:creationId xmlns:p14="http://schemas.microsoft.com/office/powerpoint/2010/main" val="963298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star.edu.sg/portals/21/TAP%20Website%20Images/TAP-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092198"/>
            <a:ext cx="991076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Technology Adoption </a:t>
            </a:r>
            <a:r>
              <a:rPr lang="en-US" dirty="0" err="1" smtClean="0"/>
              <a:t>Programme</a:t>
            </a:r>
            <a:r>
              <a:rPr lang="en-US" dirty="0" smtClean="0"/>
              <a:t> (TAP)</a:t>
            </a:r>
            <a:endParaRPr lang="en-US" dirty="0"/>
          </a:p>
        </p:txBody>
      </p:sp>
      <p:sp>
        <p:nvSpPr>
          <p:cNvPr id="3072" name="Rectangle 3071"/>
          <p:cNvSpPr/>
          <p:nvPr/>
        </p:nvSpPr>
        <p:spPr>
          <a:xfrm>
            <a:off x="696119" y="6781769"/>
            <a:ext cx="7383462" cy="400110"/>
          </a:xfrm>
          <a:prstGeom prst="rect">
            <a:avLst/>
          </a:prstGeom>
          <a:solidFill>
            <a:srgbClr val="FFFF00"/>
          </a:solidFill>
        </p:spPr>
        <p:txBody>
          <a:bodyPr wrap="square">
            <a:spAutoFit/>
          </a:bodyPr>
          <a:lstStyle/>
          <a:p>
            <a:r>
              <a:rPr lang="en-US" dirty="0"/>
              <a:t>http://</a:t>
            </a:r>
            <a:r>
              <a:rPr lang="en-US" sz="2000" dirty="0">
                <a:latin typeface="Arial" panose="020B0604020202020204" pitchFamily="34" charset="0"/>
                <a:cs typeface="Arial" panose="020B0604020202020204" pitchFamily="34" charset="0"/>
              </a:rPr>
              <a:t>www.a-star.edu.sg/sme/OUR-PROGRAMMES/TAP.aspx</a:t>
            </a:r>
          </a:p>
        </p:txBody>
      </p:sp>
      <p:sp>
        <p:nvSpPr>
          <p:cNvPr id="3073" name="Rectangle 3072"/>
          <p:cNvSpPr/>
          <p:nvPr/>
        </p:nvSpPr>
        <p:spPr>
          <a:xfrm>
            <a:off x="312738" y="1233952"/>
            <a:ext cx="3964781" cy="1754326"/>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Launched in July 2013. </a:t>
            </a:r>
          </a:p>
          <a:p>
            <a:r>
              <a:rPr lang="en-US" b="1" dirty="0">
                <a:latin typeface="Arial" panose="020B0604020202020204" pitchFamily="34" charset="0"/>
                <a:cs typeface="Arial" panose="020B0604020202020204" pitchFamily="34" charset="0"/>
              </a:rPr>
              <a:t>Helps to improve the accessibility to technology for small and medium enterprises (SMEs) to enhance their productivity and innovation</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p>
        </p:txBody>
      </p:sp>
      <p:sp>
        <p:nvSpPr>
          <p:cNvPr id="3075" name="Rectangle 3074"/>
          <p:cNvSpPr/>
          <p:nvPr/>
        </p:nvSpPr>
        <p:spPr>
          <a:xfrm>
            <a:off x="6563519" y="1233952"/>
            <a:ext cx="3886200" cy="1477328"/>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Through this </a:t>
            </a:r>
            <a:r>
              <a:rPr lang="en-US" b="1" dirty="0" err="1">
                <a:latin typeface="Arial" panose="020B0604020202020204" pitchFamily="34" charset="0"/>
                <a:cs typeface="Arial" panose="020B0604020202020204" pitchFamily="34" charset="0"/>
              </a:rPr>
              <a:t>programme</a:t>
            </a:r>
            <a:r>
              <a:rPr lang="en-US" b="1" dirty="0">
                <a:latin typeface="Arial" panose="020B0604020202020204" pitchFamily="34" charset="0"/>
                <a:cs typeface="Arial" panose="020B0604020202020204" pitchFamily="34" charset="0"/>
              </a:rPr>
              <a:t>, our intermediaries will provide advice and link up the technology needs of these companies to suitable solution providers.  </a:t>
            </a:r>
          </a:p>
        </p:txBody>
      </p:sp>
    </p:spTree>
    <p:extLst>
      <p:ext uri="{BB962C8B-B14F-4D97-AF65-F5344CB8AC3E}">
        <p14:creationId xmlns:p14="http://schemas.microsoft.com/office/powerpoint/2010/main" val="1312587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Ready-to-go</a:t>
            </a:r>
            <a:endParaRPr lang="en-US" dirty="0"/>
          </a:p>
        </p:txBody>
      </p:sp>
      <p:sp>
        <p:nvSpPr>
          <p:cNvPr id="3" name="Rectangle 2"/>
          <p:cNvSpPr/>
          <p:nvPr/>
        </p:nvSpPr>
        <p:spPr>
          <a:xfrm>
            <a:off x="340676" y="6334155"/>
            <a:ext cx="9982200" cy="400110"/>
          </a:xfrm>
          <a:prstGeom prst="rect">
            <a:avLst/>
          </a:prstGeom>
          <a:solidFill>
            <a:srgbClr val="FFFF00"/>
          </a:solidFill>
        </p:spPr>
        <p:txBody>
          <a:bodyPr wrap="square">
            <a:spAutoFit/>
          </a:bodyPr>
          <a:lstStyle/>
          <a:p>
            <a:r>
              <a:rPr lang="en-US" sz="2000" dirty="0">
                <a:latin typeface="Arial" panose="020B0604020202020204" pitchFamily="34" charset="0"/>
                <a:cs typeface="Arial" panose="020B0604020202020204" pitchFamily="34" charset="0"/>
              </a:rPr>
              <a:t>http://www.a-star.edu.sg/sme/OUR-PROGRAMMES/READY-TO-GO-PACKAGES.aspx</a:t>
            </a:r>
          </a:p>
        </p:txBody>
      </p:sp>
      <p:pic>
        <p:nvPicPr>
          <p:cNvPr id="6" name="Picture 5" descr="FITPRISE CMS ICV Brochure.pdf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19" y="1190626"/>
            <a:ext cx="4191000" cy="4953000"/>
          </a:xfrm>
          <a:prstGeom prst="rect">
            <a:avLst/>
          </a:prstGeom>
        </p:spPr>
      </p:pic>
      <p:sp>
        <p:nvSpPr>
          <p:cNvPr id="7" name="TextBox 6"/>
          <p:cNvSpPr txBox="1"/>
          <p:nvPr/>
        </p:nvSpPr>
        <p:spPr bwMode="auto">
          <a:xfrm>
            <a:off x="5420519" y="2790825"/>
            <a:ext cx="4571999" cy="1569660"/>
          </a:xfrm>
          <a:prstGeom prst="rect">
            <a:avLst/>
          </a:prstGeom>
          <a:noFill/>
          <a:ln w="9525">
            <a:noFill/>
            <a:miter lim="800000"/>
            <a:headEnd/>
            <a:tailEnd/>
          </a:ln>
        </p:spPr>
        <p:txBody>
          <a:bodyPr wrap="square" rtlCol="0">
            <a:spAutoFit/>
          </a:bodyPr>
          <a:lstStyle/>
          <a:p>
            <a:pPr>
              <a:spcBef>
                <a:spcPct val="50000"/>
              </a:spcBef>
            </a:pPr>
            <a:r>
              <a:rPr lang="en-US" sz="3200" dirty="0" smtClean="0">
                <a:latin typeface="Arial" pitchFamily="34" charset="0"/>
                <a:cs typeface="Arial" pitchFamily="34" charset="0"/>
              </a:rPr>
              <a:t>Technologies that are packaged for</a:t>
            </a:r>
            <a:r>
              <a:rPr lang="en-US" sz="3200" dirty="0">
                <a:latin typeface="Arial" pitchFamily="34" charset="0"/>
                <a:cs typeface="Arial" pitchFamily="34" charset="0"/>
              </a:rPr>
              <a:t> </a:t>
            </a:r>
            <a:r>
              <a:rPr lang="en-US" sz="3200" dirty="0" smtClean="0">
                <a:latin typeface="Arial" pitchFamily="34" charset="0"/>
                <a:cs typeface="Arial" pitchFamily="34" charset="0"/>
              </a:rPr>
              <a:t>easy adoption by local SMEs.</a:t>
            </a:r>
          </a:p>
        </p:txBody>
      </p:sp>
    </p:spTree>
    <p:extLst>
      <p:ext uri="{BB962C8B-B14F-4D97-AF65-F5344CB8AC3E}">
        <p14:creationId xmlns:p14="http://schemas.microsoft.com/office/powerpoint/2010/main" val="642922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ETP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a:noFill/>
          <a:miter lim="800000"/>
          <a:headEnd/>
          <a:tailEnd/>
        </a:ln>
      </a:spPr>
      <a:bodyPr wrap="none" anchor="ctr"/>
      <a:lstStyle>
        <a:defPPr>
          <a:defRPr/>
        </a:defPPr>
      </a:lstStyle>
    </a:spDef>
    <a:txDef>
      <a:spPr bwMode="auto">
        <a:noFill/>
        <a:ln w="9525">
          <a:noFill/>
          <a:miter lim="800000"/>
          <a:headEnd/>
          <a:tailEnd/>
        </a:ln>
      </a:spPr>
      <a:bodyPr>
        <a:spAutoFit/>
      </a:bodyPr>
      <a:lstStyle>
        <a:defPPr>
          <a:spcBef>
            <a:spcPct val="50000"/>
          </a:spcBef>
          <a:defRPr sz="24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1377</TotalTime>
  <Words>735</Words>
  <Application>Microsoft Office PowerPoint</Application>
  <PresentationFormat>Custom</PresentationFormat>
  <Paragraphs>180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ETPL Theme</vt:lpstr>
      <vt:lpstr>PowerPoint Presentation</vt:lpstr>
      <vt:lpstr>Presentation Outline</vt:lpstr>
      <vt:lpstr>What is A*STAR?</vt:lpstr>
      <vt:lpstr>A*STAR</vt:lpstr>
      <vt:lpstr>A*STAR’s Strategy Map</vt:lpstr>
      <vt:lpstr>A*STAR’s Initiatives for Innovation Support</vt:lpstr>
      <vt:lpstr>Get-Up</vt:lpstr>
      <vt:lpstr>Technology Adoption Programme (TAP)</vt:lpstr>
      <vt:lpstr>Ready-to-go</vt:lpstr>
      <vt:lpstr>Industry Engagement: Collaboration</vt:lpstr>
      <vt:lpstr>Collaborations</vt:lpstr>
      <vt:lpstr>Gap Funding</vt:lpstr>
      <vt:lpstr>Gap Funding: Outcomes</vt:lpstr>
      <vt:lpstr>Summary of Innovation Support</vt:lpstr>
      <vt:lpstr>PowerPoint Presentation</vt:lpstr>
    </vt:vector>
  </TitlesOfParts>
  <Company>ETPL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limtmj77</dc:creator>
  <cp:lastModifiedBy>Ho Cheng Huat (ETPL)</cp:lastModifiedBy>
  <cp:revision>174</cp:revision>
  <dcterms:created xsi:type="dcterms:W3CDTF">2012-05-15T08:22:18Z</dcterms:created>
  <dcterms:modified xsi:type="dcterms:W3CDTF">2015-04-27T10:11:08Z</dcterms:modified>
</cp:coreProperties>
</file>