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Masters/slideMaster26.xml" ContentType="application/vnd.openxmlformats-officedocument.presentationml.slideMaster+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8.xml" ContentType="application/vnd.openxmlformats-officedocument.theme+xml"/>
  <Override PartName="/ppt/theme/theme29.xml" ContentType="application/vnd.openxmlformats-officedocument.theme+xml"/>
  <Override PartName="/ppt/slideLayouts/slideLayout42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theme/theme14.xml" ContentType="application/vnd.openxmlformats-officedocument.theme+xml"/>
  <Override PartName="/ppt/theme/theme25.xml" ContentType="application/vnd.openxmlformats-officedocument.theme+xml"/>
  <Override PartName="/ppt/theme/theme21.xml" ContentType="application/vnd.openxmlformats-officedocument.theme+xml"/>
  <Override PartName="/ppt/theme/theme32.xml" ContentType="application/vnd.openxmlformats-officedocument.theme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heme/theme19.xml" ContentType="application/vnd.openxmlformats-officedocument.theme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Masters/slideMaster23.xml" ContentType="application/vnd.openxmlformats-officedocument.presentationml.slideMaster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26.xml" ContentType="application/vnd.openxmlformats-officedocument.them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theme/theme33.xml" ContentType="application/vnd.openxmlformats-officedocument.theme+xml"/>
  <Default Extension="vml" ContentType="application/vnd.openxmlformats-officedocument.vmlDrawing"/>
  <Default Extension="gif" ContentType="image/gif"/>
  <Override PartName="/ppt/theme/theme22.xml" ContentType="application/vnd.openxmlformats-officedocument.them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6.xml" ContentType="application/vnd.openxmlformats-officedocument.theme+xml"/>
  <Override PartName="/ppt/theme/theme27.xml" ContentType="application/vnd.openxmlformats-officedocument.them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Masters/slideMaster31.xml" ContentType="application/vnd.openxmlformats-officedocument.presentationml.slideMaster+xml"/>
  <Override PartName="/ppt/theme/theme23.xml" ContentType="application/vnd.openxmlformats-officedocument.theme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heme/theme30.xml" ContentType="application/vnd.openxmlformats-officedocument.them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29.xml" ContentType="application/vnd.openxmlformats-officedocument.presentationml.slideMaster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slideMasters/slideMaster25.xml" ContentType="application/vnd.openxmlformats-officedocument.presentationml.slideMaster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8.xml" ContentType="application/vnd.openxmlformats-officedocument.theme+xml"/>
  <Override PartName="/ppt/slideLayouts/slideLayout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Override PartName="/ppt/slideLayouts/slideLayout30.xml" ContentType="application/vnd.openxmlformats-officedocument.presentationml.slideLayout+xml"/>
  <Override PartName="/ppt/slideMasters/slideMaster21.xml" ContentType="application/vnd.openxmlformats-officedocument.presentationml.slideMaster+xml"/>
  <Default Extension="tiff" ContentType="image/tiff"/>
  <Override PartName="/ppt/theme/theme24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theme/theme31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theme/theme20.xml" ContentType="application/vnd.openxmlformats-officedocument.theme+xml"/>
  <Override PartName="/ppt/diagrams/data1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3"/>
    <p:sldMasterId id="2147483674" r:id="rId4"/>
    <p:sldMasterId id="2147483880" r:id="rId5"/>
    <p:sldMasterId id="2147483921" r:id="rId6"/>
    <p:sldMasterId id="2147483928" r:id="rId7"/>
    <p:sldMasterId id="2147485043" r:id="rId8"/>
    <p:sldMasterId id="2147485045" r:id="rId9"/>
    <p:sldMasterId id="2147485047" r:id="rId10"/>
    <p:sldMasterId id="2147485049" r:id="rId11"/>
    <p:sldMasterId id="2147485051" r:id="rId12"/>
    <p:sldMasterId id="2147485053" r:id="rId13"/>
    <p:sldMasterId id="2147485055" r:id="rId14"/>
    <p:sldMasterId id="2147485059" r:id="rId15"/>
    <p:sldMasterId id="2147485065" r:id="rId16"/>
    <p:sldMasterId id="2147485067" r:id="rId17"/>
    <p:sldMasterId id="2147485069" r:id="rId18"/>
    <p:sldMasterId id="2147485071" r:id="rId19"/>
    <p:sldMasterId id="2147485073" r:id="rId20"/>
    <p:sldMasterId id="2147485075" r:id="rId21"/>
    <p:sldMasterId id="2147485077" r:id="rId22"/>
    <p:sldMasterId id="2147485079" r:id="rId23"/>
    <p:sldMasterId id="2147485081" r:id="rId24"/>
    <p:sldMasterId id="2147485083" r:id="rId25"/>
    <p:sldMasterId id="2147485085" r:id="rId26"/>
    <p:sldMasterId id="2147485089" r:id="rId27"/>
    <p:sldMasterId id="2147485092" r:id="rId28"/>
    <p:sldMasterId id="2147485094" r:id="rId29"/>
    <p:sldMasterId id="2147485096" r:id="rId30"/>
    <p:sldMasterId id="2147485098" r:id="rId31"/>
    <p:sldMasterId id="2147485100" r:id="rId32"/>
    <p:sldMasterId id="2147485102" r:id="rId33"/>
  </p:sldMasterIdLst>
  <p:notesMasterIdLst>
    <p:notesMasterId r:id="rId85"/>
  </p:notesMasterIdLst>
  <p:handoutMasterIdLst>
    <p:handoutMasterId r:id="rId86"/>
  </p:handoutMasterIdLst>
  <p:sldIdLst>
    <p:sldId id="1183" r:id="rId34"/>
    <p:sldId id="1164" r:id="rId35"/>
    <p:sldId id="1165" r:id="rId36"/>
    <p:sldId id="1166" r:id="rId37"/>
    <p:sldId id="1095" r:id="rId38"/>
    <p:sldId id="1148" r:id="rId39"/>
    <p:sldId id="1134" r:id="rId40"/>
    <p:sldId id="1125" r:id="rId41"/>
    <p:sldId id="1123" r:id="rId42"/>
    <p:sldId id="1149" r:id="rId43"/>
    <p:sldId id="1150" r:id="rId44"/>
    <p:sldId id="1130" r:id="rId45"/>
    <p:sldId id="1152" r:id="rId46"/>
    <p:sldId id="1153" r:id="rId47"/>
    <p:sldId id="1154" r:id="rId48"/>
    <p:sldId id="1151" r:id="rId49"/>
    <p:sldId id="1155" r:id="rId50"/>
    <p:sldId id="1156" r:id="rId51"/>
    <p:sldId id="1157" r:id="rId52"/>
    <p:sldId id="1158" r:id="rId53"/>
    <p:sldId id="1160" r:id="rId54"/>
    <p:sldId id="1173" r:id="rId55"/>
    <p:sldId id="1174" r:id="rId56"/>
    <p:sldId id="1171" r:id="rId57"/>
    <p:sldId id="1126" r:id="rId58"/>
    <p:sldId id="1170" r:id="rId59"/>
    <p:sldId id="1172" r:id="rId60"/>
    <p:sldId id="1175" r:id="rId61"/>
    <p:sldId id="1176" r:id="rId62"/>
    <p:sldId id="1147" r:id="rId63"/>
    <p:sldId id="1184" r:id="rId64"/>
    <p:sldId id="1185" r:id="rId65"/>
    <p:sldId id="1186" r:id="rId66"/>
    <p:sldId id="1187" r:id="rId67"/>
    <p:sldId id="1188" r:id="rId68"/>
    <p:sldId id="1136" r:id="rId69"/>
    <p:sldId id="1137" r:id="rId70"/>
    <p:sldId id="1138" r:id="rId71"/>
    <p:sldId id="967" r:id="rId72"/>
    <p:sldId id="995" r:id="rId73"/>
    <p:sldId id="1139" r:id="rId74"/>
    <p:sldId id="1140" r:id="rId75"/>
    <p:sldId id="1180" r:id="rId76"/>
    <p:sldId id="1144" r:id="rId77"/>
    <p:sldId id="1141" r:id="rId78"/>
    <p:sldId id="1142" r:id="rId79"/>
    <p:sldId id="1178" r:id="rId80"/>
    <p:sldId id="1179" r:id="rId81"/>
    <p:sldId id="1181" r:id="rId82"/>
    <p:sldId id="1182" r:id="rId83"/>
    <p:sldId id="956" r:id="rId84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336600"/>
    <a:srgbClr val="F7F9E3"/>
    <a:srgbClr val="FFFFFF"/>
    <a:srgbClr val="B7DEE8"/>
    <a:srgbClr val="ECD002"/>
    <a:srgbClr val="FF9966"/>
    <a:srgbClr val="99FF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09" autoAdjust="0"/>
    <p:restoredTop sz="94660"/>
  </p:normalViewPr>
  <p:slideViewPr>
    <p:cSldViewPr>
      <p:cViewPr varScale="1">
        <p:scale>
          <a:sx n="43" d="100"/>
          <a:sy n="43" d="100"/>
        </p:scale>
        <p:origin x="-129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1.xml"/><Relationship Id="rId18" Type="http://schemas.openxmlformats.org/officeDocument/2006/relationships/slideMaster" Target="slideMasters/slideMaster16.xml"/><Relationship Id="rId26" Type="http://schemas.openxmlformats.org/officeDocument/2006/relationships/slideMaster" Target="slideMasters/slideMaster24.xml"/><Relationship Id="rId39" Type="http://schemas.openxmlformats.org/officeDocument/2006/relationships/slide" Target="slides/slide6.xml"/><Relationship Id="rId21" Type="http://schemas.openxmlformats.org/officeDocument/2006/relationships/slideMaster" Target="slideMasters/slideMaster19.xml"/><Relationship Id="rId34" Type="http://schemas.openxmlformats.org/officeDocument/2006/relationships/slide" Target="slides/slide1.xml"/><Relationship Id="rId42" Type="http://schemas.openxmlformats.org/officeDocument/2006/relationships/slide" Target="slides/slide9.xml"/><Relationship Id="rId47" Type="http://schemas.openxmlformats.org/officeDocument/2006/relationships/slide" Target="slides/slide14.xml"/><Relationship Id="rId50" Type="http://schemas.openxmlformats.org/officeDocument/2006/relationships/slide" Target="slides/slide17.xml"/><Relationship Id="rId55" Type="http://schemas.openxmlformats.org/officeDocument/2006/relationships/slide" Target="slides/slide22.xml"/><Relationship Id="rId63" Type="http://schemas.openxmlformats.org/officeDocument/2006/relationships/slide" Target="slides/slide30.xml"/><Relationship Id="rId68" Type="http://schemas.openxmlformats.org/officeDocument/2006/relationships/slide" Target="slides/slide35.xml"/><Relationship Id="rId76" Type="http://schemas.openxmlformats.org/officeDocument/2006/relationships/slide" Target="slides/slide43.xml"/><Relationship Id="rId84" Type="http://schemas.openxmlformats.org/officeDocument/2006/relationships/slide" Target="slides/slide51.xml"/><Relationship Id="rId89" Type="http://schemas.openxmlformats.org/officeDocument/2006/relationships/theme" Target="theme/theme1.xml"/><Relationship Id="rId7" Type="http://schemas.openxmlformats.org/officeDocument/2006/relationships/slideMaster" Target="slideMasters/slideMaster5.xml"/><Relationship Id="rId71" Type="http://schemas.openxmlformats.org/officeDocument/2006/relationships/slide" Target="slides/slide38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4.xml"/><Relationship Id="rId29" Type="http://schemas.openxmlformats.org/officeDocument/2006/relationships/slideMaster" Target="slideMasters/slideMaster27.xml"/><Relationship Id="rId11" Type="http://schemas.openxmlformats.org/officeDocument/2006/relationships/slideMaster" Target="slideMasters/slideMaster9.xml"/><Relationship Id="rId24" Type="http://schemas.openxmlformats.org/officeDocument/2006/relationships/slideMaster" Target="slideMasters/slideMaster22.xml"/><Relationship Id="rId32" Type="http://schemas.openxmlformats.org/officeDocument/2006/relationships/slideMaster" Target="slideMasters/slideMaster30.xml"/><Relationship Id="rId37" Type="http://schemas.openxmlformats.org/officeDocument/2006/relationships/slide" Target="slides/slide4.xml"/><Relationship Id="rId40" Type="http://schemas.openxmlformats.org/officeDocument/2006/relationships/slide" Target="slides/slide7.xml"/><Relationship Id="rId45" Type="http://schemas.openxmlformats.org/officeDocument/2006/relationships/slide" Target="slides/slide12.xml"/><Relationship Id="rId53" Type="http://schemas.openxmlformats.org/officeDocument/2006/relationships/slide" Target="slides/slide20.xml"/><Relationship Id="rId58" Type="http://schemas.openxmlformats.org/officeDocument/2006/relationships/slide" Target="slides/slide25.xml"/><Relationship Id="rId66" Type="http://schemas.openxmlformats.org/officeDocument/2006/relationships/slide" Target="slides/slide33.xml"/><Relationship Id="rId74" Type="http://schemas.openxmlformats.org/officeDocument/2006/relationships/slide" Target="slides/slide41.xml"/><Relationship Id="rId79" Type="http://schemas.openxmlformats.org/officeDocument/2006/relationships/slide" Target="slides/slide46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3.xml"/><Relationship Id="rId61" Type="http://schemas.openxmlformats.org/officeDocument/2006/relationships/slide" Target="slides/slide28.xml"/><Relationship Id="rId82" Type="http://schemas.openxmlformats.org/officeDocument/2006/relationships/slide" Target="slides/slide49.xml"/><Relationship Id="rId90" Type="http://schemas.openxmlformats.org/officeDocument/2006/relationships/tableStyles" Target="tableStyles.xml"/><Relationship Id="rId19" Type="http://schemas.openxmlformats.org/officeDocument/2006/relationships/slideMaster" Target="slideMasters/slideMaster17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4" Type="http://schemas.openxmlformats.org/officeDocument/2006/relationships/slideMaster" Target="slideMasters/slideMaster12.xml"/><Relationship Id="rId22" Type="http://schemas.openxmlformats.org/officeDocument/2006/relationships/slideMaster" Target="slideMasters/slideMaster20.xml"/><Relationship Id="rId27" Type="http://schemas.openxmlformats.org/officeDocument/2006/relationships/slideMaster" Target="slideMasters/slideMaster25.xml"/><Relationship Id="rId30" Type="http://schemas.openxmlformats.org/officeDocument/2006/relationships/slideMaster" Target="slideMasters/slideMaster28.xml"/><Relationship Id="rId35" Type="http://schemas.openxmlformats.org/officeDocument/2006/relationships/slide" Target="slides/slide2.xml"/><Relationship Id="rId43" Type="http://schemas.openxmlformats.org/officeDocument/2006/relationships/slide" Target="slides/slide10.xml"/><Relationship Id="rId48" Type="http://schemas.openxmlformats.org/officeDocument/2006/relationships/slide" Target="slides/slide15.xml"/><Relationship Id="rId56" Type="http://schemas.openxmlformats.org/officeDocument/2006/relationships/slide" Target="slides/slide23.xml"/><Relationship Id="rId64" Type="http://schemas.openxmlformats.org/officeDocument/2006/relationships/slide" Target="slides/slide31.xml"/><Relationship Id="rId69" Type="http://schemas.openxmlformats.org/officeDocument/2006/relationships/slide" Target="slides/slide36.xml"/><Relationship Id="rId77" Type="http://schemas.openxmlformats.org/officeDocument/2006/relationships/slide" Target="slides/slide44.xml"/><Relationship Id="rId8" Type="http://schemas.openxmlformats.org/officeDocument/2006/relationships/slideMaster" Target="slideMasters/slideMaster6.xml"/><Relationship Id="rId51" Type="http://schemas.openxmlformats.org/officeDocument/2006/relationships/slide" Target="slides/slide18.xml"/><Relationship Id="rId72" Type="http://schemas.openxmlformats.org/officeDocument/2006/relationships/slide" Target="slides/slide39.xml"/><Relationship Id="rId80" Type="http://schemas.openxmlformats.org/officeDocument/2006/relationships/slide" Target="slides/slide47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12" Type="http://schemas.openxmlformats.org/officeDocument/2006/relationships/slideMaster" Target="slideMasters/slideMaster10.xml"/><Relationship Id="rId17" Type="http://schemas.openxmlformats.org/officeDocument/2006/relationships/slideMaster" Target="slideMasters/slideMaster15.xml"/><Relationship Id="rId25" Type="http://schemas.openxmlformats.org/officeDocument/2006/relationships/slideMaster" Target="slideMasters/slideMaster23.xml"/><Relationship Id="rId33" Type="http://schemas.openxmlformats.org/officeDocument/2006/relationships/slideMaster" Target="slideMasters/slideMaster31.xml"/><Relationship Id="rId38" Type="http://schemas.openxmlformats.org/officeDocument/2006/relationships/slide" Target="slides/slide5.xml"/><Relationship Id="rId46" Type="http://schemas.openxmlformats.org/officeDocument/2006/relationships/slide" Target="slides/slide13.xml"/><Relationship Id="rId59" Type="http://schemas.openxmlformats.org/officeDocument/2006/relationships/slide" Target="slides/slide26.xml"/><Relationship Id="rId67" Type="http://schemas.openxmlformats.org/officeDocument/2006/relationships/slide" Target="slides/slide34.xml"/><Relationship Id="rId20" Type="http://schemas.openxmlformats.org/officeDocument/2006/relationships/slideMaster" Target="slideMasters/slideMaster18.xml"/><Relationship Id="rId41" Type="http://schemas.openxmlformats.org/officeDocument/2006/relationships/slide" Target="slides/slide8.xml"/><Relationship Id="rId54" Type="http://schemas.openxmlformats.org/officeDocument/2006/relationships/slide" Target="slides/slide21.xml"/><Relationship Id="rId62" Type="http://schemas.openxmlformats.org/officeDocument/2006/relationships/slide" Target="slides/slide29.xml"/><Relationship Id="rId70" Type="http://schemas.openxmlformats.org/officeDocument/2006/relationships/slide" Target="slides/slide37.xml"/><Relationship Id="rId75" Type="http://schemas.openxmlformats.org/officeDocument/2006/relationships/slide" Target="slides/slide42.xml"/><Relationship Id="rId83" Type="http://schemas.openxmlformats.org/officeDocument/2006/relationships/slide" Target="slides/slide50.xml"/><Relationship Id="rId88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Master" Target="slideMasters/slideMaster13.xml"/><Relationship Id="rId23" Type="http://schemas.openxmlformats.org/officeDocument/2006/relationships/slideMaster" Target="slideMasters/slideMaster21.xml"/><Relationship Id="rId28" Type="http://schemas.openxmlformats.org/officeDocument/2006/relationships/slideMaster" Target="slideMasters/slideMaster26.xml"/><Relationship Id="rId36" Type="http://schemas.openxmlformats.org/officeDocument/2006/relationships/slide" Target="slides/slide3.xml"/><Relationship Id="rId49" Type="http://schemas.openxmlformats.org/officeDocument/2006/relationships/slide" Target="slides/slide16.xml"/><Relationship Id="rId57" Type="http://schemas.openxmlformats.org/officeDocument/2006/relationships/slide" Target="slides/slide24.xml"/><Relationship Id="rId10" Type="http://schemas.openxmlformats.org/officeDocument/2006/relationships/slideMaster" Target="slideMasters/slideMaster8.xml"/><Relationship Id="rId31" Type="http://schemas.openxmlformats.org/officeDocument/2006/relationships/slideMaster" Target="slideMasters/slideMaster29.xml"/><Relationship Id="rId44" Type="http://schemas.openxmlformats.org/officeDocument/2006/relationships/slide" Target="slides/slide11.xml"/><Relationship Id="rId52" Type="http://schemas.openxmlformats.org/officeDocument/2006/relationships/slide" Target="slides/slide19.xml"/><Relationship Id="rId60" Type="http://schemas.openxmlformats.org/officeDocument/2006/relationships/slide" Target="slides/slide27.xml"/><Relationship Id="rId65" Type="http://schemas.openxmlformats.org/officeDocument/2006/relationships/slide" Target="slides/slide32.xml"/><Relationship Id="rId73" Type="http://schemas.openxmlformats.org/officeDocument/2006/relationships/slide" Target="slides/slide40.xml"/><Relationship Id="rId78" Type="http://schemas.openxmlformats.org/officeDocument/2006/relationships/slide" Target="slides/slide45.xml"/><Relationship Id="rId81" Type="http://schemas.openxmlformats.org/officeDocument/2006/relationships/slide" Target="slides/slide48.xml"/><Relationship Id="rId86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style val="29"/>
  <c:chart>
    <c:title>
      <c:tx>
        <c:rich>
          <a:bodyPr/>
          <a:lstStyle/>
          <a:p>
            <a:pPr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Yield (t/ha)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Yield (t/ha)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Nduna </c:v>
                </c:pt>
                <c:pt idx="1">
                  <c:v>Sky</c:v>
                </c:pt>
                <c:pt idx="2">
                  <c:v>Stallion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4.0999999999999996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</c:ser>
        <c:axId val="64795392"/>
        <c:axId val="64798080"/>
      </c:barChart>
      <c:catAx>
        <c:axId val="64795392"/>
        <c:scaling>
          <c:orientation val="minMax"/>
        </c:scaling>
        <c:axPos val="b"/>
        <c:numFmt formatCode="General" sourceLinked="0"/>
        <c:majorTickMark val="none"/>
        <c:tickLblPos val="nextTo"/>
        <c:crossAx val="64798080"/>
        <c:crosses val="autoZero"/>
        <c:auto val="1"/>
        <c:lblAlgn val="ctr"/>
        <c:lblOffset val="100"/>
      </c:catAx>
      <c:valAx>
        <c:axId val="6479808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6479539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</c:dTable>
    </c:plotArea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F2B60F-8528-4589-B595-F8A9A2897663}" type="doc">
      <dgm:prSet loTypeId="urn:microsoft.com/office/officeart/2005/8/layout/vProcess5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9B39E6-F5F4-45EC-B90B-706178AD2BEA}">
      <dgm:prSet phldrT="[Text]" custT="1"/>
      <dgm:spPr/>
      <dgm:t>
        <a:bodyPr/>
        <a:lstStyle/>
        <a:p>
          <a:pPr algn="ctr"/>
          <a:r>
            <a:rPr lang="en-US" sz="2800" dirty="0" smtClean="0"/>
            <a:t>1. Scoping</a:t>
          </a:r>
          <a:r>
            <a:rPr lang="en-US" sz="1900" dirty="0" smtClean="0"/>
            <a:t> – </a:t>
          </a:r>
          <a:r>
            <a:rPr lang="en-US" sz="1900" dirty="0" smtClean="0">
              <a:solidFill>
                <a:schemeClr val="bg1"/>
              </a:solidFill>
            </a:rPr>
            <a:t>identification of potential farming  regions/sites </a:t>
          </a:r>
          <a:r>
            <a:rPr lang="en-US" sz="1900" dirty="0" smtClean="0"/>
            <a:t>(Nov 2011) </a:t>
          </a:r>
          <a:endParaRPr lang="en-US" sz="1900" dirty="0">
            <a:solidFill>
              <a:schemeClr val="bg1"/>
            </a:solidFill>
          </a:endParaRPr>
        </a:p>
      </dgm:t>
    </dgm:pt>
    <dgm:pt modelId="{9B3AF57B-D3BC-4891-8AC6-4E4D84AA1AD0}" type="parTrans" cxnId="{B67DA160-C74E-4375-920D-E4FC9C5E9966}">
      <dgm:prSet/>
      <dgm:spPr/>
      <dgm:t>
        <a:bodyPr/>
        <a:lstStyle/>
        <a:p>
          <a:pPr algn="ctr"/>
          <a:endParaRPr lang="en-US"/>
        </a:p>
      </dgm:t>
    </dgm:pt>
    <dgm:pt modelId="{DADD6BD9-3ADA-45A9-893D-2587BAA9862C}" type="sibTrans" cxnId="{B67DA160-C74E-4375-920D-E4FC9C5E9966}">
      <dgm:prSet/>
      <dgm:spPr/>
      <dgm:t>
        <a:bodyPr/>
        <a:lstStyle/>
        <a:p>
          <a:pPr algn="ctr"/>
          <a:endParaRPr lang="en-US"/>
        </a:p>
      </dgm:t>
    </dgm:pt>
    <dgm:pt modelId="{74025CAC-DF62-44CB-BF61-10998473CC49}">
      <dgm:prSet phldrT="[Text]" custT="1"/>
      <dgm:spPr/>
      <dgm:t>
        <a:bodyPr/>
        <a:lstStyle/>
        <a:p>
          <a:pPr algn="ctr"/>
          <a:r>
            <a:rPr lang="en-US" sz="2400" dirty="0" smtClean="0"/>
            <a:t>2. Community mapping </a:t>
          </a:r>
          <a:r>
            <a:rPr lang="en-US" sz="1600" dirty="0" smtClean="0"/>
            <a:t>– sites  identification by locals  resource users (Dec 2011-Mar 2012)</a:t>
          </a:r>
          <a:endParaRPr lang="en-US" sz="1600" dirty="0"/>
        </a:p>
      </dgm:t>
    </dgm:pt>
    <dgm:pt modelId="{98A83B22-FE06-4156-ADD6-1F38A87AB0D7}" type="parTrans" cxnId="{59D88EE7-D90D-40CD-8237-82C383C21ED6}">
      <dgm:prSet/>
      <dgm:spPr/>
      <dgm:t>
        <a:bodyPr/>
        <a:lstStyle/>
        <a:p>
          <a:pPr algn="ctr"/>
          <a:endParaRPr lang="en-US"/>
        </a:p>
      </dgm:t>
    </dgm:pt>
    <dgm:pt modelId="{9F4D32B1-9370-4721-9E0F-A5440F16758F}" type="sibTrans" cxnId="{59D88EE7-D90D-40CD-8237-82C383C21ED6}">
      <dgm:prSet/>
      <dgm:spPr/>
      <dgm:t>
        <a:bodyPr/>
        <a:lstStyle/>
        <a:p>
          <a:pPr algn="ctr"/>
          <a:endParaRPr lang="en-US"/>
        </a:p>
      </dgm:t>
    </dgm:pt>
    <dgm:pt modelId="{A9B15824-CAB8-4116-AA02-32238475B494}">
      <dgm:prSet phldrT="[Text]" custT="1"/>
      <dgm:spPr/>
      <dgm:t>
        <a:bodyPr/>
        <a:lstStyle/>
        <a:p>
          <a:pPr algn="ctr"/>
          <a:r>
            <a:rPr lang="en-US" sz="2400" dirty="0" smtClean="0"/>
            <a:t>3. Bio-assessment survey </a:t>
          </a:r>
          <a:r>
            <a:rPr lang="en-US" sz="1900" dirty="0" smtClean="0"/>
            <a:t>– site </a:t>
          </a:r>
          <a:r>
            <a:rPr lang="en-US" sz="1800" dirty="0" smtClean="0"/>
            <a:t>ideal or not?  (Mar 2012- April 2012)   </a:t>
          </a:r>
          <a:endParaRPr lang="en-US" sz="1900" dirty="0"/>
        </a:p>
      </dgm:t>
    </dgm:pt>
    <dgm:pt modelId="{D79A9513-774D-423F-9E0A-5ED2598A8448}" type="parTrans" cxnId="{646D6077-ED04-4FD6-8CF9-BD1DBFEA182C}">
      <dgm:prSet/>
      <dgm:spPr/>
      <dgm:t>
        <a:bodyPr/>
        <a:lstStyle/>
        <a:p>
          <a:pPr algn="ctr"/>
          <a:endParaRPr lang="en-US"/>
        </a:p>
      </dgm:t>
    </dgm:pt>
    <dgm:pt modelId="{E8D62AFC-CFA4-4C9A-8AE8-0BDD3784901F}" type="sibTrans" cxnId="{646D6077-ED04-4FD6-8CF9-BD1DBFEA182C}">
      <dgm:prSet/>
      <dgm:spPr/>
      <dgm:t>
        <a:bodyPr/>
        <a:lstStyle/>
        <a:p>
          <a:pPr algn="ctr"/>
          <a:endParaRPr lang="en-US"/>
        </a:p>
      </dgm:t>
    </dgm:pt>
    <dgm:pt modelId="{AE985722-DDF7-44BB-ADD8-EACE73B611DC}">
      <dgm:prSet custT="1"/>
      <dgm:spPr/>
      <dgm:t>
        <a:bodyPr/>
        <a:lstStyle/>
        <a:p>
          <a:pPr algn="ctr"/>
          <a:r>
            <a:rPr lang="en-US" sz="3000" dirty="0" smtClean="0"/>
            <a:t>5. Monitoring </a:t>
          </a:r>
          <a:r>
            <a:rPr lang="en-US" sz="1600" dirty="0" smtClean="0"/>
            <a:t>(April 2012 - ongoing)</a:t>
          </a:r>
          <a:endParaRPr lang="en-US" sz="3000" dirty="0"/>
        </a:p>
      </dgm:t>
    </dgm:pt>
    <dgm:pt modelId="{5CE4637B-2481-496D-9C9C-3B321DC6A070}" type="parTrans" cxnId="{096A99FA-2D82-4612-AB84-55EE772D8C46}">
      <dgm:prSet/>
      <dgm:spPr/>
      <dgm:t>
        <a:bodyPr/>
        <a:lstStyle/>
        <a:p>
          <a:pPr algn="ctr"/>
          <a:endParaRPr lang="en-US"/>
        </a:p>
      </dgm:t>
    </dgm:pt>
    <dgm:pt modelId="{0E2F86A0-6BB2-4A8F-85DE-4F74A5CF05F1}" type="sibTrans" cxnId="{096A99FA-2D82-4612-AB84-55EE772D8C46}">
      <dgm:prSet/>
      <dgm:spPr/>
      <dgm:t>
        <a:bodyPr/>
        <a:lstStyle/>
        <a:p>
          <a:pPr algn="ctr"/>
          <a:endParaRPr lang="en-US"/>
        </a:p>
      </dgm:t>
    </dgm:pt>
    <dgm:pt modelId="{8614543B-D3F3-4F27-BBDE-44C47FF06CBF}">
      <dgm:prSet custT="1"/>
      <dgm:spPr/>
      <dgm:t>
        <a:bodyPr/>
        <a:lstStyle/>
        <a:p>
          <a:pPr algn="ctr"/>
          <a:r>
            <a:rPr lang="en-US" sz="2400" dirty="0" smtClean="0"/>
            <a:t>4. Implementation of farms </a:t>
          </a:r>
          <a:r>
            <a:rPr lang="en-US" sz="1600" dirty="0" smtClean="0"/>
            <a:t>(Mar 2012 – April 2012 ) </a:t>
          </a:r>
          <a:endParaRPr lang="en-US" sz="2000" dirty="0"/>
        </a:p>
      </dgm:t>
    </dgm:pt>
    <dgm:pt modelId="{FE932609-3B6C-49AC-8123-C01BF0F630B6}" type="parTrans" cxnId="{88825618-39F4-4CA5-A84E-5D0C180530DD}">
      <dgm:prSet/>
      <dgm:spPr/>
      <dgm:t>
        <a:bodyPr/>
        <a:lstStyle/>
        <a:p>
          <a:pPr algn="ctr"/>
          <a:endParaRPr lang="en-US"/>
        </a:p>
      </dgm:t>
    </dgm:pt>
    <dgm:pt modelId="{BC7D7593-77E1-47E4-BBEA-A113E00626A2}" type="sibTrans" cxnId="{88825618-39F4-4CA5-A84E-5D0C180530DD}">
      <dgm:prSet/>
      <dgm:spPr/>
      <dgm:t>
        <a:bodyPr/>
        <a:lstStyle/>
        <a:p>
          <a:pPr algn="ctr"/>
          <a:endParaRPr lang="en-US"/>
        </a:p>
      </dgm:t>
    </dgm:pt>
    <dgm:pt modelId="{93017B68-9BA9-4F9C-A5A7-F9206F16233B}" type="pres">
      <dgm:prSet presAssocID="{52F2B60F-8528-4589-B595-F8A9A289766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9723E5-F8ED-4148-9262-90F868B32FE5}" type="pres">
      <dgm:prSet presAssocID="{52F2B60F-8528-4589-B595-F8A9A2897663}" presName="dummyMaxCanvas" presStyleCnt="0">
        <dgm:presLayoutVars/>
      </dgm:prSet>
      <dgm:spPr/>
    </dgm:pt>
    <dgm:pt modelId="{AB6A0E7A-C8B2-4653-8440-748932ABF798}" type="pres">
      <dgm:prSet presAssocID="{52F2B60F-8528-4589-B595-F8A9A2897663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446789-FE95-4FCE-9D74-A1A2C9635913}" type="pres">
      <dgm:prSet presAssocID="{52F2B60F-8528-4589-B595-F8A9A2897663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F51F74-6986-423F-A7B7-1483D0B82632}" type="pres">
      <dgm:prSet presAssocID="{52F2B60F-8528-4589-B595-F8A9A2897663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DC43E7-B6DF-406E-A6C5-14A1F8B8A0B5}" type="pres">
      <dgm:prSet presAssocID="{52F2B60F-8528-4589-B595-F8A9A2897663}" presName="FiveNodes_4" presStyleLbl="node1" presStyleIdx="3" presStyleCnt="5" custLinFactNeighborX="-1679" custLinFactNeighborY="-52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80A8FB-451F-4C15-809B-A524E0798F70}" type="pres">
      <dgm:prSet presAssocID="{52F2B60F-8528-4589-B595-F8A9A2897663}" presName="FiveNodes_5" presStyleLbl="node1" presStyleIdx="4" presStyleCnt="5" custScaleY="91195" custLinFactNeighborX="-2946" custLinFactNeighborY="-6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A3B66D-40FD-4F80-BB6A-4AC1E36D59A1}" type="pres">
      <dgm:prSet presAssocID="{52F2B60F-8528-4589-B595-F8A9A2897663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4F4F2C-B46F-4F65-8CDA-C83B63BD6227}" type="pres">
      <dgm:prSet presAssocID="{52F2B60F-8528-4589-B595-F8A9A2897663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66FEC6-E0E9-43EE-AFCC-70838468178E}" type="pres">
      <dgm:prSet presAssocID="{52F2B60F-8528-4589-B595-F8A9A2897663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272A4E-F40C-4ECD-BDB3-18BF812DD29D}" type="pres">
      <dgm:prSet presAssocID="{52F2B60F-8528-4589-B595-F8A9A2897663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B13F2A-EBE2-4D01-A27A-3A349E38F5CB}" type="pres">
      <dgm:prSet presAssocID="{52F2B60F-8528-4589-B595-F8A9A2897663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A509AD-2B55-4D29-B980-B99A8E090B45}" type="pres">
      <dgm:prSet presAssocID="{52F2B60F-8528-4589-B595-F8A9A2897663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6408D7-6C51-442F-8A23-EBAF648D1A4C}" type="pres">
      <dgm:prSet presAssocID="{52F2B60F-8528-4589-B595-F8A9A2897663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10E848-DFBA-4EF2-992D-44F3E7D01EC0}" type="pres">
      <dgm:prSet presAssocID="{52F2B60F-8528-4589-B595-F8A9A2897663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59B1C2-C116-43A6-898C-B023B15A1750}" type="pres">
      <dgm:prSet presAssocID="{52F2B60F-8528-4589-B595-F8A9A2897663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B1C95D-01E3-43A1-AA74-21EEADCB9696}" type="presOf" srcId="{AE985722-DDF7-44BB-ADD8-EACE73B611DC}" destId="{BC80A8FB-451F-4C15-809B-A524E0798F70}" srcOrd="0" destOrd="0" presId="urn:microsoft.com/office/officeart/2005/8/layout/vProcess5"/>
    <dgm:cxn modelId="{CAB24345-DB3D-44A6-85B8-838BC834CD78}" type="presOf" srcId="{DADD6BD9-3ADA-45A9-893D-2587BAA9862C}" destId="{EDA3B66D-40FD-4F80-BB6A-4AC1E36D59A1}" srcOrd="0" destOrd="0" presId="urn:microsoft.com/office/officeart/2005/8/layout/vProcess5"/>
    <dgm:cxn modelId="{2D20D472-8DB2-4801-B522-A44BB951A127}" type="presOf" srcId="{AE985722-DDF7-44BB-ADD8-EACE73B611DC}" destId="{6859B1C2-C116-43A6-898C-B023B15A1750}" srcOrd="1" destOrd="0" presId="urn:microsoft.com/office/officeart/2005/8/layout/vProcess5"/>
    <dgm:cxn modelId="{1BD6172A-D5EE-42D4-BD13-66B9D974071B}" type="presOf" srcId="{A9B15824-CAB8-4116-AA02-32238475B494}" destId="{E36408D7-6C51-442F-8A23-EBAF648D1A4C}" srcOrd="1" destOrd="0" presId="urn:microsoft.com/office/officeart/2005/8/layout/vProcess5"/>
    <dgm:cxn modelId="{C865A099-4030-4B6D-AF7F-5CDB6D2F7228}" type="presOf" srcId="{74025CAC-DF62-44CB-BF61-10998473CC49}" destId="{59446789-FE95-4FCE-9D74-A1A2C9635913}" srcOrd="0" destOrd="0" presId="urn:microsoft.com/office/officeart/2005/8/layout/vProcess5"/>
    <dgm:cxn modelId="{646D6077-ED04-4FD6-8CF9-BD1DBFEA182C}" srcId="{52F2B60F-8528-4589-B595-F8A9A2897663}" destId="{A9B15824-CAB8-4116-AA02-32238475B494}" srcOrd="2" destOrd="0" parTransId="{D79A9513-774D-423F-9E0A-5ED2598A8448}" sibTransId="{E8D62AFC-CFA4-4C9A-8AE8-0BDD3784901F}"/>
    <dgm:cxn modelId="{A76B7AB2-256A-4831-961A-1D1D0332A31B}" type="presOf" srcId="{9F4D32B1-9370-4721-9E0F-A5440F16758F}" destId="{424F4F2C-B46F-4F65-8CDA-C83B63BD6227}" srcOrd="0" destOrd="0" presId="urn:microsoft.com/office/officeart/2005/8/layout/vProcess5"/>
    <dgm:cxn modelId="{3482EF44-0888-4CC6-973F-93DB658AAC1E}" type="presOf" srcId="{8614543B-D3F3-4F27-BBDE-44C47FF06CBF}" destId="{2A10E848-DFBA-4EF2-992D-44F3E7D01EC0}" srcOrd="1" destOrd="0" presId="urn:microsoft.com/office/officeart/2005/8/layout/vProcess5"/>
    <dgm:cxn modelId="{3E06797B-75DF-41E8-9927-995ECA18A475}" type="presOf" srcId="{BC7D7593-77E1-47E4-BBEA-A113E00626A2}" destId="{80272A4E-F40C-4ECD-BDB3-18BF812DD29D}" srcOrd="0" destOrd="0" presId="urn:microsoft.com/office/officeart/2005/8/layout/vProcess5"/>
    <dgm:cxn modelId="{EBED7A4B-A8A1-47C8-9EC2-5CBF551CD8F2}" type="presOf" srcId="{A9B15824-CAB8-4116-AA02-32238475B494}" destId="{46F51F74-6986-423F-A7B7-1483D0B82632}" srcOrd="0" destOrd="0" presId="urn:microsoft.com/office/officeart/2005/8/layout/vProcess5"/>
    <dgm:cxn modelId="{14F11304-6107-473E-B4F5-76CC82082370}" type="presOf" srcId="{52F2B60F-8528-4589-B595-F8A9A2897663}" destId="{93017B68-9BA9-4F9C-A5A7-F9206F16233B}" srcOrd="0" destOrd="0" presId="urn:microsoft.com/office/officeart/2005/8/layout/vProcess5"/>
    <dgm:cxn modelId="{096A99FA-2D82-4612-AB84-55EE772D8C46}" srcId="{52F2B60F-8528-4589-B595-F8A9A2897663}" destId="{AE985722-DDF7-44BB-ADD8-EACE73B611DC}" srcOrd="4" destOrd="0" parTransId="{5CE4637B-2481-496D-9C9C-3B321DC6A070}" sibTransId="{0E2F86A0-6BB2-4A8F-85DE-4F74A5CF05F1}"/>
    <dgm:cxn modelId="{0248B3DF-AEA9-4A63-B923-F4572360A70F}" type="presOf" srcId="{3A9B39E6-F5F4-45EC-B90B-706178AD2BEA}" destId="{8FB13F2A-EBE2-4D01-A27A-3A349E38F5CB}" srcOrd="1" destOrd="0" presId="urn:microsoft.com/office/officeart/2005/8/layout/vProcess5"/>
    <dgm:cxn modelId="{B67DA160-C74E-4375-920D-E4FC9C5E9966}" srcId="{52F2B60F-8528-4589-B595-F8A9A2897663}" destId="{3A9B39E6-F5F4-45EC-B90B-706178AD2BEA}" srcOrd="0" destOrd="0" parTransId="{9B3AF57B-D3BC-4891-8AC6-4E4D84AA1AD0}" sibTransId="{DADD6BD9-3ADA-45A9-893D-2587BAA9862C}"/>
    <dgm:cxn modelId="{F272B7E0-9659-4FD4-99B3-7AAB2ECC73F1}" type="presOf" srcId="{8614543B-D3F3-4F27-BBDE-44C47FF06CBF}" destId="{BFDC43E7-B6DF-406E-A6C5-14A1F8B8A0B5}" srcOrd="0" destOrd="0" presId="urn:microsoft.com/office/officeart/2005/8/layout/vProcess5"/>
    <dgm:cxn modelId="{B020B75B-31EE-404E-B4F5-C8239231E5BB}" type="presOf" srcId="{3A9B39E6-F5F4-45EC-B90B-706178AD2BEA}" destId="{AB6A0E7A-C8B2-4653-8440-748932ABF798}" srcOrd="0" destOrd="0" presId="urn:microsoft.com/office/officeart/2005/8/layout/vProcess5"/>
    <dgm:cxn modelId="{28ED5DAE-1B53-4531-9517-85CBD6D51B2D}" type="presOf" srcId="{74025CAC-DF62-44CB-BF61-10998473CC49}" destId="{2EA509AD-2B55-4D29-B980-B99A8E090B45}" srcOrd="1" destOrd="0" presId="urn:microsoft.com/office/officeart/2005/8/layout/vProcess5"/>
    <dgm:cxn modelId="{88825618-39F4-4CA5-A84E-5D0C180530DD}" srcId="{52F2B60F-8528-4589-B595-F8A9A2897663}" destId="{8614543B-D3F3-4F27-BBDE-44C47FF06CBF}" srcOrd="3" destOrd="0" parTransId="{FE932609-3B6C-49AC-8123-C01BF0F630B6}" sibTransId="{BC7D7593-77E1-47E4-BBEA-A113E00626A2}"/>
    <dgm:cxn modelId="{59D88EE7-D90D-40CD-8237-82C383C21ED6}" srcId="{52F2B60F-8528-4589-B595-F8A9A2897663}" destId="{74025CAC-DF62-44CB-BF61-10998473CC49}" srcOrd="1" destOrd="0" parTransId="{98A83B22-FE06-4156-ADD6-1F38A87AB0D7}" sibTransId="{9F4D32B1-9370-4721-9E0F-A5440F16758F}"/>
    <dgm:cxn modelId="{1C609BA7-F10C-49B0-A58E-E4D9333F6677}" type="presOf" srcId="{E8D62AFC-CFA4-4C9A-8AE8-0BDD3784901F}" destId="{1F66FEC6-E0E9-43EE-AFCC-70838468178E}" srcOrd="0" destOrd="0" presId="urn:microsoft.com/office/officeart/2005/8/layout/vProcess5"/>
    <dgm:cxn modelId="{305CC749-8172-4192-A078-6FC4DA8B49CE}" type="presParOf" srcId="{93017B68-9BA9-4F9C-A5A7-F9206F16233B}" destId="{6E9723E5-F8ED-4148-9262-90F868B32FE5}" srcOrd="0" destOrd="0" presId="urn:microsoft.com/office/officeart/2005/8/layout/vProcess5"/>
    <dgm:cxn modelId="{1CBAAF92-5D78-4BD4-B3F0-3047652CE2CB}" type="presParOf" srcId="{93017B68-9BA9-4F9C-A5A7-F9206F16233B}" destId="{AB6A0E7A-C8B2-4653-8440-748932ABF798}" srcOrd="1" destOrd="0" presId="urn:microsoft.com/office/officeart/2005/8/layout/vProcess5"/>
    <dgm:cxn modelId="{894F29F9-15C2-4E41-987A-626027B754C9}" type="presParOf" srcId="{93017B68-9BA9-4F9C-A5A7-F9206F16233B}" destId="{59446789-FE95-4FCE-9D74-A1A2C9635913}" srcOrd="2" destOrd="0" presId="urn:microsoft.com/office/officeart/2005/8/layout/vProcess5"/>
    <dgm:cxn modelId="{8E7A1E4B-C2EB-4ECA-B7A6-BC82DD5319A8}" type="presParOf" srcId="{93017B68-9BA9-4F9C-A5A7-F9206F16233B}" destId="{46F51F74-6986-423F-A7B7-1483D0B82632}" srcOrd="3" destOrd="0" presId="urn:microsoft.com/office/officeart/2005/8/layout/vProcess5"/>
    <dgm:cxn modelId="{4E681D49-B9BD-47C0-B087-B76289E991E5}" type="presParOf" srcId="{93017B68-9BA9-4F9C-A5A7-F9206F16233B}" destId="{BFDC43E7-B6DF-406E-A6C5-14A1F8B8A0B5}" srcOrd="4" destOrd="0" presId="urn:microsoft.com/office/officeart/2005/8/layout/vProcess5"/>
    <dgm:cxn modelId="{33D4C1EA-4D5C-4853-A972-0E31D31DA4AD}" type="presParOf" srcId="{93017B68-9BA9-4F9C-A5A7-F9206F16233B}" destId="{BC80A8FB-451F-4C15-809B-A524E0798F70}" srcOrd="5" destOrd="0" presId="urn:microsoft.com/office/officeart/2005/8/layout/vProcess5"/>
    <dgm:cxn modelId="{80B8D243-224B-4FAB-A769-248F0955A098}" type="presParOf" srcId="{93017B68-9BA9-4F9C-A5A7-F9206F16233B}" destId="{EDA3B66D-40FD-4F80-BB6A-4AC1E36D59A1}" srcOrd="6" destOrd="0" presId="urn:microsoft.com/office/officeart/2005/8/layout/vProcess5"/>
    <dgm:cxn modelId="{40266D7F-5668-477D-A2DE-F41122C07321}" type="presParOf" srcId="{93017B68-9BA9-4F9C-A5A7-F9206F16233B}" destId="{424F4F2C-B46F-4F65-8CDA-C83B63BD6227}" srcOrd="7" destOrd="0" presId="urn:microsoft.com/office/officeart/2005/8/layout/vProcess5"/>
    <dgm:cxn modelId="{D8CB7EC5-5CF7-4E91-A12C-870ECF81056F}" type="presParOf" srcId="{93017B68-9BA9-4F9C-A5A7-F9206F16233B}" destId="{1F66FEC6-E0E9-43EE-AFCC-70838468178E}" srcOrd="8" destOrd="0" presId="urn:microsoft.com/office/officeart/2005/8/layout/vProcess5"/>
    <dgm:cxn modelId="{A67B302A-B001-413C-AAE2-DCD86F7AE77E}" type="presParOf" srcId="{93017B68-9BA9-4F9C-A5A7-F9206F16233B}" destId="{80272A4E-F40C-4ECD-BDB3-18BF812DD29D}" srcOrd="9" destOrd="0" presId="urn:microsoft.com/office/officeart/2005/8/layout/vProcess5"/>
    <dgm:cxn modelId="{F0E4825D-C12C-4873-B71F-A8C962BFC786}" type="presParOf" srcId="{93017B68-9BA9-4F9C-A5A7-F9206F16233B}" destId="{8FB13F2A-EBE2-4D01-A27A-3A349E38F5CB}" srcOrd="10" destOrd="0" presId="urn:microsoft.com/office/officeart/2005/8/layout/vProcess5"/>
    <dgm:cxn modelId="{7924FE2A-3762-473E-A3D2-08A06942125C}" type="presParOf" srcId="{93017B68-9BA9-4F9C-A5A7-F9206F16233B}" destId="{2EA509AD-2B55-4D29-B980-B99A8E090B45}" srcOrd="11" destOrd="0" presId="urn:microsoft.com/office/officeart/2005/8/layout/vProcess5"/>
    <dgm:cxn modelId="{BA981A6C-A2E6-4766-A229-DC3F2FDB4527}" type="presParOf" srcId="{93017B68-9BA9-4F9C-A5A7-F9206F16233B}" destId="{E36408D7-6C51-442F-8A23-EBAF648D1A4C}" srcOrd="12" destOrd="0" presId="urn:microsoft.com/office/officeart/2005/8/layout/vProcess5"/>
    <dgm:cxn modelId="{372477A2-48FF-43E2-8793-4BA817D79974}" type="presParOf" srcId="{93017B68-9BA9-4F9C-A5A7-F9206F16233B}" destId="{2A10E848-DFBA-4EF2-992D-44F3E7D01EC0}" srcOrd="13" destOrd="0" presId="urn:microsoft.com/office/officeart/2005/8/layout/vProcess5"/>
    <dgm:cxn modelId="{2298D243-F875-4A1F-B77C-15B775CAE99B}" type="presParOf" srcId="{93017B68-9BA9-4F9C-A5A7-F9206F16233B}" destId="{6859B1C2-C116-43A6-898C-B023B15A175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B6A0E7A-C8B2-4653-8440-748932ABF798}">
      <dsp:nvSpPr>
        <dsp:cNvPr id="0" name=""/>
        <dsp:cNvSpPr/>
      </dsp:nvSpPr>
      <dsp:spPr>
        <a:xfrm>
          <a:off x="0" y="0"/>
          <a:ext cx="5335704" cy="7715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1. Scoping</a:t>
          </a:r>
          <a:r>
            <a:rPr lang="en-US" sz="1900" kern="1200" dirty="0" smtClean="0"/>
            <a:t> – </a:t>
          </a:r>
          <a:r>
            <a:rPr lang="en-US" sz="1900" kern="1200" dirty="0" smtClean="0">
              <a:solidFill>
                <a:schemeClr val="bg1"/>
              </a:solidFill>
            </a:rPr>
            <a:t>identification of potential farming  regions/sites </a:t>
          </a:r>
          <a:r>
            <a:rPr lang="en-US" sz="1900" kern="1200" dirty="0" smtClean="0"/>
            <a:t>(Nov 2011) 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0" y="0"/>
        <a:ext cx="4458088" cy="771530"/>
      </dsp:txXfrm>
    </dsp:sp>
    <dsp:sp modelId="{59446789-FE95-4FCE-9D74-A1A2C9635913}">
      <dsp:nvSpPr>
        <dsp:cNvPr id="0" name=""/>
        <dsp:cNvSpPr/>
      </dsp:nvSpPr>
      <dsp:spPr>
        <a:xfrm>
          <a:off x="398445" y="878687"/>
          <a:ext cx="5335704" cy="7715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2. Community mapping </a:t>
          </a:r>
          <a:r>
            <a:rPr lang="en-US" sz="1600" kern="1200" dirty="0" smtClean="0"/>
            <a:t>– sites  identification by locals  resource users (Dec 2011-Mar 2012)</a:t>
          </a:r>
          <a:endParaRPr lang="en-US" sz="1600" kern="1200" dirty="0"/>
        </a:p>
      </dsp:txBody>
      <dsp:txXfrm>
        <a:off x="398445" y="878687"/>
        <a:ext cx="4435764" cy="771530"/>
      </dsp:txXfrm>
    </dsp:sp>
    <dsp:sp modelId="{46F51F74-6986-423F-A7B7-1483D0B82632}">
      <dsp:nvSpPr>
        <dsp:cNvPr id="0" name=""/>
        <dsp:cNvSpPr/>
      </dsp:nvSpPr>
      <dsp:spPr>
        <a:xfrm>
          <a:off x="796890" y="1757374"/>
          <a:ext cx="5335704" cy="7715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3. Bio-assessment survey </a:t>
          </a:r>
          <a:r>
            <a:rPr lang="en-US" sz="1900" kern="1200" dirty="0" smtClean="0"/>
            <a:t>– site </a:t>
          </a:r>
          <a:r>
            <a:rPr lang="en-US" sz="1800" kern="1200" dirty="0" smtClean="0"/>
            <a:t>ideal or not?  (Mar 2012- April 2012)   </a:t>
          </a:r>
          <a:endParaRPr lang="en-US" sz="1900" kern="1200" dirty="0"/>
        </a:p>
      </dsp:txBody>
      <dsp:txXfrm>
        <a:off x="796890" y="1757374"/>
        <a:ext cx="4435764" cy="771530"/>
      </dsp:txXfrm>
    </dsp:sp>
    <dsp:sp modelId="{BFDC43E7-B6DF-406E-A6C5-14A1F8B8A0B5}">
      <dsp:nvSpPr>
        <dsp:cNvPr id="0" name=""/>
        <dsp:cNvSpPr/>
      </dsp:nvSpPr>
      <dsp:spPr>
        <a:xfrm>
          <a:off x="1105749" y="2595896"/>
          <a:ext cx="5335704" cy="7715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4. Implementation of farms </a:t>
          </a:r>
          <a:r>
            <a:rPr lang="en-US" sz="1600" kern="1200" dirty="0" smtClean="0"/>
            <a:t>(Mar 2012 – April 2012 ) </a:t>
          </a:r>
          <a:endParaRPr lang="en-US" sz="2000" kern="1200" dirty="0"/>
        </a:p>
      </dsp:txBody>
      <dsp:txXfrm>
        <a:off x="1105749" y="2595896"/>
        <a:ext cx="4435764" cy="771530"/>
      </dsp:txXfrm>
    </dsp:sp>
    <dsp:sp modelId="{BC80A8FB-451F-4C15-809B-A524E0798F70}">
      <dsp:nvSpPr>
        <dsp:cNvPr id="0" name=""/>
        <dsp:cNvSpPr/>
      </dsp:nvSpPr>
      <dsp:spPr>
        <a:xfrm>
          <a:off x="1436591" y="3500464"/>
          <a:ext cx="5335704" cy="7035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5. Monitoring </a:t>
          </a:r>
          <a:r>
            <a:rPr lang="en-US" sz="1600" kern="1200" dirty="0" smtClean="0"/>
            <a:t>(April 2012 - ongoing)</a:t>
          </a:r>
          <a:endParaRPr lang="en-US" sz="3000" kern="1200" dirty="0"/>
        </a:p>
      </dsp:txBody>
      <dsp:txXfrm>
        <a:off x="1436591" y="3500464"/>
        <a:ext cx="4435764" cy="703597"/>
      </dsp:txXfrm>
    </dsp:sp>
    <dsp:sp modelId="{EDA3B66D-40FD-4F80-BB6A-4AC1E36D59A1}">
      <dsp:nvSpPr>
        <dsp:cNvPr id="0" name=""/>
        <dsp:cNvSpPr/>
      </dsp:nvSpPr>
      <dsp:spPr>
        <a:xfrm>
          <a:off x="4834209" y="563645"/>
          <a:ext cx="501494" cy="50149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4834209" y="563645"/>
        <a:ext cx="501494" cy="501494"/>
      </dsp:txXfrm>
    </dsp:sp>
    <dsp:sp modelId="{424F4F2C-B46F-4F65-8CDA-C83B63BD6227}">
      <dsp:nvSpPr>
        <dsp:cNvPr id="0" name=""/>
        <dsp:cNvSpPr/>
      </dsp:nvSpPr>
      <dsp:spPr>
        <a:xfrm>
          <a:off x="5232654" y="1442333"/>
          <a:ext cx="501494" cy="50149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5232654" y="1442333"/>
        <a:ext cx="501494" cy="501494"/>
      </dsp:txXfrm>
    </dsp:sp>
    <dsp:sp modelId="{1F66FEC6-E0E9-43EE-AFCC-70838468178E}">
      <dsp:nvSpPr>
        <dsp:cNvPr id="0" name=""/>
        <dsp:cNvSpPr/>
      </dsp:nvSpPr>
      <dsp:spPr>
        <a:xfrm>
          <a:off x="5631100" y="2308161"/>
          <a:ext cx="501494" cy="50149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5631100" y="2308161"/>
        <a:ext cx="501494" cy="501494"/>
      </dsp:txXfrm>
    </dsp:sp>
    <dsp:sp modelId="{80272A4E-F40C-4ECD-BDB3-18BF812DD29D}">
      <dsp:nvSpPr>
        <dsp:cNvPr id="0" name=""/>
        <dsp:cNvSpPr/>
      </dsp:nvSpPr>
      <dsp:spPr>
        <a:xfrm>
          <a:off x="6029545" y="3195421"/>
          <a:ext cx="501494" cy="50149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6029545" y="3195421"/>
        <a:ext cx="501494" cy="5014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75" cy="496671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862" y="0"/>
            <a:ext cx="2946275" cy="496671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C320C9D-B471-40BB-8FA4-8A8E3DEA5BA7}" type="datetimeFigureOut">
              <a:rPr lang="en-US"/>
              <a:pPr>
                <a:defRPr/>
              </a:pPr>
              <a:t>5/5/2015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272"/>
            <a:ext cx="2946275" cy="496671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62" y="9428272"/>
            <a:ext cx="2946275" cy="496671"/>
          </a:xfrm>
          <a:prstGeom prst="rect">
            <a:avLst/>
          </a:prstGeom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A525E1E8-9050-4FFE-9243-672FB2E8DEA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2337828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75" cy="496671"/>
          </a:xfrm>
          <a:prstGeom prst="rect">
            <a:avLst/>
          </a:prstGeom>
        </p:spPr>
        <p:txBody>
          <a:bodyPr vert="horz" lIns="91294" tIns="45646" rIns="91294" bIns="4564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862" y="0"/>
            <a:ext cx="2946275" cy="496671"/>
          </a:xfrm>
          <a:prstGeom prst="rect">
            <a:avLst/>
          </a:prstGeom>
        </p:spPr>
        <p:txBody>
          <a:bodyPr vert="horz" lIns="91294" tIns="45646" rIns="91294" bIns="4564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85260BB-FC0A-4352-9BBF-62E4B5AFA330}" type="datetimeFigureOut">
              <a:rPr lang="en-US"/>
              <a:pPr>
                <a:defRPr/>
              </a:pPr>
              <a:t>5/5/2015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6" rIns="91294" bIns="4564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845" y="4714137"/>
            <a:ext cx="5439987" cy="4468343"/>
          </a:xfrm>
          <a:prstGeom prst="rect">
            <a:avLst/>
          </a:prstGeom>
        </p:spPr>
        <p:txBody>
          <a:bodyPr vert="horz" lIns="91294" tIns="45646" rIns="91294" bIns="45646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272"/>
            <a:ext cx="2946275" cy="496671"/>
          </a:xfrm>
          <a:prstGeom prst="rect">
            <a:avLst/>
          </a:prstGeom>
        </p:spPr>
        <p:txBody>
          <a:bodyPr vert="horz" lIns="91294" tIns="45646" rIns="91294" bIns="4564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862" y="9428272"/>
            <a:ext cx="2946275" cy="496671"/>
          </a:xfrm>
          <a:prstGeom prst="rect">
            <a:avLst/>
          </a:prstGeom>
        </p:spPr>
        <p:txBody>
          <a:bodyPr vert="horz" wrap="square" lIns="91294" tIns="45646" rIns="91294" bIns="4564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6AB6B8F0-2D43-466F-9035-3B3C2F7896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9831504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9862" y="9428272"/>
            <a:ext cx="2946275" cy="496671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5E0C58D1-A265-45A5-A34B-46118A6E1BCC}" type="slidenum">
              <a:rPr lang="en-US" smtClean="0">
                <a:solidFill>
                  <a:srgbClr val="000000"/>
                </a:solidFill>
              </a:rPr>
              <a:pPr eaLnBrk="1" hangingPunct="1">
                <a:defRPr/>
              </a:pPr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f-ZA" altLang="en-US" smtClean="0">
              <a:latin typeface="Arial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49BE8E2-8752-45AB-96F2-FE918D556B48}" type="slidenum">
              <a:rPr lang="en-US" altLang="en-US">
                <a:latin typeface="Arial" pitchFamily="34" charset="0"/>
              </a:rPr>
              <a:pPr/>
              <a:t>5</a:t>
            </a:fld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8855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2225" tIns="46111" rIns="92225" bIns="46111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>
              <a:latin typeface="Arial" pitchFamily="34" charset="0"/>
            </a:endParaRPr>
          </a:p>
        </p:txBody>
      </p:sp>
      <p:sp>
        <p:nvSpPr>
          <p:cNvPr id="93188" name="Slide Number Placehold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25" tIns="46111" rIns="92225" bIns="46111" anchor="b"/>
          <a:lstStyle/>
          <a:p>
            <a:pPr algn="r" eaLnBrk="1" hangingPunct="1"/>
            <a:fld id="{918AE30F-A548-4ACF-86B1-86F33E6A1114}" type="slidenum">
              <a:rPr lang="en-US" altLang="en-US" sz="1200">
                <a:latin typeface="Calibri" pitchFamily="34" charset="0"/>
              </a:rPr>
              <a:pPr algn="r" eaLnBrk="1" hangingPunct="1"/>
              <a:t>8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9374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D345790-BD24-42D7-A70B-26E524C6594E}" type="slidenum">
              <a:rPr lang="en-US" altLang="en-US">
                <a:latin typeface="Arial" pitchFamily="34" charset="0"/>
              </a:rPr>
              <a:pPr/>
              <a:t>9</a:t>
            </a:fld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8501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08ED0-164D-45D9-9C59-D74D086EEB3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995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1" tIns="45705" rIns="91411" bIns="45705" anchor="b"/>
          <a:lstStyle/>
          <a:p>
            <a:pPr algn="r" defTabSz="917575" eaLnBrk="1" hangingPunct="1"/>
            <a:fld id="{F9355E50-D02E-4846-A833-2DC6BA4AE9C7}" type="slidenum">
              <a:rPr lang="en-US" altLang="en-US" sz="1200"/>
              <a:pPr algn="r" defTabSz="917575" eaLnBrk="1" hangingPunct="1"/>
              <a:t>24</a:t>
            </a:fld>
            <a:endParaRPr lang="en-US" altLang="en-US" sz="1200"/>
          </a:p>
        </p:txBody>
      </p:sp>
      <p:sp>
        <p:nvSpPr>
          <p:cNvPr id="10240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4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8845" y="4715831"/>
            <a:ext cx="5439987" cy="4466649"/>
          </a:xfrm>
          <a:noFill/>
        </p:spPr>
        <p:txBody>
          <a:bodyPr wrap="square" lIns="91411" tIns="45705" rIns="91411" bIns="4570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</a:endParaRPr>
          </a:p>
        </p:txBody>
      </p:sp>
      <p:sp>
        <p:nvSpPr>
          <p:cNvPr id="102405" name="Slide Number Placehold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1" tIns="45705" rIns="91411" bIns="45705" anchor="b"/>
          <a:lstStyle/>
          <a:p>
            <a:pPr algn="r" defTabSz="917575" eaLnBrk="1" hangingPunct="1"/>
            <a:fld id="{E94C0FF8-7B4C-49F1-8868-1A239D9D4E86}" type="slidenum">
              <a:rPr lang="en-US" altLang="en-US" sz="1200">
                <a:latin typeface="Times New Roman" pitchFamily="18" charset="0"/>
              </a:rPr>
              <a:pPr algn="r" defTabSz="917575" eaLnBrk="1" hangingPunct="1"/>
              <a:t>24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9274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lIns="152394" tIns="76197" rIns="152394" bIns="76197" anchor="b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193899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02529-F95C-426D-892A-01D56C0328F0}" type="datetimeFigureOut">
              <a:rPr lang="en-US"/>
              <a:pPr>
                <a:defRPr/>
              </a:pPr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DF1BE-B00E-4DA0-BDB7-0BE4B601129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96EE9-81DA-4732-B023-25E8FF9015CB}" type="datetimeFigureOut">
              <a:rPr lang="en-US"/>
              <a:pPr>
                <a:defRPr/>
              </a:pPr>
              <a:t>5/5/2015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D74B97-687D-437D-864C-10E019EBB74E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85654-AD10-4EFD-AC6D-E3FE35010393}" type="datetimeFigureOut">
              <a:rPr lang="en-US"/>
              <a:pPr>
                <a:defRPr/>
              </a:pPr>
              <a:t>5/5/2015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D1211-1974-4899-BF32-6AEA3FF2A5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57E68-A3B2-4AD2-B8F1-B3DC0BFC3200}" type="datetimeFigureOut">
              <a:rPr lang="en-US" smtClean="0">
                <a:solidFill>
                  <a:srgbClr val="009DD9"/>
                </a:solidFill>
              </a:rPr>
              <a:pPr/>
              <a:t>5/5/2015</a:t>
            </a:fld>
            <a:endParaRPr lang="en-US">
              <a:solidFill>
                <a:srgbClr val="009DD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9DD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62D1-FA19-4907-9B2A-D9B4F0538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49014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57E68-A3B2-4AD2-B8F1-B3DC0BFC3200}" type="datetimeFigureOut">
              <a:rPr lang="en-US" smtClean="0">
                <a:solidFill>
                  <a:srgbClr val="009DD9"/>
                </a:solidFill>
              </a:rPr>
              <a:pPr/>
              <a:t>5/5/2015</a:t>
            </a:fld>
            <a:endParaRPr lang="en-US">
              <a:solidFill>
                <a:srgbClr val="009DD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9DD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62D1-FA19-4907-9B2A-D9B4F0538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9127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D5B57E68-A3B2-4AD2-B8F1-B3DC0BFC3200}" type="datetimeFigureOut">
              <a:rPr lang="en-US" smtClean="0">
                <a:solidFill>
                  <a:srgbClr val="009DD9"/>
                </a:solidFill>
              </a:rPr>
              <a:pPr/>
              <a:t>5/5/2015</a:t>
            </a:fld>
            <a:endParaRPr lang="en-US">
              <a:solidFill>
                <a:srgbClr val="009DD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>
              <a:solidFill>
                <a:srgbClr val="009DD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68B62D1-FA19-4907-9B2A-D9B4F0538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38859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57E68-A3B2-4AD2-B8F1-B3DC0BFC3200}" type="datetimeFigureOut">
              <a:rPr lang="en-US" smtClean="0">
                <a:solidFill>
                  <a:srgbClr val="009DD9"/>
                </a:solidFill>
              </a:rPr>
              <a:pPr/>
              <a:t>5/5/2015</a:t>
            </a:fld>
            <a:endParaRPr lang="en-US">
              <a:solidFill>
                <a:srgbClr val="009DD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9DD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62D1-FA19-4907-9B2A-D9B4F0538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49129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57E68-A3B2-4AD2-B8F1-B3DC0BFC3200}" type="datetimeFigureOut">
              <a:rPr lang="en-US" smtClean="0">
                <a:solidFill>
                  <a:srgbClr val="009DD9"/>
                </a:solidFill>
              </a:rPr>
              <a:pPr/>
              <a:t>5/5/2015</a:t>
            </a:fld>
            <a:endParaRPr lang="en-US">
              <a:solidFill>
                <a:srgbClr val="009DD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9DD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62D1-FA19-4907-9B2A-D9B4F0538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43138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57E68-A3B2-4AD2-B8F1-B3DC0BFC3200}" type="datetimeFigureOut">
              <a:rPr lang="en-US" smtClean="0">
                <a:solidFill>
                  <a:srgbClr val="009DD9"/>
                </a:solidFill>
              </a:rPr>
              <a:pPr/>
              <a:t>5/5/2015</a:t>
            </a:fld>
            <a:endParaRPr lang="en-US">
              <a:solidFill>
                <a:srgbClr val="009DD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9DD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62D1-FA19-4907-9B2A-D9B4F0538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023552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D5B57E68-A3B2-4AD2-B8F1-B3DC0BFC3200}" type="datetimeFigureOut">
              <a:rPr lang="en-US" smtClean="0">
                <a:solidFill>
                  <a:srgbClr val="009DD9"/>
                </a:solidFill>
              </a:rPr>
              <a:pPr/>
              <a:t>5/5/2015</a:t>
            </a:fld>
            <a:endParaRPr lang="en-US">
              <a:solidFill>
                <a:srgbClr val="009DD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>
              <a:solidFill>
                <a:srgbClr val="009DD9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68B62D1-FA19-4907-9B2A-D9B4F05381D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50001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FF68-9AF8-4D44-A974-B0192A37760E}" type="datetimeFigureOut">
              <a:rPr lang="en-US" smtClean="0">
                <a:solidFill>
                  <a:srgbClr val="438086"/>
                </a:solidFill>
              </a:rPr>
              <a:pPr/>
              <a:t>5/5/2015</a:t>
            </a:fld>
            <a:endParaRPr lang="en-GB">
              <a:solidFill>
                <a:srgbClr val="43808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43808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A318F-2A3C-400D-945A-660B56A7A4A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948845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spect="1"/>
          </p:cNvSpPr>
          <p:nvPr/>
        </p:nvSpPr>
        <p:spPr>
          <a:xfrm>
            <a:off x="173038" y="244475"/>
            <a:ext cx="8793162" cy="6376988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4"/>
          <p:cNvCxnSpPr/>
          <p:nvPr/>
        </p:nvCxnSpPr>
        <p:spPr>
          <a:xfrm>
            <a:off x="1484313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42"/>
            <a:ext cx="6575895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D4A54A6-AA98-4C36-BA75-326D6885E898}" type="datetimeFigureOut">
              <a:rPr lang="en-US"/>
              <a:pPr>
                <a:defRPr/>
              </a:pPr>
              <a:t>5/5/2015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9583B6-B324-4248-98DE-003B0F9B68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447139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9BD5F-320B-4417-A0AB-219132C021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6D32-659F-4D10-9709-9A14F790B0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7001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17C1-B1C1-4583-BE8E-A696C1DEF3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79692-911F-4653-84DF-2AACA2A15D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1424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17C1-B1C1-4583-BE8E-A696C1DEF3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79692-911F-4653-84DF-2AACA2A15D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561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17C1-B1C1-4583-BE8E-A696C1DEF3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79692-911F-4653-84DF-2AACA2A15D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4845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17C1-B1C1-4583-BE8E-A696C1DEF3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79692-911F-4653-84DF-2AACA2A15D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9446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capitalseaweed.com/Upload/2012/01/Tin%20bai/seaweed.jpg"/>
          <p:cNvPicPr>
            <a:picLocks noChangeAspect="1" noChangeArrowheads="1"/>
          </p:cNvPicPr>
          <p:nvPr userDrawn="1"/>
        </p:nvPicPr>
        <p:blipFill>
          <a:blip r:embed="rId2" cstate="print">
            <a:lum bright="76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</p:pic>
      <p:pic>
        <p:nvPicPr>
          <p:cNvPr id="7" name="Picture 10" descr="logo tr.t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8987" y="6310764"/>
            <a:ext cx="735013" cy="547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54201586"/>
      </p:ext>
    </p:extLst>
  </p:cSld>
  <p:clrMapOvr>
    <a:masterClrMapping/>
  </p:clrMapOvr>
  <p:transition spd="med" advClick="0" advTm="19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211638" y="4581525"/>
            <a:ext cx="9144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6" descr="http://capitalseaweed.com/Upload/2012/01/Tin%20bai/seaweed.jpg"/>
          <p:cNvPicPr>
            <a:picLocks noChangeAspect="1" noChangeArrowheads="1"/>
          </p:cNvPicPr>
          <p:nvPr userDrawn="1"/>
        </p:nvPicPr>
        <p:blipFill>
          <a:blip r:embed="rId2" cstate="print">
            <a:lum bright="76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</p:pic>
      <p:pic>
        <p:nvPicPr>
          <p:cNvPr id="12" name="Picture 10" descr="logo tr.t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6134618"/>
            <a:ext cx="971600" cy="72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27447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211638" y="4581525"/>
            <a:ext cx="9144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6" descr="http://capitalseaweed.com/Upload/2012/01/Tin%20bai/seaweed.jpg"/>
          <p:cNvPicPr>
            <a:picLocks noChangeAspect="1" noChangeArrowheads="1"/>
          </p:cNvPicPr>
          <p:nvPr userDrawn="1"/>
        </p:nvPicPr>
        <p:blipFill>
          <a:blip r:embed="rId2" cstate="print">
            <a:lum bright="76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</p:pic>
      <p:pic>
        <p:nvPicPr>
          <p:cNvPr id="12" name="Picture 10" descr="logo tr.t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6134618"/>
            <a:ext cx="971600" cy="72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75830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211638" y="4581525"/>
            <a:ext cx="9144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6" descr="http://capitalseaweed.com/Upload/2012/01/Tin%20bai/seaweed.jpg"/>
          <p:cNvPicPr>
            <a:picLocks noChangeAspect="1" noChangeArrowheads="1"/>
          </p:cNvPicPr>
          <p:nvPr userDrawn="1"/>
        </p:nvPicPr>
        <p:blipFill>
          <a:blip r:embed="rId2" cstate="print">
            <a:lum bright="76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</p:pic>
      <p:pic>
        <p:nvPicPr>
          <p:cNvPr id="12" name="Picture 10" descr="logo tr.t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6134618"/>
            <a:ext cx="971600" cy="72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742262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211638" y="4581525"/>
            <a:ext cx="9144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6" descr="http://capitalseaweed.com/Upload/2012/01/Tin%20bai/seaweed.jpg"/>
          <p:cNvPicPr>
            <a:picLocks noChangeAspect="1" noChangeArrowheads="1"/>
          </p:cNvPicPr>
          <p:nvPr userDrawn="1"/>
        </p:nvPicPr>
        <p:blipFill>
          <a:blip r:embed="rId2" cstate="print">
            <a:lum bright="76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</p:pic>
      <p:pic>
        <p:nvPicPr>
          <p:cNvPr id="12" name="Picture 10" descr="logo tr.t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6134618"/>
            <a:ext cx="971600" cy="72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458944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211638" y="4581525"/>
            <a:ext cx="9144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6" descr="http://capitalseaweed.com/Upload/2012/01/Tin%20bai/seaweed.jpg"/>
          <p:cNvPicPr>
            <a:picLocks noChangeAspect="1" noChangeArrowheads="1"/>
          </p:cNvPicPr>
          <p:nvPr userDrawn="1"/>
        </p:nvPicPr>
        <p:blipFill>
          <a:blip r:embed="rId2" cstate="print">
            <a:lum bright="76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</p:pic>
      <p:pic>
        <p:nvPicPr>
          <p:cNvPr id="12" name="Picture 10" descr="logo tr.t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6134618"/>
            <a:ext cx="971600" cy="72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20959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capitalseaweed.com/Upload/2012/01/Tin%20bai/seaweed.jpg"/>
          <p:cNvPicPr>
            <a:picLocks noChangeAspect="1" noChangeArrowheads="1"/>
          </p:cNvPicPr>
          <p:nvPr userDrawn="1"/>
        </p:nvPicPr>
        <p:blipFill>
          <a:blip r:embed="rId2" cstate="print">
            <a:lum bright="76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</p:pic>
      <p:pic>
        <p:nvPicPr>
          <p:cNvPr id="7" name="Picture 10" descr="logo tr.t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8987" y="6310764"/>
            <a:ext cx="735013" cy="547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43874746"/>
      </p:ext>
    </p:extLst>
  </p:cSld>
  <p:clrMapOvr>
    <a:masterClrMapping/>
  </p:clrMapOvr>
  <p:transition spd="med" advClick="0" advTm="19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5/5/2015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008BB-F666-432C-9E18-1918CA3985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0226-0C8F-4F43-A489-1A8C56659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008BB-F666-432C-9E18-1918CA3985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0226-0C8F-4F43-A489-1A8C56659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008BB-F666-432C-9E18-1918CA3985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0226-0C8F-4F43-A489-1A8C56659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008BB-F666-432C-9E18-1918CA3985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0226-0C8F-4F43-A489-1A8C56659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008BB-F666-432C-9E18-1918CA3985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0226-0C8F-4F43-A489-1A8C56659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6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7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8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9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0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3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2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3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4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5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6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37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8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9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40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42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" descr="7-00029_BAK_v03TOP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15875" y="6007100"/>
            <a:ext cx="9159875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5000" r:id="rId10"/>
    <p:sldLayoutId id="2147485001" r:id="rId11"/>
    <p:sldLayoutId id="2147484979" r:id="rId12"/>
  </p:sldLayoutIdLst>
  <p:transition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96875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2345AC-7A3D-43DF-92AC-7748FA9246C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GB"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CE88E6D-4BCD-4476-8573-DEFD44589F6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  <p:pic>
        <p:nvPicPr>
          <p:cNvPr id="20" name="Picture 19" descr="logo tr.t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568242" y="357166"/>
            <a:ext cx="575758" cy="4286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751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2" r:id="rId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2345AC-7A3D-43DF-92AC-7748FA9246C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GB"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CE88E6D-4BCD-4476-8573-DEFD44589F6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  <p:pic>
        <p:nvPicPr>
          <p:cNvPr id="20" name="Picture 19" descr="logo tr.t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568242" y="357166"/>
            <a:ext cx="575758" cy="4286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1613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4" r:id="rId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2345AC-7A3D-43DF-92AC-7748FA9246C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GB"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CE88E6D-4BCD-4476-8573-DEFD44589F6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  <p:pic>
        <p:nvPicPr>
          <p:cNvPr id="20" name="Picture 19" descr="logo tr.t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568242" y="357166"/>
            <a:ext cx="575758" cy="4286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4221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6" r:id="rId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F952A23-0551-4A21-9CD9-79F4848151A2}" type="slidenum">
              <a:rPr lang="en-US" smtClean="0"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latin typeface="Georg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481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0" r:id="rId1"/>
    <p:sldLayoutId id="2147485091" r:id="rId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09517C1-B1C1-4583-BE8E-A696C1DEF3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3B79692-911F-4653-84DF-2AACA2A15DD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242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09517C1-B1C1-4583-BE8E-A696C1DEF3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3B79692-911F-4653-84DF-2AACA2A15DD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397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09517C1-B1C1-4583-BE8E-A696C1DEF3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3B79692-911F-4653-84DF-2AACA2A15DD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675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09517C1-B1C1-4583-BE8E-A696C1DEF3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3B79692-911F-4653-84DF-2AACA2A15DD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257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09517C1-B1C1-4583-BE8E-A696C1DEF3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3B79692-911F-4653-84DF-2AACA2A15DD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825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09517C1-B1C1-4583-BE8E-A696C1DEF3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3B79692-911F-4653-84DF-2AACA2A15DD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651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white rectangle.png"/>
          <p:cNvPicPr>
            <a:picLocks noChangeAspect="1"/>
          </p:cNvPicPr>
          <p:nvPr/>
        </p:nvPicPr>
        <p:blipFill>
          <a:blip r:embed="rId4" cstate="print"/>
          <a:srcRect b="10452"/>
          <a:stretch>
            <a:fillRect/>
          </a:stretch>
        </p:blipFill>
        <p:spPr bwMode="auto">
          <a:xfrm>
            <a:off x="0" y="1300163"/>
            <a:ext cx="9144000" cy="555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1905000"/>
            <a:ext cx="8040687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0" r:id="rId1"/>
  </p:sldLayoutIdLst>
  <p:transition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25" dirty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175" indent="-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buChar char="–"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0413" indent="-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3788" indent="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buChar char="–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5575" indent="40322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buChar char="»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09517C1-B1C1-4583-BE8E-A696C1DEF3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3B79692-911F-4653-84DF-2AACA2A15DD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502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09517C1-B1C1-4583-BE8E-A696C1DEF3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3B79692-911F-4653-84DF-2AACA2A15DD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978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09517C1-B1C1-4583-BE8E-A696C1DEF3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3B79692-911F-4653-84DF-2AACA2A15DD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624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09517C1-B1C1-4583-BE8E-A696C1DEF3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3B79692-911F-4653-84DF-2AACA2A15DD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618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09517C1-B1C1-4583-BE8E-A696C1DEF3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3B79692-911F-4653-84DF-2AACA2A15DD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458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09517C1-B1C1-4583-BE8E-A696C1DEF3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3B79692-911F-4653-84DF-2AACA2A15DD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799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hangingPunct="1"/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hangingPunct="1"/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5/5/2015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eaLnBrk="1" hangingPunct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eaLnBrk="1" hangingPunct="1"/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3" r:id="rId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30008BB-F666-432C-9E18-1918CA39854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1DA0226-0C8F-4F43-A489-1A8C566590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30008BB-F666-432C-9E18-1918CA39854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1DA0226-0C8F-4F43-A489-1A8C566590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30008BB-F666-432C-9E18-1918CA39854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1DA0226-0C8F-4F43-A489-1A8C566590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5D2C90-4839-4760-B398-0508DCF242DC}" type="datetimeFigureOut">
              <a:rPr lang="en-US"/>
              <a:pPr>
                <a:defRPr/>
              </a:pPr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9E4A5DD-2FE0-4E37-9B4D-63323BC173CC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3079" name="Picture 5" descr="logo tr.tif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6775" y="6362700"/>
            <a:ext cx="6572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8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30008BB-F666-432C-9E18-1918CA39854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1DA0226-0C8F-4F43-A489-1A8C566590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30008BB-F666-432C-9E18-1918CA39854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1DA0226-0C8F-4F43-A489-1A8C566590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BE00DB-7F2B-4CFE-90A3-A99D848937F2}" type="datetimeFigureOut">
              <a:rPr lang="en-US"/>
              <a:pPr>
                <a:defRPr/>
              </a:pPr>
              <a:t>5/5/2015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0506E73E-B833-4F81-9A08-B9BEAC7F4291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565612-B456-4277-8684-947D88A09D54}" type="datetimeFigureOut">
              <a:rPr lang="en-US"/>
              <a:pPr>
                <a:defRPr/>
              </a:pPr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64C94BC-9C79-489C-812E-17F648ABF26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6151" name="Picture 5" descr="logo tr.tif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6775" y="6362700"/>
            <a:ext cx="6572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8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2345AC-7A3D-43DF-92AC-7748FA9246C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GB"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CE88E6D-4BCD-4476-8573-DEFD44589F6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  <p:pic>
        <p:nvPicPr>
          <p:cNvPr id="20" name="Picture 19" descr="logo tr.t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568242" y="357166"/>
            <a:ext cx="575758" cy="4286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010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4" r:id="rId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2345AC-7A3D-43DF-92AC-7748FA9246C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GB"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CE88E6D-4BCD-4476-8573-DEFD44589F6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485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6" r:id="rId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2345AC-7A3D-43DF-92AC-7748FA9246C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GB"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CE88E6D-4BCD-4476-8573-DEFD44589F6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0057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8" r:id="rId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2345AC-7A3D-43DF-92AC-7748FA9246C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5/5/2015</a:t>
            </a:fld>
            <a:endParaRPr lang="en-GB"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CE88E6D-4BCD-4476-8573-DEFD44589F6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  <p:pic>
        <p:nvPicPr>
          <p:cNvPr id="20" name="Picture 19" descr="logo tr.t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568242" y="357166"/>
            <a:ext cx="575758" cy="4286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7246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0" r:id="rId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9.jpeg"/><Relationship Id="rId5" Type="http://schemas.openxmlformats.org/officeDocument/2006/relationships/image" Target="../media/image51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6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jpe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19" Type="http://schemas.openxmlformats.org/officeDocument/2006/relationships/image" Target="../media/image36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jpeg"/><Relationship Id="rId2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24744"/>
            <a:ext cx="7851648" cy="4176464"/>
          </a:xfrm>
        </p:spPr>
        <p:txBody>
          <a:bodyPr anchor="ctr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4000" dirty="0" smtClean="0">
                <a:solidFill>
                  <a:schemeClr val="tx1"/>
                </a:solidFill>
                <a:effectLst/>
              </a:rPr>
              <a:t>WIPO/INDECOPI </a:t>
            </a:r>
            <a:r>
              <a:rPr lang="fr-FR" sz="4000" dirty="0" err="1" smtClean="0">
                <a:solidFill>
                  <a:schemeClr val="tx1"/>
                </a:solidFill>
                <a:effectLst/>
              </a:rPr>
              <a:t>Interregional</a:t>
            </a:r>
            <a:r>
              <a:rPr lang="fr-FR" sz="4000" dirty="0" smtClean="0">
                <a:solidFill>
                  <a:schemeClr val="tx1"/>
                </a:solidFill>
                <a:effectLst/>
              </a:rPr>
              <a:t> Expert Meeting</a:t>
            </a:r>
            <a:r>
              <a:rPr lang="fr-FR" sz="4000" dirty="0" smtClean="0">
                <a:solidFill>
                  <a:schemeClr val="tx1"/>
                </a:solidFill>
                <a:effectLst/>
              </a:rPr>
              <a:t/>
            </a:r>
            <a:br>
              <a:rPr lang="fr-FR" sz="4000" dirty="0" smtClean="0">
                <a:solidFill>
                  <a:schemeClr val="tx1"/>
                </a:solidFill>
                <a:effectLst/>
              </a:rPr>
            </a:br>
            <a:r>
              <a:rPr lang="fr-FR" sz="4000" dirty="0" smtClean="0">
                <a:solidFill>
                  <a:schemeClr val="tx1"/>
                </a:solidFill>
                <a:effectLst/>
              </a:rPr>
              <a:t> </a:t>
            </a:r>
            <a:r>
              <a:rPr lang="fr-FR" sz="3100" dirty="0" smtClean="0">
                <a:solidFill>
                  <a:schemeClr val="tx1"/>
                </a:solidFill>
                <a:effectLst/>
              </a:rPr>
              <a:t>Lima, </a:t>
            </a:r>
            <a:r>
              <a:rPr lang="fr-FR" sz="3100" dirty="0" smtClean="0">
                <a:solidFill>
                  <a:schemeClr val="tx1"/>
                </a:solidFill>
                <a:effectLst/>
              </a:rPr>
              <a:t>5 - 6 </a:t>
            </a:r>
            <a:r>
              <a:rPr lang="fr-FR" sz="3100" dirty="0" smtClean="0">
                <a:solidFill>
                  <a:schemeClr val="tx1"/>
                </a:solidFill>
                <a:effectLst/>
              </a:rPr>
              <a:t>May 2015</a:t>
            </a:r>
            <a:r>
              <a:rPr lang="fr-FR" sz="4000" dirty="0" smtClean="0">
                <a:solidFill>
                  <a:schemeClr val="tx1"/>
                </a:solidFill>
                <a:effectLst/>
              </a:rPr>
              <a:t> </a:t>
            </a:r>
            <a:br>
              <a:rPr lang="fr-FR" sz="4000" dirty="0" smtClean="0">
                <a:solidFill>
                  <a:schemeClr val="tx1"/>
                </a:solidFill>
                <a:effectLst/>
              </a:rPr>
            </a:br>
            <a:r>
              <a:rPr lang="fr-FR" sz="4000" dirty="0" smtClean="0">
                <a:solidFill>
                  <a:schemeClr val="tx1"/>
                </a:solidFill>
                <a:effectLst/>
              </a:rPr>
              <a:t/>
            </a:r>
            <a:br>
              <a:rPr lang="fr-FR" sz="4000" dirty="0" smtClean="0">
                <a:solidFill>
                  <a:schemeClr val="tx1"/>
                </a:solidFill>
                <a:effectLst/>
              </a:rPr>
            </a:br>
            <a:r>
              <a:rPr lang="fr-FR" sz="4000" dirty="0" smtClean="0">
                <a:solidFill>
                  <a:schemeClr val="tx1"/>
                </a:solidFill>
                <a:effectLst/>
              </a:rPr>
              <a:t>South-South </a:t>
            </a:r>
            <a:r>
              <a:rPr lang="fr-FR" sz="4000" dirty="0" smtClean="0">
                <a:solidFill>
                  <a:schemeClr val="tx1"/>
                </a:solidFill>
                <a:effectLst/>
              </a:rPr>
              <a:t>and </a:t>
            </a:r>
            <a:r>
              <a:rPr lang="fr-FR" sz="4000" dirty="0" err="1" smtClean="0">
                <a:solidFill>
                  <a:schemeClr val="tx1"/>
                </a:solidFill>
                <a:effectLst/>
              </a:rPr>
              <a:t>Triangular</a:t>
            </a:r>
            <a:r>
              <a:rPr lang="fr-FR" sz="4000" dirty="0" smtClean="0">
                <a:solidFill>
                  <a:schemeClr val="tx1"/>
                </a:solidFill>
                <a:effectLst/>
              </a:rPr>
              <a:t> </a:t>
            </a:r>
            <a:r>
              <a:rPr lang="fr-FR" sz="4000" dirty="0" err="1" smtClean="0">
                <a:solidFill>
                  <a:schemeClr val="tx1"/>
                </a:solidFill>
                <a:effectLst/>
              </a:rPr>
              <a:t>Cooperation</a:t>
            </a:r>
            <a:r>
              <a:rPr lang="fr-FR" sz="4000" dirty="0" smtClean="0">
                <a:solidFill>
                  <a:schemeClr val="tx1"/>
                </a:solidFill>
                <a:effectLst/>
              </a:rPr>
              <a:t> for Access to Information and </a:t>
            </a:r>
            <a:r>
              <a:rPr lang="fr-FR" sz="4000" dirty="0" err="1" smtClean="0">
                <a:solidFill>
                  <a:schemeClr val="tx1"/>
                </a:solidFill>
                <a:effectLst/>
              </a:rPr>
              <a:t>Knowledge</a:t>
            </a:r>
            <a:r>
              <a:rPr lang="fr-FR" sz="4800" dirty="0" smtClean="0">
                <a:solidFill>
                  <a:schemeClr val="tx1"/>
                </a:solidFill>
                <a:effectLst/>
              </a:rPr>
              <a:t/>
            </a:r>
            <a:br>
              <a:rPr lang="fr-FR" sz="4800" dirty="0" smtClean="0">
                <a:solidFill>
                  <a:schemeClr val="tx1"/>
                </a:solidFill>
                <a:effectLst/>
              </a:rPr>
            </a:br>
            <a:r>
              <a:rPr lang="fr-FR" sz="3600" dirty="0" smtClean="0">
                <a:solidFill>
                  <a:schemeClr val="tx1"/>
                </a:solidFill>
                <a:effectLst/>
              </a:rPr>
              <a:t/>
            </a:r>
            <a:br>
              <a:rPr lang="fr-FR" sz="3600" dirty="0" smtClean="0">
                <a:solidFill>
                  <a:schemeClr val="tx1"/>
                </a:solidFill>
                <a:effectLst/>
              </a:rPr>
            </a:br>
            <a:r>
              <a:rPr lang="fr-FR" sz="4000" dirty="0" err="1" smtClean="0">
                <a:solidFill>
                  <a:schemeClr val="tx1"/>
                </a:solidFill>
                <a:effectLst/>
              </a:rPr>
              <a:t>Mauritius</a:t>
            </a:r>
            <a:r>
              <a:rPr lang="fr-FR" sz="4000" dirty="0" smtClean="0">
                <a:solidFill>
                  <a:schemeClr val="tx1"/>
                </a:solidFill>
                <a:effectLst/>
              </a:rPr>
              <a:t/>
            </a:r>
            <a:br>
              <a:rPr lang="fr-FR" sz="4000" dirty="0" smtClean="0">
                <a:solidFill>
                  <a:schemeClr val="tx1"/>
                </a:solidFill>
                <a:effectLst/>
              </a:rPr>
            </a:br>
            <a:r>
              <a:rPr lang="en-US" sz="28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2800" dirty="0" smtClean="0">
                <a:solidFill>
                  <a:schemeClr val="tx1"/>
                </a:solidFill>
                <a:effectLst/>
              </a:rPr>
            </a:br>
            <a:endParaRPr lang="en-US" sz="2800" dirty="0">
              <a:solidFill>
                <a:schemeClr val="tx1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2850" y="5486400"/>
            <a:ext cx="14224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81000" y="56388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Dr </a:t>
            </a:r>
            <a:r>
              <a:rPr lang="en-US" dirty="0" err="1" smtClean="0">
                <a:solidFill>
                  <a:prstClr val="black"/>
                </a:solidFill>
              </a:rPr>
              <a:t>Nitin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Gopaul</a:t>
            </a:r>
            <a:endParaRPr lang="en-US" dirty="0" smtClean="0">
              <a:solidFill>
                <a:prstClr val="black"/>
              </a:solidFill>
            </a:endParaRPr>
          </a:p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Mauritius Research </a:t>
            </a:r>
            <a:r>
              <a:rPr lang="en-US" dirty="0" smtClean="0">
                <a:solidFill>
                  <a:prstClr val="black"/>
                </a:solidFill>
              </a:rPr>
              <a:t>Council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itra\Documents\MRC\work\SEAWEED Project Photos\2011\seaweed\IMG_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5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5720" y="214290"/>
            <a:ext cx="8501122" cy="6643710"/>
          </a:xfrm>
          <a:prstGeom prst="rect">
            <a:avLst/>
          </a:prstGeom>
          <a:solidFill>
            <a:srgbClr val="FFFFFF">
              <a:alpha val="74902"/>
            </a:srgb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363660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sz="3200" b="1" dirty="0" smtClean="0">
                <a:ln w="11430">
                  <a:solidFill>
                    <a:prstClr val="black"/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Experimental seaweed farm</a:t>
            </a:r>
            <a:endParaRPr lang="en-US" sz="3200" b="1" dirty="0">
              <a:ln w="11430">
                <a:solidFill>
                  <a:prstClr val="black"/>
                </a:solidFill>
              </a:ln>
              <a:blipFill>
                <a:blip r:embed="rId3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798" y="1000108"/>
            <a:ext cx="849523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af-ZA" sz="2800" b="1" u="sng" dirty="0" smtClean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Aim</a:t>
            </a:r>
            <a:r>
              <a:rPr lang="af-ZA" sz="2400" b="1" dirty="0" smtClean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: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af-ZA" sz="2400" dirty="0" smtClean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To set up experimental seaweed farm in Mauritius and Rodrigues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af-ZA" sz="2400" dirty="0" smtClean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af-ZA" sz="2400" b="1" u="sng" dirty="0" smtClean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Objectives</a:t>
            </a:r>
            <a:r>
              <a:rPr lang="af-ZA" sz="2400" b="1" dirty="0" smtClean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:</a:t>
            </a:r>
            <a:endParaRPr lang="en-US" sz="2400" b="1" dirty="0" smtClean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af-ZA" sz="2400" dirty="0" smtClean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To identify suitable areas for seaweed farming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af-ZA" sz="2400" dirty="0" smtClean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To identify the most suitable seaweed species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af-ZA" sz="2400" dirty="0" smtClean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To evaluate farming techniques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af-ZA" sz="2400" dirty="0" smtClean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To assess growth and yield of cultured </a:t>
            </a:r>
            <a:r>
              <a:rPr lang="af-ZA" sz="2400" dirty="0" smtClean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seaweed </a:t>
            </a:r>
            <a:r>
              <a:rPr lang="af-ZA" sz="2400" dirty="0" smtClean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species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af-ZA" sz="2400" dirty="0" smtClean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To identify challenges and potential solutions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af-ZA" sz="2400" dirty="0" smtClean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To build up capacity in seaweed farming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af-ZA" dirty="0">
              <a:solidFill>
                <a:prstClr val="black"/>
              </a:solidFill>
              <a:latin typeface="Cambria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dirty="0">
              <a:solidFill>
                <a:prstClr val="black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chitra\Documents\MRC\work\SEAWEED Project Photos\2011\seaweed\IMG_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5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0" y="-24"/>
            <a:ext cx="8929718" cy="6858024"/>
          </a:xfrm>
          <a:prstGeom prst="rect">
            <a:avLst/>
          </a:prstGeom>
          <a:solidFill>
            <a:srgbClr val="FFFFFF">
              <a:alpha val="74902"/>
            </a:srgb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3200"/>
            <a:ext cx="9144000" cy="796908"/>
          </a:xfrm>
        </p:spPr>
        <p:txBody>
          <a:bodyPr>
            <a:noAutofit/>
          </a:bodyPr>
          <a:lstStyle/>
          <a:p>
            <a:r>
              <a:rPr lang="af-ZA" sz="3600" b="1" dirty="0" smtClean="0">
                <a:ln w="11430">
                  <a:solidFill>
                    <a:schemeClr val="tx1"/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Capacity building – seaweed farming</a:t>
            </a:r>
            <a:endParaRPr lang="en-US" sz="3600" b="1" dirty="0">
              <a:ln w="11430">
                <a:solidFill>
                  <a:schemeClr val="tx1"/>
                </a:solidFill>
              </a:ln>
              <a:blipFill>
                <a:blip r:embed="rId3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rmAutofit/>
          </a:bodyPr>
          <a:lstStyle/>
          <a:p>
            <a:pPr marL="812800" indent="-812800" algn="just">
              <a:buNone/>
            </a:pPr>
            <a:r>
              <a:rPr lang="en-US" sz="2400" b="1" dirty="0" smtClean="0">
                <a:latin typeface="Cambria" pitchFamily="18" charset="0"/>
                <a:cs typeface="Arial" pitchFamily="34" charset="0"/>
              </a:rPr>
              <a:t>Aim: </a:t>
            </a:r>
            <a:r>
              <a:rPr lang="en-US" sz="2400" dirty="0" smtClean="0">
                <a:latin typeface="Cambria" pitchFamily="18" charset="0"/>
                <a:cs typeface="Arial" pitchFamily="34" charset="0"/>
              </a:rPr>
              <a:t>acquire technical know-how on seaweed farming, harvesting and processing</a:t>
            </a:r>
          </a:p>
          <a:p>
            <a:pPr>
              <a:buNone/>
            </a:pPr>
            <a:endParaRPr lang="en-US" sz="2000" dirty="0" smtClean="0">
              <a:latin typeface="Cambria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sz="2400" b="1" dirty="0" smtClean="0">
                <a:latin typeface="Cambria" pitchFamily="18" charset="0"/>
                <a:cs typeface="Arial" pitchFamily="34" charset="0"/>
              </a:rPr>
              <a:t>Target people: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latin typeface="Cambria" pitchFamily="18" charset="0"/>
                <a:cs typeface="Arial" pitchFamily="34" charset="0"/>
              </a:rPr>
              <a:t>Researchers (3) from the MRC</a:t>
            </a:r>
          </a:p>
          <a:p>
            <a:pPr>
              <a:buNone/>
            </a:pPr>
            <a:r>
              <a:rPr lang="en-US" dirty="0" smtClean="0">
                <a:latin typeface="Cambria" pitchFamily="18" charset="0"/>
                <a:cs typeface="Arial" pitchFamily="34" charset="0"/>
              </a:rPr>
              <a:t>  </a:t>
            </a:r>
            <a:endParaRPr lang="en-US" dirty="0">
              <a:latin typeface="Cambria" pitchFamily="18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929066"/>
            <a:ext cx="2492179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3929066"/>
            <a:ext cx="2275373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28596" y="5997379"/>
            <a:ext cx="821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Capacity building was done by the expert Dr Flower </a:t>
            </a:r>
            <a:r>
              <a:rPr lang="en-US" b="1" dirty="0" err="1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Msuya</a:t>
            </a:r>
            <a:r>
              <a:rPr lang="en-US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(Institute of Marine Science) - Tanzania</a:t>
            </a:r>
            <a:endParaRPr lang="en-US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7158" y="3786190"/>
            <a:ext cx="8143932" cy="221457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0352" y="3904363"/>
            <a:ext cx="2621875" cy="196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24744"/>
            <a:ext cx="4415907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4781" y="2492896"/>
            <a:ext cx="4393007" cy="329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9" name="Rectangle 1"/>
          <p:cNvSpPr>
            <a:spLocks noChangeArrowheads="1"/>
          </p:cNvSpPr>
          <p:nvPr/>
        </p:nvSpPr>
        <p:spPr bwMode="auto">
          <a:xfrm>
            <a:off x="280988" y="5927725"/>
            <a:ext cx="868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dirty="0"/>
              <a:t>Making seaweed soap in </a:t>
            </a:r>
            <a:r>
              <a:rPr lang="en-US" altLang="en-US" dirty="0" err="1"/>
              <a:t>Paje</a:t>
            </a:r>
            <a:r>
              <a:rPr lang="en-US" altLang="en-US" dirty="0"/>
              <a:t>, East Coast of </a:t>
            </a:r>
            <a:r>
              <a:rPr lang="en-US" altLang="en-US" dirty="0" smtClean="0"/>
              <a:t>Zanzibar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7504" y="332656"/>
            <a:ext cx="441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en-US" dirty="0" smtClean="0"/>
              <a:t>Manual </a:t>
            </a:r>
            <a:r>
              <a:rPr lang="en-US" altLang="en-US" dirty="0"/>
              <a:t>mixing of </a:t>
            </a:r>
            <a:r>
              <a:rPr lang="en-US" altLang="en-US" dirty="0" smtClean="0"/>
              <a:t>ingredients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620589" y="1979548"/>
            <a:ext cx="441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en-US" dirty="0" smtClean="0"/>
              <a:t>Extrusion </a:t>
            </a:r>
            <a:r>
              <a:rPr lang="en-US" altLang="en-US" dirty="0"/>
              <a:t>of </a:t>
            </a:r>
            <a:r>
              <a:rPr lang="en-US" altLang="en-US" dirty="0" smtClean="0"/>
              <a:t>mixed ingredients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8539020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 w="11430">
                  <a:solidFill>
                    <a:schemeClr val="tx1"/>
                  </a:solidFill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Steps in seaweed farming</a:t>
            </a:r>
            <a:endParaRPr lang="en-US" sz="3600" b="1" dirty="0">
              <a:ln w="11430">
                <a:solidFill>
                  <a:schemeClr val="tx1"/>
                </a:solidFill>
              </a:ln>
              <a:blipFill>
                <a:blip r:embed="rId2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28662" y="1500174"/>
          <a:ext cx="6929486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eft Brace 5"/>
          <p:cNvSpPr/>
          <p:nvPr/>
        </p:nvSpPr>
        <p:spPr>
          <a:xfrm>
            <a:off x="1142976" y="4429132"/>
            <a:ext cx="857256" cy="121444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4929198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Phase II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7072330" y="1571612"/>
            <a:ext cx="1143008" cy="17859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49641" y="2285992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Phase I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uritiusMa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85860"/>
            <a:ext cx="3534432" cy="42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2214546" y="5357826"/>
            <a:ext cx="1643074" cy="707886"/>
          </a:xfrm>
          <a:prstGeom prst="rect">
            <a:avLst/>
          </a:prstGeom>
          <a:ln>
            <a:noFill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sz="2000" b="1" dirty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lonna MT" pitchFamily="82" charset="0"/>
              </a:rPr>
              <a:t>Vieux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sz="2000" b="1" dirty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lonna MT" pitchFamily="82" charset="0"/>
              </a:rPr>
              <a:t>Grand </a:t>
            </a:r>
            <a:r>
              <a:rPr lang="af-ZA" sz="2000" b="1" dirty="0" smtClean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lonna MT" pitchFamily="82" charset="0"/>
              </a:rPr>
              <a:t>Port </a:t>
            </a:r>
            <a:r>
              <a:rPr lang="af-ZA" sz="2800" b="1" baseline="300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lonna MT" pitchFamily="82" charset="0"/>
              </a:rPr>
              <a:t>*</a:t>
            </a:r>
            <a:endParaRPr lang="en-US" sz="2000" b="1" baseline="3000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lonna MT" pitchFamily="8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282" y="0"/>
            <a:ext cx="8686800" cy="646331"/>
          </a:xfrm>
          <a:prstGeom prst="rect">
            <a:avLst/>
          </a:prstGeom>
          <a:scene3d>
            <a:camera prst="obliqueBottomRight"/>
            <a:lightRig rig="sunset" dir="t"/>
          </a:scene3d>
          <a:sp3d prstMaterial="metal"/>
        </p:spPr>
        <p:txBody>
          <a:bodyPr wrap="square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n w="11430">
                  <a:solidFill>
                    <a:prstClr val="black"/>
                  </a:solidFill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Potential Cultivation Sites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5720" y="642918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ln w="11430"/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Mauritius</a:t>
            </a:r>
            <a:endParaRPr lang="en-US" sz="28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43702" y="928670"/>
            <a:ext cx="1634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ln w="11430"/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Rodrigues</a:t>
            </a:r>
            <a:endParaRPr lang="en-US" sz="11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3279275" y="4509120"/>
            <a:ext cx="212605" cy="8640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3" name="Picture 32" descr="MapRODRIGUES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3504" y="2143116"/>
            <a:ext cx="3934586" cy="2557480"/>
          </a:xfrm>
          <a:prstGeom prst="rect">
            <a:avLst/>
          </a:prstGeom>
        </p:spPr>
      </p:pic>
      <p:cxnSp>
        <p:nvCxnSpPr>
          <p:cNvPr id="38" name="Elbow Connector 37"/>
          <p:cNvCxnSpPr/>
          <p:nvPr/>
        </p:nvCxnSpPr>
        <p:spPr>
          <a:xfrm>
            <a:off x="214282" y="2872150"/>
            <a:ext cx="571504" cy="413974"/>
          </a:xfrm>
          <a:prstGeom prst="bentConnector3">
            <a:avLst>
              <a:gd name="adj1" fmla="val 77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0" y="6211669"/>
            <a:ext cx="8572560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sz="2800" b="1" baseline="300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lonna MT" pitchFamily="82" charset="0"/>
              </a:rPr>
              <a:t>*</a:t>
            </a:r>
            <a:r>
              <a:rPr lang="af-ZA" b="1" baseline="300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lonna MT" pitchFamily="82" charset="0"/>
              </a:rPr>
              <a:t> </a:t>
            </a:r>
            <a:r>
              <a:rPr lang="af-ZA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Note</a:t>
            </a:r>
            <a:r>
              <a:rPr lang="af-ZA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 Vieux Grand Port  farm was implemented following a request from the 	farming community of that region.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rot="5400000" flipH="1" flipV="1">
            <a:off x="6527408" y="4263783"/>
            <a:ext cx="670820" cy="13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TextBox 14"/>
          <p:cNvSpPr txBox="1">
            <a:spLocks noChangeArrowheads="1"/>
          </p:cNvSpPr>
          <p:nvPr/>
        </p:nvSpPr>
        <p:spPr bwMode="auto">
          <a:xfrm>
            <a:off x="6006256" y="4643446"/>
            <a:ext cx="1785950" cy="400110"/>
          </a:xfrm>
          <a:prstGeom prst="rect">
            <a:avLst/>
          </a:prstGeom>
          <a:ln>
            <a:noFill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sz="2000" b="1" dirty="0" smtClean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lonna MT" pitchFamily="82" charset="0"/>
              </a:rPr>
              <a:t>Petite Butte</a:t>
            </a:r>
            <a:endParaRPr lang="en-US" sz="2000" b="1" dirty="0">
              <a:ln w="11430"/>
              <a:blipFill>
                <a:blip r:embed="rId4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lonna MT" pitchFamily="82" charset="0"/>
            </a:endParaRPr>
          </a:p>
        </p:txBody>
      </p:sp>
      <p:sp>
        <p:nvSpPr>
          <p:cNvPr id="47" name="TextBox 14"/>
          <p:cNvSpPr txBox="1">
            <a:spLocks noChangeArrowheads="1"/>
          </p:cNvSpPr>
          <p:nvPr/>
        </p:nvSpPr>
        <p:spPr bwMode="auto">
          <a:xfrm>
            <a:off x="2786050" y="1435230"/>
            <a:ext cx="1071570" cy="707886"/>
          </a:xfrm>
          <a:prstGeom prst="rect">
            <a:avLst/>
          </a:prstGeom>
          <a:ln>
            <a:noFill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sz="2000" b="1" dirty="0" smtClean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lonna MT" pitchFamily="82" charset="0"/>
              </a:rPr>
              <a:t>Poste La Fayette</a:t>
            </a:r>
            <a:endParaRPr lang="en-US" sz="2000" b="1" dirty="0">
              <a:ln w="11430"/>
              <a:blipFill>
                <a:blip r:embed="rId4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lonna MT" pitchFamily="82" charset="0"/>
            </a:endParaRP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71406" y="2395831"/>
            <a:ext cx="1000132" cy="461665"/>
          </a:xfrm>
          <a:prstGeom prst="rect">
            <a:avLst/>
          </a:prstGeom>
          <a:ln>
            <a:noFill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sz="2000" b="1" dirty="0" smtClean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lonna MT" pitchFamily="82" charset="0"/>
              </a:rPr>
              <a:t>Albion</a:t>
            </a:r>
            <a:r>
              <a:rPr lang="af-ZA" sz="2400" b="1" dirty="0" smtClean="0">
                <a:solidFill>
                  <a:prstClr val="black"/>
                </a:solidFill>
              </a:rPr>
              <a:t> </a:t>
            </a:r>
            <a:endParaRPr lang="en-US" sz="2400" b="1" dirty="0">
              <a:solidFill>
                <a:prstClr val="black"/>
              </a:solidFill>
            </a:endParaRPr>
          </a:p>
        </p:txBody>
      </p:sp>
      <p:cxnSp>
        <p:nvCxnSpPr>
          <p:cNvPr id="49" name="Elbow Connector 48"/>
          <p:cNvCxnSpPr/>
          <p:nvPr/>
        </p:nvCxnSpPr>
        <p:spPr>
          <a:xfrm rot="5400000">
            <a:off x="3071802" y="2214554"/>
            <a:ext cx="785818" cy="357190"/>
          </a:xfrm>
          <a:prstGeom prst="bentConnector3">
            <a:avLst>
              <a:gd name="adj1" fmla="val 100125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9" name="TextBox 14"/>
          <p:cNvSpPr txBox="1">
            <a:spLocks noChangeArrowheads="1"/>
          </p:cNvSpPr>
          <p:nvPr/>
        </p:nvSpPr>
        <p:spPr bwMode="auto">
          <a:xfrm>
            <a:off x="3571868" y="4714884"/>
            <a:ext cx="1428760" cy="646331"/>
          </a:xfrm>
          <a:prstGeom prst="rect">
            <a:avLst/>
          </a:prstGeom>
          <a:ln>
            <a:noFill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b="1" dirty="0" smtClean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lonna MT" pitchFamily="82" charset="0"/>
              </a:rPr>
              <a:t>Grand/Petit Sable  </a:t>
            </a:r>
            <a:endParaRPr lang="en-US" b="1" dirty="0">
              <a:ln w="11430"/>
              <a:blipFill>
                <a:blip r:embed="rId4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lonna MT" pitchFamily="82" charset="0"/>
            </a:endParaRPr>
          </a:p>
        </p:txBody>
      </p:sp>
      <p:cxnSp>
        <p:nvCxnSpPr>
          <p:cNvPr id="68" name="Elbow Connector 67"/>
          <p:cNvCxnSpPr/>
          <p:nvPr/>
        </p:nvCxnSpPr>
        <p:spPr>
          <a:xfrm rot="5400000">
            <a:off x="3464711" y="3679033"/>
            <a:ext cx="357190" cy="285752"/>
          </a:xfrm>
          <a:prstGeom prst="bentConnector3">
            <a:avLst>
              <a:gd name="adj1" fmla="val 1012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0" name="TextBox 14"/>
          <p:cNvSpPr txBox="1">
            <a:spLocks noChangeArrowheads="1"/>
          </p:cNvSpPr>
          <p:nvPr/>
        </p:nvSpPr>
        <p:spPr bwMode="auto">
          <a:xfrm>
            <a:off x="3571868" y="2928934"/>
            <a:ext cx="1428760" cy="646331"/>
          </a:xfrm>
          <a:prstGeom prst="rect">
            <a:avLst/>
          </a:prstGeom>
          <a:ln>
            <a:noFill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b="1" dirty="0" smtClean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lonna MT" pitchFamily="82" charset="0"/>
              </a:rPr>
              <a:t>Pointe aux Feuilles</a:t>
            </a:r>
            <a:endParaRPr lang="en-US" b="1" dirty="0">
              <a:ln w="11430"/>
              <a:blipFill>
                <a:blip r:embed="rId4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lonna MT" pitchFamily="82" charset="0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rot="10800000">
            <a:off x="3428992" y="4214818"/>
            <a:ext cx="714380" cy="5000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86314" y="5517232"/>
            <a:ext cx="4143404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dirty="0" smtClean="0">
                <a:solidFill>
                  <a:prstClr val="black"/>
                </a:solidFill>
                <a:latin typeface="Calibri"/>
              </a:rPr>
              <a:t>Permit </a:t>
            </a:r>
            <a:r>
              <a:rPr lang="af-ZA" dirty="0" smtClean="0">
                <a:solidFill>
                  <a:prstClr val="black"/>
                </a:solidFill>
                <a:latin typeface="Calibri"/>
              </a:rPr>
              <a:t>applications </a:t>
            </a:r>
            <a:r>
              <a:rPr lang="af-ZA" dirty="0" smtClean="0">
                <a:solidFill>
                  <a:prstClr val="black"/>
                </a:solidFill>
                <a:latin typeface="Calibri"/>
              </a:rPr>
              <a:t>were </a:t>
            </a:r>
            <a:r>
              <a:rPr lang="af-ZA" dirty="0" smtClean="0">
                <a:solidFill>
                  <a:prstClr val="black"/>
                </a:solidFill>
                <a:latin typeface="Calibri"/>
              </a:rPr>
              <a:t>aquired </a:t>
            </a:r>
            <a:r>
              <a:rPr lang="af-ZA" dirty="0" smtClean="0">
                <a:solidFill>
                  <a:prstClr val="black"/>
                </a:solidFill>
                <a:latin typeface="Calibri"/>
              </a:rPr>
              <a:t>for these potential sites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14"/>
          <p:cNvSpPr txBox="1">
            <a:spLocks noChangeArrowheads="1"/>
          </p:cNvSpPr>
          <p:nvPr/>
        </p:nvSpPr>
        <p:spPr bwMode="auto">
          <a:xfrm>
            <a:off x="7715240" y="1643050"/>
            <a:ext cx="1428760" cy="400110"/>
          </a:xfrm>
          <a:prstGeom prst="rect">
            <a:avLst/>
          </a:prstGeom>
          <a:ln>
            <a:noFill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sz="2000" b="1" dirty="0" smtClean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lonna MT" pitchFamily="82" charset="0"/>
              </a:rPr>
              <a:t>Jean Tac</a:t>
            </a:r>
            <a:endParaRPr lang="en-US" sz="2000" b="1" dirty="0">
              <a:ln w="11430"/>
              <a:blipFill>
                <a:blip r:embed="rId4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lonna MT" pitchFamily="82" charset="0"/>
            </a:endParaRPr>
          </a:p>
        </p:txBody>
      </p:sp>
      <p:sp>
        <p:nvSpPr>
          <p:cNvPr id="22" name="TextBox 14"/>
          <p:cNvSpPr txBox="1">
            <a:spLocks noChangeArrowheads="1"/>
          </p:cNvSpPr>
          <p:nvPr/>
        </p:nvSpPr>
        <p:spPr bwMode="auto">
          <a:xfrm>
            <a:off x="5357818" y="1785926"/>
            <a:ext cx="1500198" cy="707886"/>
          </a:xfrm>
          <a:prstGeom prst="rect">
            <a:avLst/>
          </a:prstGeom>
          <a:ln>
            <a:noFill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sz="2000" b="1" dirty="0" smtClean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lonna MT" pitchFamily="82" charset="0"/>
              </a:rPr>
              <a:t>Baie du Nord</a:t>
            </a:r>
            <a:endParaRPr lang="en-US" sz="2000" b="1" dirty="0">
              <a:ln w="11430"/>
              <a:blipFill>
                <a:blip r:embed="rId4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lonna MT" pitchFamily="82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5400000">
            <a:off x="7608117" y="2250273"/>
            <a:ext cx="285751" cy="714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H="1">
            <a:off x="6643702" y="2500306"/>
            <a:ext cx="214314" cy="2143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9592" y="71414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f-ZA" sz="3600" b="1" dirty="0" smtClean="0">
                <a:ln w="11430">
                  <a:solidFill>
                    <a:prstClr val="black"/>
                  </a:solidFill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Community Mapping</a:t>
            </a:r>
            <a:endParaRPr lang="en-US" sz="3600" b="1" dirty="0">
              <a:ln w="11430">
                <a:solidFill>
                  <a:prstClr val="black"/>
                </a:solidFill>
              </a:ln>
              <a:blipFill>
                <a:blip r:embed="rId2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314" y="642918"/>
            <a:ext cx="8929718" cy="33855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af-ZA" sz="2400" b="1" dirty="0" smtClean="0">
                <a:solidFill>
                  <a:prstClr val="black"/>
                </a:solidFill>
                <a:latin typeface="Cambria" pitchFamily="18" charset="0"/>
              </a:rPr>
              <a:t>Aim:</a:t>
            </a:r>
            <a:r>
              <a:rPr lang="af-ZA" sz="2400" dirty="0" smtClean="0">
                <a:solidFill>
                  <a:prstClr val="black"/>
                </a:solidFill>
                <a:latin typeface="Cambria" pitchFamily="18" charset="0"/>
              </a:rPr>
              <a:t> to identify the most ideal sites to set up experimental seaweed farm/s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af-ZA" sz="2400" b="1" dirty="0" smtClean="0">
                <a:solidFill>
                  <a:prstClr val="black"/>
                </a:solidFill>
                <a:latin typeface="Cambria" pitchFamily="18" charset="0"/>
              </a:rPr>
              <a:t>Community </a:t>
            </a:r>
            <a:r>
              <a:rPr lang="af-ZA" sz="2400" b="1" dirty="0" smtClean="0">
                <a:solidFill>
                  <a:prstClr val="black"/>
                </a:solidFill>
                <a:latin typeface="Cambria" pitchFamily="18" charset="0"/>
              </a:rPr>
              <a:t>mapping:</a:t>
            </a:r>
            <a:endParaRPr lang="af-ZA" sz="2400" b="1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800100" lvl="1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af-ZA" sz="2400" dirty="0" smtClean="0">
                <a:solidFill>
                  <a:prstClr val="black"/>
                </a:solidFill>
                <a:latin typeface="Cambria" pitchFamily="18" charset="0"/>
              </a:rPr>
              <a:t>Fosters </a:t>
            </a:r>
            <a:r>
              <a:rPr lang="af-ZA" sz="2400" dirty="0" smtClean="0">
                <a:solidFill>
                  <a:prstClr val="black"/>
                </a:solidFill>
                <a:latin typeface="Cambria" pitchFamily="18" charset="0"/>
              </a:rPr>
              <a:t>community participation</a:t>
            </a:r>
          </a:p>
          <a:p>
            <a:pPr marL="800100" lvl="1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af-ZA" sz="2400" dirty="0" smtClean="0">
                <a:solidFill>
                  <a:prstClr val="black"/>
                </a:solidFill>
                <a:latin typeface="Cambria" pitchFamily="18" charset="0"/>
              </a:rPr>
              <a:t>Createss </a:t>
            </a:r>
            <a:r>
              <a:rPr lang="af-ZA" sz="2400" dirty="0" smtClean="0">
                <a:solidFill>
                  <a:prstClr val="black"/>
                </a:solidFill>
                <a:latin typeface="Cambria" pitchFamily="18" charset="0"/>
              </a:rPr>
              <a:t>awareness on the project 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solidFill>
                <a:prstClr val="black"/>
              </a:solidFill>
              <a:latin typeface="Cambria" pitchFamily="18" charset="0"/>
            </a:endParaRPr>
          </a:p>
        </p:txBody>
      </p:sp>
      <p:pic>
        <p:nvPicPr>
          <p:cNvPr id="4" name="Picture 9" descr="Description: Y:\Solicited RGS\Seaweed Industry in Mauritius\Phase II\Seaweed Farming\Experimental Seaweed Farms\Site 1_Albion\Reports\Photo0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129016"/>
            <a:ext cx="2500330" cy="1750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:\Deemeeta\CANON PICTURES\VIEUX GRAND PORT\community Mapping\IMG_02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143380"/>
            <a:ext cx="2730370" cy="1757560"/>
          </a:xfrm>
          <a:prstGeom prst="rect">
            <a:avLst/>
          </a:prstGeom>
          <a:noFill/>
        </p:spPr>
      </p:pic>
      <p:pic>
        <p:nvPicPr>
          <p:cNvPr id="7" name="Picture 11" descr="IMG_26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929322" y="4143380"/>
            <a:ext cx="2928958" cy="1785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7572" y="6205199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sz="1400" b="1" dirty="0" smtClean="0">
                <a:solidFill>
                  <a:prstClr val="black"/>
                </a:solidFill>
                <a:latin typeface="Calibri"/>
              </a:rPr>
              <a:t>Albion – Nov 2011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4678" y="585789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b="1" dirty="0" smtClean="0">
                <a:solidFill>
                  <a:prstClr val="black"/>
                </a:solidFill>
                <a:latin typeface="Calibri"/>
              </a:rPr>
              <a:t>30 fishermen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8298" y="6205199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sz="1400" b="1" dirty="0" smtClean="0">
                <a:solidFill>
                  <a:prstClr val="black"/>
                </a:solidFill>
                <a:latin typeface="Calibri"/>
              </a:rPr>
              <a:t>Rodrigues – Nov 2011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58" y="585789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b="1" dirty="0" smtClean="0">
                <a:solidFill>
                  <a:prstClr val="black"/>
                </a:solidFill>
                <a:latin typeface="Calibri"/>
              </a:rPr>
              <a:t>20 fishermen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0760" y="585789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b="1" dirty="0" smtClean="0">
                <a:solidFill>
                  <a:prstClr val="black"/>
                </a:solidFill>
                <a:latin typeface="Calibri"/>
              </a:rPr>
              <a:t>27 fishermen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94531" y="6205199"/>
            <a:ext cx="19334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sz="1400" b="1" dirty="0" smtClean="0">
                <a:solidFill>
                  <a:prstClr val="black"/>
                </a:solidFill>
                <a:latin typeface="Calibri"/>
              </a:rPr>
              <a:t>V. G. Port – March 2012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2844" y="4000504"/>
            <a:ext cx="8858312" cy="250033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chitra\Documents\MRC\work\SEAWEED Project Photos\2011\seaweed\IMG_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5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0" y="-24"/>
            <a:ext cx="8929718" cy="6858024"/>
          </a:xfrm>
          <a:prstGeom prst="rect">
            <a:avLst/>
          </a:prstGeom>
          <a:solidFill>
            <a:srgbClr val="FFFFFF">
              <a:alpha val="74902"/>
            </a:srgb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3200"/>
            <a:ext cx="9144000" cy="796908"/>
          </a:xfrm>
        </p:spPr>
        <p:txBody>
          <a:bodyPr>
            <a:noAutofit/>
          </a:bodyPr>
          <a:lstStyle/>
          <a:p>
            <a:r>
              <a:rPr lang="af-ZA" sz="3600" b="1" dirty="0" smtClean="0">
                <a:ln w="11430">
                  <a:solidFill>
                    <a:schemeClr val="tx1"/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Capacity building – seaweed farming</a:t>
            </a:r>
            <a:endParaRPr lang="en-US" sz="3600" b="1" dirty="0">
              <a:ln w="11430">
                <a:solidFill>
                  <a:schemeClr val="tx1"/>
                </a:solidFill>
              </a:ln>
              <a:blipFill>
                <a:blip r:embed="rId3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0" y="928670"/>
            <a:ext cx="8686800" cy="5643602"/>
          </a:xfrm>
        </p:spPr>
        <p:txBody>
          <a:bodyPr/>
          <a:lstStyle/>
          <a:p>
            <a:pPr marL="457200" lvl="1" indent="-457200">
              <a:buNone/>
            </a:pPr>
            <a:r>
              <a:rPr lang="en-US" sz="2000" dirty="0" smtClean="0">
                <a:latin typeface="Cambria" pitchFamily="18" charset="0"/>
              </a:rPr>
              <a:t>		</a:t>
            </a:r>
            <a:r>
              <a:rPr lang="en-US" sz="2400" dirty="0" smtClean="0">
                <a:latin typeface="Cambria" pitchFamily="18" charset="0"/>
                <a:cs typeface="Arial" pitchFamily="34" charset="0"/>
              </a:rPr>
              <a:t>  2.  Institutions (9) – 30 participants</a:t>
            </a:r>
            <a:endParaRPr lang="en-US" sz="2000" dirty="0" smtClean="0">
              <a:latin typeface="Cambria" pitchFamily="18" charset="0"/>
              <a:cs typeface="Arial" pitchFamily="34" charset="0"/>
            </a:endParaRPr>
          </a:p>
          <a:p>
            <a:pPr>
              <a:buNone/>
            </a:pPr>
            <a:endParaRPr lang="en-US" dirty="0">
              <a:latin typeface="Cambria" pitchFamily="18" charset="0"/>
            </a:endParaRPr>
          </a:p>
        </p:txBody>
      </p:sp>
      <p:pic>
        <p:nvPicPr>
          <p:cNvPr id="15" name="Picture 2" descr="R:\Solicited RGS\Seaweed Industry in Mauritius\Phase II\Seaweed Farming\Photos\Pics for 10 Nov 2011\A-PB0701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1428736"/>
            <a:ext cx="2496277" cy="1872208"/>
          </a:xfrm>
          <a:prstGeom prst="rect">
            <a:avLst/>
          </a:prstGeom>
          <a:noFill/>
        </p:spPr>
      </p:pic>
      <p:pic>
        <p:nvPicPr>
          <p:cNvPr id="16" name="Picture 3" descr="R:\Solicited RGS\Seaweed Industry in Mauritius\Phase II\Seaweed Farming\Photos\Pics for 10 Nov 2011\PB0902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428736"/>
            <a:ext cx="2500330" cy="1875248"/>
          </a:xfrm>
          <a:prstGeom prst="rect">
            <a:avLst/>
          </a:prstGeom>
          <a:noFill/>
        </p:spPr>
      </p:pic>
      <p:pic>
        <p:nvPicPr>
          <p:cNvPr id="17" name="Picture 1" descr="Description: IMG_00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4199998"/>
            <a:ext cx="2496277" cy="1872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57158" y="3671832"/>
            <a:ext cx="642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    </a:t>
            </a:r>
            <a:r>
              <a:rPr lang="en-US" sz="2400" dirty="0" smtClean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3.  Coastal community – 110 participants  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57290" y="4172093"/>
            <a:ext cx="2484189" cy="197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928662" y="6072206"/>
            <a:ext cx="8001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    </a:t>
            </a:r>
            <a:r>
              <a:rPr lang="en-US" dirty="0" err="1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Rodrigues</a:t>
            </a:r>
            <a:r>
              <a:rPr lang="en-US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(Nov 2011) – 60             Mauritius (Vieux Grand Port – April 2012 				    &amp; Q. Soeur – July 2012) – 50                                     	</a:t>
            </a:r>
            <a:endParaRPr lang="en-US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1600" y="260648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sz="4000" b="1" dirty="0" smtClean="0">
                <a:solidFill>
                  <a:srgbClr val="F79646">
                    <a:lumMod val="50000"/>
                  </a:srgbClr>
                </a:solidFill>
                <a:latin typeface="Colonna MT" pitchFamily="82" charset="0"/>
              </a:rPr>
              <a:t>Implementation</a:t>
            </a:r>
            <a:endParaRPr lang="en-US" sz="4000" b="1" dirty="0">
              <a:solidFill>
                <a:srgbClr val="F79646">
                  <a:lumMod val="50000"/>
                </a:srgbClr>
              </a:solidFill>
              <a:latin typeface="Colonna MT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857232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b="1" dirty="0" smtClean="0">
                <a:solidFill>
                  <a:prstClr val="black"/>
                </a:solidFill>
                <a:latin typeface="Calibri"/>
              </a:rPr>
              <a:t>Set-up of PVC raft and off-bottom seaweed culture </a:t>
            </a:r>
            <a:r>
              <a:rPr lang="af-ZA" b="1" dirty="0" smtClean="0">
                <a:solidFill>
                  <a:prstClr val="black"/>
                </a:solidFill>
                <a:latin typeface="Calibri"/>
              </a:rPr>
              <a:t>at Vieux </a:t>
            </a:r>
            <a:r>
              <a:rPr lang="af-ZA" b="1" dirty="0" smtClean="0">
                <a:solidFill>
                  <a:prstClr val="black"/>
                </a:solidFill>
                <a:latin typeface="Calibri"/>
              </a:rPr>
              <a:t>Grand Port and Jean Tac respectively with the </a:t>
            </a:r>
            <a:r>
              <a:rPr lang="af-ZA" b="1" dirty="0" smtClean="0">
                <a:solidFill>
                  <a:prstClr val="black"/>
                </a:solidFill>
                <a:latin typeface="Calibri"/>
              </a:rPr>
              <a:t>fisher volunteers </a:t>
            </a:r>
            <a:r>
              <a:rPr lang="af-ZA" b="1" dirty="0" smtClean="0">
                <a:solidFill>
                  <a:prstClr val="black"/>
                </a:solidFill>
                <a:latin typeface="Calibri"/>
              </a:rPr>
              <a:t>and other stakeholders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12" descr="Z:\Deemeeta\CANON PICTURES\VIEUX GRAND PORT\IMG_0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7" y="1714488"/>
            <a:ext cx="2357455" cy="1828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358082" y="1928802"/>
            <a:ext cx="1714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b="1" dirty="0" smtClean="0">
                <a:solidFill>
                  <a:prstClr val="black"/>
                </a:solidFill>
                <a:latin typeface="Calibri"/>
              </a:rPr>
              <a:t>Implementation in V.G.Port- April 2012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90" y="3590512"/>
            <a:ext cx="7034554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sz="1600" b="1" dirty="0" smtClean="0">
                <a:solidFill>
                  <a:prstClr val="white"/>
                </a:solidFill>
                <a:latin typeface="Calibri"/>
              </a:rPr>
              <a:t>In collaboration with Fisher group , MPF, NCG, AFRC, UOM, MSIRI,MOI &amp; AREU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164" y="6429396"/>
            <a:ext cx="7412232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sz="1600" b="1" dirty="0" smtClean="0">
                <a:solidFill>
                  <a:prstClr val="white"/>
                </a:solidFill>
                <a:latin typeface="Calibri"/>
              </a:rPr>
              <a:t>In collaboration with Fisher group , FPS, FRTU, SEMPA, and Commission for fisheries 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29520" y="4648810"/>
            <a:ext cx="1714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b="1" dirty="0" smtClean="0">
                <a:solidFill>
                  <a:prstClr val="black"/>
                </a:solidFill>
                <a:latin typeface="Calibri"/>
              </a:rPr>
              <a:t>Implementation in Jean Tac March 2012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 descr="C:\Users\chitra\Documents\MRC\work\SEAWEED Project Photos\2nd experimental Off-bottm Jeantac\IMG_09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14818"/>
            <a:ext cx="259768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G:\DCIM\114CANON\IMG_0441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4214818"/>
            <a:ext cx="2357454" cy="2143140"/>
          </a:xfrm>
          <a:prstGeom prst="rect">
            <a:avLst/>
          </a:prstGeom>
          <a:noFill/>
          <a:extLst/>
        </p:spPr>
      </p:pic>
      <p:pic>
        <p:nvPicPr>
          <p:cNvPr id="6146" name="Picture 2" descr="F:\Photos VGP 12 Sept\IMG_04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714488"/>
            <a:ext cx="2444696" cy="1833522"/>
          </a:xfrm>
          <a:prstGeom prst="rect">
            <a:avLst/>
          </a:prstGeom>
          <a:noFill/>
        </p:spPr>
      </p:pic>
      <p:pic>
        <p:nvPicPr>
          <p:cNvPr id="6147" name="Picture 3" descr="F:\Photos VGP 12 Sept\IMG_04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5" y="1714488"/>
            <a:ext cx="2357454" cy="1833522"/>
          </a:xfrm>
          <a:prstGeom prst="rect">
            <a:avLst/>
          </a:prstGeom>
          <a:noFill/>
        </p:spPr>
      </p:pic>
      <p:pic>
        <p:nvPicPr>
          <p:cNvPr id="2050" name="Picture 2" descr="I:\DCIM\114CANON\IMG_05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1" y="4214818"/>
            <a:ext cx="2428892" cy="2124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1600" y="71414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sz="4000" b="1" dirty="0" smtClean="0">
                <a:solidFill>
                  <a:srgbClr val="F79646">
                    <a:lumMod val="50000"/>
                  </a:srgbClr>
                </a:solidFill>
                <a:latin typeface="Colonna MT" pitchFamily="82" charset="0"/>
              </a:rPr>
              <a:t>Monitoring</a:t>
            </a:r>
            <a:endParaRPr lang="en-US" sz="4000" b="1" dirty="0">
              <a:solidFill>
                <a:srgbClr val="F79646">
                  <a:lumMod val="50000"/>
                </a:srgbClr>
              </a:solidFill>
              <a:latin typeface="Colonna MT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785794"/>
            <a:ext cx="86439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af-ZA" dirty="0" smtClean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af-ZA" sz="2400" dirty="0" smtClean="0">
                <a:solidFill>
                  <a:prstClr val="black"/>
                </a:solidFill>
                <a:latin typeface="Cambria" pitchFamily="18" charset="0"/>
              </a:rPr>
              <a:t>Monitoring was conducted weekly with the assistance of the fishers (volunteer)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af-ZA" sz="2400" dirty="0" smtClean="0">
              <a:solidFill>
                <a:prstClr val="black"/>
              </a:solidFill>
              <a:latin typeface="Cambria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af-ZA" sz="2400" dirty="0" smtClean="0">
                <a:solidFill>
                  <a:prstClr val="black"/>
                </a:solidFill>
                <a:latin typeface="Cambria" pitchFamily="18" charset="0"/>
              </a:rPr>
              <a:t>Aim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af-ZA" sz="2000" dirty="0" smtClean="0">
                <a:solidFill>
                  <a:prstClr val="black"/>
                </a:solidFill>
                <a:latin typeface="Cambria" pitchFamily="18" charset="0"/>
              </a:rPr>
              <a:t>Assess the  seaweed cultivation techniques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GB" sz="2000" dirty="0" smtClean="0">
                <a:solidFill>
                  <a:prstClr val="black"/>
                </a:solidFill>
                <a:latin typeface="Cambria" pitchFamily="18" charset="0"/>
              </a:rPr>
              <a:t>Assess the</a:t>
            </a:r>
            <a:r>
              <a:rPr lang="af-ZA" sz="2000" dirty="0" smtClean="0">
                <a:solidFill>
                  <a:prstClr val="black"/>
                </a:solidFill>
                <a:latin typeface="Cambria" pitchFamily="18" charset="0"/>
              </a:rPr>
              <a:t> growth rate of candidate seaweed species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af-ZA" sz="2000" dirty="0" smtClean="0">
                <a:solidFill>
                  <a:prstClr val="black"/>
                </a:solidFill>
                <a:latin typeface="Cambria" pitchFamily="18" charset="0"/>
              </a:rPr>
              <a:t>Assess the water parameters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af-ZA" sz="2000" dirty="0" smtClean="0">
                <a:solidFill>
                  <a:prstClr val="black"/>
                </a:solidFill>
                <a:latin typeface="Cambria" pitchFamily="18" charset="0"/>
              </a:rPr>
              <a:t>Maintenance of structures</a:t>
            </a:r>
            <a:endParaRPr lang="en-US" sz="2000" dirty="0">
              <a:solidFill>
                <a:prstClr val="black"/>
              </a:solidFill>
              <a:latin typeface="Cambria" pitchFamily="18" charset="0"/>
            </a:endParaRPr>
          </a:p>
        </p:txBody>
      </p:sp>
      <p:pic>
        <p:nvPicPr>
          <p:cNvPr id="8194" name="Picture 2" descr="H:\iu\july 2012 - jeantac, trainees, baladirou, P.butte\P.Butte\IMG_0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3631172"/>
            <a:ext cx="1928827" cy="1571636"/>
          </a:xfrm>
          <a:prstGeom prst="rect">
            <a:avLst/>
          </a:prstGeom>
          <a:noFill/>
        </p:spPr>
      </p:pic>
      <p:pic>
        <p:nvPicPr>
          <p:cNvPr id="1026" name="Picture 2" descr="I:\DCIM\114CANON\IMG_07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3631172"/>
            <a:ext cx="1785950" cy="1440902"/>
          </a:xfrm>
          <a:prstGeom prst="rect">
            <a:avLst/>
          </a:prstGeom>
          <a:noFill/>
        </p:spPr>
      </p:pic>
      <p:pic>
        <p:nvPicPr>
          <p:cNvPr id="1027" name="Picture 3" descr="H:\iu\july 2012 - jeantac, trainees, baladirou, P.butte\Petite Butte - 6th July 2012\IMG_1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5072074"/>
            <a:ext cx="2152272" cy="148805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285852" y="6560130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Vieux </a:t>
            </a:r>
            <a:r>
              <a:rPr lang="en-US" b="1" dirty="0" err="1" smtClean="0">
                <a:solidFill>
                  <a:prstClr val="black"/>
                </a:solidFill>
                <a:latin typeface="Calibri"/>
              </a:rPr>
              <a:t>G.Port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5074" y="6488692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Jean </a:t>
            </a:r>
            <a:r>
              <a:rPr lang="en-US" b="1" dirty="0" err="1" smtClean="0">
                <a:solidFill>
                  <a:prstClr val="black"/>
                </a:solidFill>
                <a:latin typeface="Calibri"/>
              </a:rPr>
              <a:t>Tac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357158" y="3714752"/>
            <a:ext cx="3714776" cy="2928958"/>
            <a:chOff x="71406" y="3514079"/>
            <a:chExt cx="4577466" cy="3295097"/>
          </a:xfrm>
        </p:grpSpPr>
        <p:pic>
          <p:nvPicPr>
            <p:cNvPr id="10" name="Picture 2" descr="\\Dcmrc\rassistants\Deemeeta\CANON PICTURES\ALBION\IMG_065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9679" y="3514079"/>
              <a:ext cx="2129193" cy="1634210"/>
            </a:xfrm>
            <a:prstGeom prst="rect">
              <a:avLst/>
            </a:prstGeom>
            <a:noFill/>
          </p:spPr>
        </p:pic>
        <p:pic>
          <p:nvPicPr>
            <p:cNvPr id="9" name="Picture 4" descr="\\Dcmrc\rassistants\Deemeeta\CANON PICTURES\ALBION\IMG_027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406" y="3514079"/>
              <a:ext cx="2098576" cy="1553842"/>
            </a:xfrm>
            <a:prstGeom prst="rect">
              <a:avLst/>
            </a:prstGeom>
            <a:noFill/>
          </p:spPr>
        </p:pic>
        <p:pic>
          <p:nvPicPr>
            <p:cNvPr id="11" name="Picture 3" descr="Z:\Deemeeta\CANON PICTURES\VIEUX GRAND PORT\IMG_0630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27744" y="5028004"/>
              <a:ext cx="2864141" cy="178117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\\Dcmrc\rassistants\Deemeeta\CANON PICTURES\ALBION\IMG_0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57560"/>
            <a:ext cx="1835696" cy="1400200"/>
          </a:xfrm>
          <a:prstGeom prst="rect">
            <a:avLst/>
          </a:prstGeom>
          <a:noFill/>
        </p:spPr>
      </p:pic>
      <p:pic>
        <p:nvPicPr>
          <p:cNvPr id="12" name="Picture 2" descr="\\Dcmrc\rassistants\Deemeeta\CANON PICTURES\ALBION\IMG_05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86320"/>
            <a:ext cx="1691726" cy="14569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260648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sz="4000" b="1" dirty="0" smtClean="0">
                <a:solidFill>
                  <a:srgbClr val="F79646">
                    <a:lumMod val="50000"/>
                  </a:srgbClr>
                </a:solidFill>
                <a:latin typeface="Colonna MT" pitchFamily="82" charset="0"/>
              </a:rPr>
              <a:t>Problem Encountered and Solutions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sz="4000" b="1" dirty="0" smtClean="0">
                <a:solidFill>
                  <a:srgbClr val="F79646">
                    <a:lumMod val="50000"/>
                  </a:srgbClr>
                </a:solidFill>
                <a:latin typeface="Colonna MT" pitchFamily="82" charset="0"/>
              </a:rPr>
              <a:t>Mauritius</a:t>
            </a:r>
            <a:endParaRPr lang="en-US" sz="4000" b="1" dirty="0">
              <a:solidFill>
                <a:srgbClr val="F79646">
                  <a:lumMod val="50000"/>
                </a:srgbClr>
              </a:solidFill>
              <a:latin typeface="Colonna MT" pitchFamily="82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547664" y="1772816"/>
          <a:ext cx="5904656" cy="466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/>
                <a:gridCol w="29523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f-ZA" dirty="0" smtClean="0"/>
                        <a:t>Problems Encountered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dirty="0" smtClean="0"/>
                        <a:t>Solutions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f-ZA" dirty="0" smtClean="0"/>
                        <a:t>Fish Grazing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f-ZA" dirty="0" smtClean="0"/>
                        <a:t>Net bags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f-ZA" dirty="0" smtClean="0"/>
                        <a:t>Disintegrated net bags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f-ZA" dirty="0" smtClean="0"/>
                        <a:t>Use of High Resistance Net bags / Onion Bags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f-ZA" dirty="0" smtClean="0"/>
                        <a:t>Water infiltration in PVC pipe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f-ZA" dirty="0" smtClean="0"/>
                        <a:t>Use of high pressure glue/ PVC cement and Silicone </a:t>
                      </a:r>
                      <a:r>
                        <a:rPr lang="af-ZA" dirty="0" smtClean="0"/>
                        <a:t>sealant</a:t>
                      </a:r>
                      <a:endParaRPr lang="af-ZA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f-ZA" dirty="0" smtClean="0"/>
                        <a:t>Raft Breakage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f-ZA" dirty="0" smtClean="0"/>
                        <a:t>Cross Sectional tying of Raft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f-ZA" i="1" dirty="0" smtClean="0"/>
                        <a:t>Gracillaria Bleaching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f-ZA" dirty="0" smtClean="0"/>
                        <a:t>Culture in netbags at higher depth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1700808"/>
            <a:ext cx="161967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 descr="Z:\Deemeeta\CANON PICTURES\VIEUX GRAND PORT\IMG_0969.jpg"/>
          <p:cNvPicPr>
            <a:picLocks noChangeAspect="1" noChangeArrowheads="1"/>
          </p:cNvPicPr>
          <p:nvPr/>
        </p:nvPicPr>
        <p:blipFill>
          <a:blip r:embed="rId5" cstate="print"/>
          <a:srcRect l="5833" t="18889"/>
          <a:stretch>
            <a:fillRect/>
          </a:stretch>
        </p:blipFill>
        <p:spPr bwMode="auto">
          <a:xfrm>
            <a:off x="7572400" y="4802307"/>
            <a:ext cx="1571600" cy="1412775"/>
          </a:xfrm>
          <a:prstGeom prst="rect">
            <a:avLst/>
          </a:prstGeom>
          <a:noFill/>
        </p:spPr>
      </p:pic>
      <p:pic>
        <p:nvPicPr>
          <p:cNvPr id="16" name="Picture 3" descr="IMG_048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3212976"/>
            <a:ext cx="161967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\\Dcmrc\rassistants\Deemeeta\CANON PICTURES\ALBION\IMG_07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150590"/>
            <a:ext cx="1520389" cy="1207368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2300" y="79375"/>
            <a:ext cx="8229600" cy="654050"/>
          </a:xfrm>
          <a:extLst/>
        </p:spPr>
        <p:txBody>
          <a:bodyPr rtlCol="0" anchorCtr="1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Local </a:t>
            </a:r>
            <a:r>
              <a:rPr lang="en-US" sz="3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Context</a:t>
            </a:r>
            <a:endParaRPr lang="en-GB" sz="34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622300" y="1600200"/>
            <a:ext cx="8064500" cy="4525963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83972" name="Picture 3" descr="mauritiu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200"/>
            <a:ext cx="41910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 descr="DSC009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763588"/>
            <a:ext cx="477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4" descr="DSC010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3162300"/>
            <a:ext cx="4775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/>
          <p:nvPr/>
        </p:nvSpPr>
        <p:spPr>
          <a:xfrm>
            <a:off x="4213225" y="762000"/>
            <a:ext cx="4778375" cy="5676900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  <a:prstDash val="solid"/>
          </a:ln>
        </p:spPr>
        <p:txBody>
          <a:bodyPr>
            <a:spAutoFit/>
          </a:bodyPr>
          <a:lstStyle/>
          <a:p>
            <a:pPr marL="173041" indent="-173041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45185D"/>
              </a:buClr>
              <a:buSzPct val="7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Calibri"/>
                <a:cs typeface="Segoe UI" pitchFamily="34"/>
              </a:rPr>
              <a:t>Land Area: 2040 </a:t>
            </a:r>
            <a:r>
              <a:rPr lang="en-US" b="1" kern="0" dirty="0" smtClean="0">
                <a:solidFill>
                  <a:srgbClr val="000000"/>
                </a:solidFill>
                <a:latin typeface="Calibri"/>
                <a:cs typeface="Segoe UI" pitchFamily="34"/>
              </a:rPr>
              <a:t>km</a:t>
            </a:r>
            <a:r>
              <a:rPr lang="en-US" b="1" kern="0" baseline="30000" dirty="0" smtClean="0">
                <a:solidFill>
                  <a:srgbClr val="000000"/>
                </a:solidFill>
                <a:latin typeface="Calibri"/>
                <a:cs typeface="Segoe UI" pitchFamily="34"/>
              </a:rPr>
              <a:t>2</a:t>
            </a:r>
            <a:endParaRPr lang="en-US" b="1" kern="0" baseline="30000" dirty="0">
              <a:solidFill>
                <a:srgbClr val="000000"/>
              </a:solidFill>
              <a:latin typeface="Calibri"/>
              <a:cs typeface="Segoe UI" pitchFamily="34"/>
            </a:endParaRPr>
          </a:p>
          <a:p>
            <a:pPr marL="173041" indent="-173041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45185D"/>
              </a:buClr>
              <a:buSzPct val="7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Calibri"/>
                <a:cs typeface="Segoe UI" pitchFamily="34"/>
              </a:rPr>
              <a:t>Population: 1.3 million</a:t>
            </a:r>
          </a:p>
          <a:p>
            <a:pPr marL="173041" indent="-173041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45185D"/>
              </a:buClr>
              <a:buSzPct val="7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Calibri"/>
                <a:cs typeface="Segoe UI" pitchFamily="34"/>
              </a:rPr>
              <a:t>Small Island </a:t>
            </a:r>
            <a:r>
              <a:rPr lang="en-US" b="1" kern="0" dirty="0" smtClean="0">
                <a:solidFill>
                  <a:srgbClr val="000000"/>
                </a:solidFill>
                <a:latin typeface="Calibri"/>
                <a:cs typeface="Segoe UI" pitchFamily="34"/>
              </a:rPr>
              <a:t>Developing </a:t>
            </a:r>
            <a:r>
              <a:rPr lang="en-US" b="1" kern="0" dirty="0">
                <a:solidFill>
                  <a:srgbClr val="000000"/>
                </a:solidFill>
                <a:latin typeface="Calibri"/>
                <a:cs typeface="Segoe UI" pitchFamily="34"/>
              </a:rPr>
              <a:t>State (</a:t>
            </a:r>
            <a:r>
              <a:rPr lang="en-US" b="1" kern="0" dirty="0" smtClean="0">
                <a:solidFill>
                  <a:srgbClr val="000000"/>
                </a:solidFill>
                <a:latin typeface="Calibri"/>
                <a:cs typeface="Segoe UI" pitchFamily="34"/>
              </a:rPr>
              <a:t>SIDS)</a:t>
            </a:r>
            <a:endParaRPr lang="en-US" b="1" kern="0" dirty="0">
              <a:solidFill>
                <a:srgbClr val="000000"/>
              </a:solidFill>
              <a:latin typeface="Calibri"/>
              <a:cs typeface="Segoe UI" pitchFamily="34"/>
            </a:endParaRPr>
          </a:p>
          <a:p>
            <a:pPr marL="173041" indent="-173041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45185D"/>
              </a:buClr>
              <a:buSzPct val="7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Calibri"/>
                <a:cs typeface="Segoe UI" pitchFamily="34"/>
              </a:rPr>
              <a:t>EEZ: 2.3 million km</a:t>
            </a:r>
            <a:r>
              <a:rPr lang="en-US" b="1" kern="0" baseline="30000" dirty="0">
                <a:solidFill>
                  <a:srgbClr val="000000"/>
                </a:solidFill>
                <a:latin typeface="Calibri"/>
                <a:cs typeface="Segoe UI" pitchFamily="34"/>
              </a:rPr>
              <a:t>2</a:t>
            </a:r>
            <a:r>
              <a:rPr lang="en-US" b="1" kern="0" dirty="0">
                <a:solidFill>
                  <a:srgbClr val="000000"/>
                </a:solidFill>
                <a:latin typeface="Calibri"/>
                <a:cs typeface="Segoe UI" pitchFamily="34"/>
              </a:rPr>
              <a:t> – Ocean State</a:t>
            </a:r>
          </a:p>
          <a:p>
            <a:pPr marL="173041" indent="-173041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45185D"/>
              </a:buClr>
              <a:buSzPct val="7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Calibri"/>
                <a:cs typeface="Segoe UI" pitchFamily="34"/>
              </a:rPr>
              <a:t>Population </a:t>
            </a:r>
            <a:r>
              <a:rPr lang="en-US" b="1" kern="0" dirty="0" smtClean="0">
                <a:solidFill>
                  <a:srgbClr val="000000"/>
                </a:solidFill>
                <a:latin typeface="Calibri"/>
                <a:cs typeface="Segoe UI" pitchFamily="34"/>
              </a:rPr>
              <a:t>literacy </a:t>
            </a:r>
            <a:r>
              <a:rPr lang="en-US" b="1" kern="0" dirty="0">
                <a:solidFill>
                  <a:srgbClr val="000000"/>
                </a:solidFill>
                <a:latin typeface="Calibri"/>
                <a:cs typeface="Segoe UI" pitchFamily="34"/>
              </a:rPr>
              <a:t>rate: ~90%</a:t>
            </a:r>
          </a:p>
          <a:p>
            <a:pPr marL="173041" indent="-173041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45185D"/>
              </a:buClr>
              <a:buSzPct val="7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Calibri"/>
                <a:cs typeface="Segoe UI" pitchFamily="34"/>
              </a:rPr>
              <a:t>Not much natural resources</a:t>
            </a:r>
          </a:p>
          <a:p>
            <a:pPr marL="173041" indent="-173041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45185D"/>
              </a:buClr>
              <a:buSzPct val="7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Calibri"/>
                <a:cs typeface="Segoe UI" pitchFamily="34"/>
              </a:rPr>
              <a:t>Main Assets</a:t>
            </a:r>
          </a:p>
          <a:p>
            <a:pPr marL="627058" lvl="1" indent="-169858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45185D"/>
              </a:buClr>
              <a:buSzPct val="7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i="1" kern="0" dirty="0">
                <a:solidFill>
                  <a:srgbClr val="000000"/>
                </a:solidFill>
                <a:latin typeface="Calibri"/>
                <a:cs typeface="Segoe UI" pitchFamily="34"/>
              </a:rPr>
              <a:t>People - Knowledge Based Economy</a:t>
            </a:r>
          </a:p>
          <a:p>
            <a:pPr marL="627058" lvl="1" indent="-169858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45185D"/>
              </a:buClr>
              <a:buSzPct val="7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i="1" kern="0" dirty="0">
                <a:solidFill>
                  <a:srgbClr val="000000"/>
                </a:solidFill>
                <a:latin typeface="Calibri"/>
                <a:cs typeface="Segoe UI" pitchFamily="34"/>
              </a:rPr>
              <a:t>Ocean – Ocean Economy</a:t>
            </a:r>
          </a:p>
          <a:p>
            <a:pPr marL="173041" indent="-173041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45185D"/>
              </a:buClr>
              <a:buSzPct val="7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 smtClean="0">
                <a:solidFill>
                  <a:srgbClr val="000000"/>
                </a:solidFill>
                <a:latin typeface="Calibri"/>
                <a:cs typeface="Segoe UI" pitchFamily="34"/>
              </a:rPr>
              <a:t>Faces SIDS </a:t>
            </a:r>
            <a:r>
              <a:rPr lang="en-US" b="1" kern="0" dirty="0">
                <a:solidFill>
                  <a:srgbClr val="000000"/>
                </a:solidFill>
                <a:latin typeface="Calibri"/>
                <a:cs typeface="Segoe UI" pitchFamily="34"/>
              </a:rPr>
              <a:t>vulnerability</a:t>
            </a:r>
          </a:p>
          <a:p>
            <a:pPr marL="630241" lvl="1" indent="-173041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45185D"/>
              </a:buClr>
              <a:buSzPct val="7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i="1" kern="0" dirty="0">
                <a:solidFill>
                  <a:srgbClr val="000000"/>
                </a:solidFill>
                <a:latin typeface="Calibri"/>
                <a:cs typeface="Segoe UI" pitchFamily="34"/>
              </a:rPr>
              <a:t>Environmental Concerns-Climate Change</a:t>
            </a:r>
          </a:p>
          <a:p>
            <a:pPr marL="630241" lvl="1" indent="-173041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45185D"/>
              </a:buClr>
              <a:buSzPct val="7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i="1" kern="0" dirty="0">
                <a:solidFill>
                  <a:srgbClr val="000000"/>
                </a:solidFill>
                <a:latin typeface="Calibri"/>
                <a:cs typeface="Segoe UI" pitchFamily="34"/>
              </a:rPr>
              <a:t>Global Economic Shocks</a:t>
            </a:r>
          </a:p>
          <a:p>
            <a:pPr marL="173041" indent="-173041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45185D"/>
              </a:buClr>
              <a:buSzPct val="7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Calibri"/>
                <a:cs typeface="Segoe UI" pitchFamily="34"/>
              </a:rPr>
              <a:t>Strategic </a:t>
            </a:r>
            <a:r>
              <a:rPr lang="en-US" b="1" kern="0" dirty="0" smtClean="0">
                <a:solidFill>
                  <a:srgbClr val="000000"/>
                </a:solidFill>
                <a:latin typeface="Calibri"/>
                <a:cs typeface="Segoe UI" pitchFamily="34"/>
              </a:rPr>
              <a:t>location</a:t>
            </a:r>
            <a:r>
              <a:rPr lang="en-US" b="1" kern="0" dirty="0">
                <a:solidFill>
                  <a:srgbClr val="000000"/>
                </a:solidFill>
                <a:latin typeface="Calibri"/>
                <a:cs typeface="Segoe UI" pitchFamily="34"/>
              </a:rPr>
              <a:t>: a bridge between Africa/Asia/Australia</a:t>
            </a:r>
          </a:p>
          <a:p>
            <a:pPr marL="630241" lvl="1" indent="-173041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45185D"/>
              </a:buClr>
              <a:buSzPct val="7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i="1" kern="0" dirty="0">
                <a:solidFill>
                  <a:srgbClr val="000000"/>
                </a:solidFill>
                <a:latin typeface="Calibri"/>
                <a:cs typeface="Segoe UI" pitchFamily="34"/>
              </a:rPr>
              <a:t>Rising economic growth in Africa</a:t>
            </a:r>
          </a:p>
          <a:p>
            <a:pPr marL="630241" lvl="1" indent="-173041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45185D"/>
              </a:buClr>
              <a:buSzPct val="7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i="1" kern="0" dirty="0" smtClean="0">
                <a:solidFill>
                  <a:srgbClr val="000000"/>
                </a:solidFill>
                <a:latin typeface="Calibri"/>
                <a:cs typeface="Segoe UI" pitchFamily="34"/>
              </a:rPr>
              <a:t>Increased </a:t>
            </a:r>
            <a:r>
              <a:rPr lang="en-US" b="1" i="1" kern="0" dirty="0">
                <a:solidFill>
                  <a:srgbClr val="000000"/>
                </a:solidFill>
                <a:latin typeface="Calibri"/>
                <a:cs typeface="Segoe UI" pitchFamily="34"/>
              </a:rPr>
              <a:t>level of preparedness</a:t>
            </a:r>
          </a:p>
          <a:p>
            <a:pPr marL="630241" lvl="1" indent="-173041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45185D"/>
              </a:buClr>
              <a:buSzPct val="7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i="1" kern="0" dirty="0">
                <a:solidFill>
                  <a:srgbClr val="000000"/>
                </a:solidFill>
                <a:latin typeface="Calibri"/>
                <a:cs typeface="Segoe UI" pitchFamily="34"/>
              </a:rPr>
              <a:t>Consolidate partnerships with Africa</a:t>
            </a:r>
            <a:endParaRPr lang="en-GB" b="1" i="1" kern="0" dirty="0">
              <a:solidFill>
                <a:srgbClr val="000000"/>
              </a:solidFill>
              <a:latin typeface="Calibri"/>
              <a:cs typeface="Segoe UI" pitchFamily="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0443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-24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sz="4000" b="1" dirty="0" smtClean="0">
                <a:solidFill>
                  <a:srgbClr val="F79646">
                    <a:lumMod val="50000"/>
                  </a:srgbClr>
                </a:solidFill>
                <a:latin typeface="Colonna MT" pitchFamily="82" charset="0"/>
              </a:rPr>
              <a:t>Problems Encountered and Solutions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f-ZA" sz="4000" b="1" dirty="0" smtClean="0">
                <a:solidFill>
                  <a:srgbClr val="F79646">
                    <a:lumMod val="50000"/>
                  </a:srgbClr>
                </a:solidFill>
                <a:latin typeface="Colonna MT" pitchFamily="82" charset="0"/>
              </a:rPr>
              <a:t>Rodrigues</a:t>
            </a:r>
            <a:endParaRPr lang="en-US" sz="4000" b="1" dirty="0">
              <a:solidFill>
                <a:srgbClr val="F79646">
                  <a:lumMod val="50000"/>
                </a:srgbClr>
              </a:solidFill>
              <a:latin typeface="Colonna MT" pitchFamily="82" charset="0"/>
            </a:endParaRPr>
          </a:p>
        </p:txBody>
      </p:sp>
      <p:pic>
        <p:nvPicPr>
          <p:cNvPr id="7" name="Picture 9" descr="IMG_00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1506145" cy="101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6058"/>
            <a:ext cx="1455347" cy="96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78607994"/>
              </p:ext>
            </p:extLst>
          </p:nvPr>
        </p:nvGraphicFramePr>
        <p:xfrm>
          <a:off x="1571604" y="1214423"/>
          <a:ext cx="5929354" cy="5450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6709"/>
                <a:gridCol w="3602645"/>
              </a:tblGrid>
              <a:tr h="325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f-ZA" dirty="0" smtClean="0"/>
                        <a:t>Problems Encountered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Solutions</a:t>
                      </a:r>
                      <a:endParaRPr lang="en-GB" dirty="0"/>
                    </a:p>
                  </a:txBody>
                  <a:tcPr/>
                </a:tc>
              </a:tr>
              <a:tr h="17926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f-ZA" sz="1700" dirty="0" smtClean="0"/>
                        <a:t>Fouling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f-ZA" sz="17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f-ZA" sz="17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f-ZA" sz="1700" dirty="0" smtClean="0"/>
                        <a:t>Theft of floats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700" dirty="0" smtClean="0"/>
                        <a:t>Manual removal of fouling agents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17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17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700" dirty="0" smtClean="0"/>
                        <a:t>Replace with plastic bottles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1700" dirty="0" smtClean="0"/>
                    </a:p>
                  </a:txBody>
                  <a:tcPr/>
                </a:tc>
              </a:tr>
              <a:tr h="15481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Unavailability of quality seaweed for culture</a:t>
                      </a:r>
                    </a:p>
                    <a:p>
                      <a:endParaRPr lang="en-GB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700" dirty="0" smtClean="0"/>
                        <a:t>Set up seaweed nurseries</a:t>
                      </a:r>
                      <a:r>
                        <a:rPr lang="en-US" sz="1700" baseline="0" dirty="0" smtClean="0"/>
                        <a:t> to act as reserve  for robust and quality seaweed cuttings.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-  </a:t>
                      </a:r>
                      <a:r>
                        <a:rPr lang="en-US" sz="1700" i="1" dirty="0" err="1" smtClean="0"/>
                        <a:t>Gracilaria</a:t>
                      </a:r>
                      <a:r>
                        <a:rPr lang="en-US" sz="1700" i="1" baseline="0" dirty="0" smtClean="0"/>
                        <a:t> </a:t>
                      </a:r>
                      <a:r>
                        <a:rPr lang="en-US" sz="1700" i="1" baseline="0" dirty="0" err="1" smtClean="0"/>
                        <a:t>salicornia</a:t>
                      </a:r>
                      <a:r>
                        <a:rPr lang="en-US" sz="1700" i="1" baseline="0" dirty="0" smtClean="0"/>
                        <a:t> </a:t>
                      </a:r>
                      <a:r>
                        <a:rPr lang="en-US" sz="1700" baseline="0" dirty="0" smtClean="0"/>
                        <a:t>grows well in winter and provide quality seaweed</a:t>
                      </a:r>
                      <a:endParaRPr lang="en-US" sz="1700" dirty="0" smtClean="0"/>
                    </a:p>
                  </a:txBody>
                  <a:tcPr/>
                </a:tc>
              </a:tr>
              <a:tr h="1548195">
                <a:tc>
                  <a:txBody>
                    <a:bodyPr/>
                    <a:lstStyle/>
                    <a:p>
                      <a:r>
                        <a:rPr lang="en-GB" sz="1700" dirty="0" smtClean="0"/>
                        <a:t>Bleaching of </a:t>
                      </a:r>
                      <a:r>
                        <a:rPr lang="en-GB" sz="1700" i="1" dirty="0" err="1" smtClean="0"/>
                        <a:t>Gracilaria</a:t>
                      </a:r>
                      <a:r>
                        <a:rPr lang="en-GB" sz="1700" i="1" baseline="0" dirty="0" smtClean="0"/>
                        <a:t> </a:t>
                      </a:r>
                      <a:r>
                        <a:rPr lang="en-GB" sz="1700" i="1" baseline="0" dirty="0" err="1" smtClean="0"/>
                        <a:t>salicornia</a:t>
                      </a:r>
                      <a:r>
                        <a:rPr lang="en-GB" sz="1700" i="1" baseline="0" dirty="0" smtClean="0"/>
                        <a:t> </a:t>
                      </a:r>
                      <a:r>
                        <a:rPr lang="en-GB" sz="1700" baseline="0" dirty="0" smtClean="0"/>
                        <a:t>under culture (off-bottom) during summer/winter transition</a:t>
                      </a:r>
                      <a:endParaRPr lang="en-GB" sz="1700" baseline="0" dirty="0"/>
                    </a:p>
                    <a:p>
                      <a:endParaRPr lang="en-GB" sz="17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dirty="0" smtClean="0"/>
                        <a:t>Shifting</a:t>
                      </a:r>
                      <a:r>
                        <a:rPr lang="en-GB" sz="1700" baseline="0" dirty="0" smtClean="0"/>
                        <a:t> the farm to deeper water to ensure constant submersion of seaweed cuttings</a:t>
                      </a:r>
                      <a:endParaRPr lang="en-GB" sz="1700" dirty="0" smtClean="0"/>
                    </a:p>
                    <a:p>
                      <a:endParaRPr lang="en-GB" sz="1700" dirty="0" smtClean="0"/>
                    </a:p>
                    <a:p>
                      <a:endParaRPr lang="en-GB" sz="17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 descr="H:\iu\july 2012 - jeantac, trainees, baladirou, P.butte\Baie du Nord\IMG_0823.JPG"/>
          <p:cNvPicPr>
            <a:picLocks noChangeAspect="1" noChangeArrowheads="1"/>
          </p:cNvPicPr>
          <p:nvPr/>
        </p:nvPicPr>
        <p:blipFill>
          <a:blip r:embed="rId4" cstate="print"/>
          <a:srcRect l="25309"/>
          <a:stretch>
            <a:fillRect/>
          </a:stretch>
        </p:blipFill>
        <p:spPr bwMode="auto">
          <a:xfrm rot="5400000">
            <a:off x="7832456" y="3875243"/>
            <a:ext cx="972000" cy="1508275"/>
          </a:xfrm>
          <a:prstGeom prst="rect">
            <a:avLst/>
          </a:prstGeom>
          <a:noFill/>
        </p:spPr>
      </p:pic>
      <p:pic>
        <p:nvPicPr>
          <p:cNvPr id="1027" name="Picture 3" descr="H:\iu\july 2012 - jeantac, trainees, baladirou, P.butte\Baie du Nord\IMG_08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3076590"/>
            <a:ext cx="1500167" cy="1066790"/>
          </a:xfrm>
          <a:prstGeom prst="rect">
            <a:avLst/>
          </a:prstGeom>
          <a:noFill/>
        </p:spPr>
      </p:pic>
      <p:pic>
        <p:nvPicPr>
          <p:cNvPr id="9218" name="Picture 2" descr="H:\iu\july 2012 - jeantac, trainees, baladirou, P.butte\baladirou - 5th July 2012\IMG_1067.JPG"/>
          <p:cNvPicPr>
            <a:picLocks noChangeAspect="1" noChangeArrowheads="1"/>
          </p:cNvPicPr>
          <p:nvPr/>
        </p:nvPicPr>
        <p:blipFill>
          <a:blip r:embed="rId6" cstate="print"/>
          <a:srcRect l="46133" t="50626" r="27500"/>
          <a:stretch>
            <a:fillRect/>
          </a:stretch>
        </p:blipFill>
        <p:spPr bwMode="auto">
          <a:xfrm>
            <a:off x="7587362" y="1571612"/>
            <a:ext cx="1476000" cy="1000132"/>
          </a:xfrm>
          <a:prstGeom prst="rect">
            <a:avLst/>
          </a:prstGeom>
          <a:noFill/>
        </p:spPr>
      </p:pic>
      <p:pic>
        <p:nvPicPr>
          <p:cNvPr id="15" name="Picture 15" descr="IMG_044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8" y="5080337"/>
            <a:ext cx="1357290" cy="1349059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1490" y="1340768"/>
            <a:ext cx="8476974" cy="4785395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Cambria" pitchFamily="18" charset="0"/>
              </a:rPr>
              <a:t>Validate the results obtained during the preliminary experimental phase</a:t>
            </a:r>
          </a:p>
          <a:p>
            <a:pPr marL="0" indent="0">
              <a:buNone/>
            </a:pPr>
            <a:endParaRPr lang="en-GB" sz="2400" dirty="0" smtClean="0">
              <a:latin typeface="Cambria" pitchFamily="18" charset="0"/>
            </a:endParaRPr>
          </a:p>
          <a:p>
            <a:r>
              <a:rPr lang="en-GB" sz="2400" dirty="0" smtClean="0">
                <a:latin typeface="Cambria" pitchFamily="18" charset="0"/>
              </a:rPr>
              <a:t>Assess the growth pattern across 1-2 years</a:t>
            </a:r>
          </a:p>
          <a:p>
            <a:endParaRPr lang="en-GB" sz="2400" dirty="0" smtClean="0">
              <a:latin typeface="Cambria" pitchFamily="18" charset="0"/>
            </a:endParaRPr>
          </a:p>
          <a:p>
            <a:r>
              <a:rPr lang="en-GB" sz="2400" dirty="0" smtClean="0">
                <a:latin typeface="Cambria" pitchFamily="18" charset="0"/>
              </a:rPr>
              <a:t>Investigate the optimum density of cultivation </a:t>
            </a:r>
            <a:r>
              <a:rPr lang="en-GB" sz="2400" dirty="0">
                <a:latin typeface="Cambria" pitchFamily="18" charset="0"/>
              </a:rPr>
              <a:t>and </a:t>
            </a:r>
            <a:r>
              <a:rPr lang="en-GB" sz="2400" dirty="0" smtClean="0">
                <a:latin typeface="Cambria" pitchFamily="18" charset="0"/>
              </a:rPr>
              <a:t>assess quality </a:t>
            </a:r>
            <a:r>
              <a:rPr lang="en-GB" sz="2400" dirty="0">
                <a:latin typeface="Cambria" pitchFamily="18" charset="0"/>
              </a:rPr>
              <a:t>of seaweeds at various stages of </a:t>
            </a:r>
            <a:r>
              <a:rPr lang="en-GB" sz="2400" dirty="0" smtClean="0">
                <a:latin typeface="Cambria" pitchFamily="18" charset="0"/>
              </a:rPr>
              <a:t>growth</a:t>
            </a:r>
          </a:p>
          <a:p>
            <a:endParaRPr lang="en-GB" sz="2400" dirty="0" smtClean="0">
              <a:latin typeface="Cambria" pitchFamily="18" charset="0"/>
            </a:endParaRPr>
          </a:p>
          <a:p>
            <a:r>
              <a:rPr lang="en-GB" sz="2400" dirty="0">
                <a:latin typeface="Cambria" pitchFamily="18" charset="0"/>
              </a:rPr>
              <a:t>Assess the growth of other seaweed </a:t>
            </a:r>
            <a:r>
              <a:rPr lang="en-GB" sz="2400" dirty="0" smtClean="0">
                <a:latin typeface="Cambria" pitchFamily="18" charset="0"/>
              </a:rPr>
              <a:t>species</a:t>
            </a:r>
          </a:p>
          <a:p>
            <a:endParaRPr lang="en-GB" sz="2400" dirty="0" smtClean="0">
              <a:latin typeface="Cambria" pitchFamily="18" charset="0"/>
            </a:endParaRPr>
          </a:p>
          <a:p>
            <a:r>
              <a:rPr lang="af-ZA" sz="2400" dirty="0" smtClean="0">
                <a:latin typeface="Cambria" pitchFamily="18" charset="0"/>
              </a:rPr>
              <a:t>Develop plans for </a:t>
            </a:r>
            <a:r>
              <a:rPr lang="af-ZA" sz="2400" dirty="0">
                <a:latin typeface="Cambria" pitchFamily="18" charset="0"/>
              </a:rPr>
              <a:t>pilot </a:t>
            </a:r>
            <a:r>
              <a:rPr lang="af-ZA" sz="2400" dirty="0" smtClean="0">
                <a:latin typeface="Cambria" pitchFamily="18" charset="0"/>
              </a:rPr>
              <a:t>farming</a:t>
            </a:r>
            <a:endParaRPr lang="en-US" sz="2400" dirty="0">
              <a:latin typeface="Cambria" pitchFamily="18" charset="0"/>
            </a:endParaRPr>
          </a:p>
          <a:p>
            <a:endParaRPr lang="en-GB" sz="2400" dirty="0">
              <a:latin typeface="Cambria" pitchFamily="18" charset="0"/>
            </a:endParaRPr>
          </a:p>
          <a:p>
            <a:endParaRPr lang="en-GB" sz="2400" dirty="0" smtClean="0">
              <a:latin typeface="Cambria" pitchFamily="18" charset="0"/>
            </a:endParaRPr>
          </a:p>
          <a:p>
            <a:pPr>
              <a:buNone/>
            </a:pPr>
            <a:endParaRPr lang="en-GB" sz="2400" dirty="0">
              <a:latin typeface="Cambr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f-ZA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itchFamily="82" charset="0"/>
                <a:ea typeface="+mn-ea"/>
                <a:cs typeface="+mn-cs"/>
              </a:rPr>
              <a:t>Refinements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1490" y="1628800"/>
            <a:ext cx="8476974" cy="4785395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>
                <a:latin typeface="Cambria" pitchFamily="18" charset="0"/>
              </a:rPr>
              <a:t>Grand Sable Women Planters Farmers Entrepreneurs Association granted funding from:</a:t>
            </a:r>
          </a:p>
          <a:p>
            <a:endParaRPr lang="en-GB" dirty="0" smtClean="0">
              <a:latin typeface="Cambria" pitchFamily="18" charset="0"/>
            </a:endParaRPr>
          </a:p>
          <a:p>
            <a:pPr lvl="1"/>
            <a:r>
              <a:rPr lang="en-GB" dirty="0" smtClean="0">
                <a:latin typeface="Cambria" pitchFamily="18" charset="0"/>
              </a:rPr>
              <a:t>Australian Government (</a:t>
            </a:r>
            <a:r>
              <a:rPr lang="en-GB" dirty="0" err="1" smtClean="0">
                <a:latin typeface="Cambria" pitchFamily="18" charset="0"/>
              </a:rPr>
              <a:t>AusAID</a:t>
            </a:r>
            <a:r>
              <a:rPr lang="en-GB" dirty="0" smtClean="0">
                <a:latin typeface="Cambria" pitchFamily="18" charset="0"/>
              </a:rPr>
              <a:t>) for Community-Based Adaptation projects in SIDS (SIDS-CBA)</a:t>
            </a:r>
          </a:p>
          <a:p>
            <a:pPr lvl="1"/>
            <a:endParaRPr lang="en-GB" dirty="0" smtClean="0">
              <a:latin typeface="Cambria" pitchFamily="18" charset="0"/>
            </a:endParaRPr>
          </a:p>
          <a:p>
            <a:pPr lvl="1"/>
            <a:r>
              <a:rPr lang="en-GB" dirty="0" smtClean="0">
                <a:latin typeface="Cambria" pitchFamily="18" charset="0"/>
              </a:rPr>
              <a:t>Implemented through UNDP Global Environment Facility Special Grants Programme (GEF-SGP)</a:t>
            </a:r>
          </a:p>
          <a:p>
            <a:pPr lvl="1"/>
            <a:endParaRPr lang="en-GB" dirty="0">
              <a:latin typeface="Cambria" pitchFamily="18" charset="0"/>
            </a:endParaRPr>
          </a:p>
          <a:p>
            <a:pPr lvl="1"/>
            <a:r>
              <a:rPr lang="en-GB" dirty="0" smtClean="0">
                <a:latin typeface="Cambria" pitchFamily="18" charset="0"/>
              </a:rPr>
              <a:t>GEF-SGP supporting project on ‘Enhancing the livelihood of women at Grand Sable in response to climate change impacts’</a:t>
            </a:r>
          </a:p>
          <a:p>
            <a:pPr marL="0" indent="0">
              <a:buNone/>
            </a:pPr>
            <a:endParaRPr lang="en-GB" dirty="0" smtClean="0">
              <a:latin typeface="Cambria" pitchFamily="18" charset="0"/>
            </a:endParaRPr>
          </a:p>
          <a:p>
            <a:r>
              <a:rPr lang="en-GB" dirty="0" smtClean="0">
                <a:latin typeface="Cambria" pitchFamily="18" charset="0"/>
              </a:rPr>
              <a:t>Aims to empower the women community on alternate income-generating activities such as, seaweed cultivation and the production of value added products, cultivation of </a:t>
            </a:r>
            <a:r>
              <a:rPr lang="en-GB" dirty="0" err="1" smtClean="0">
                <a:latin typeface="Cambria" pitchFamily="18" charset="0"/>
              </a:rPr>
              <a:t>Vetiver</a:t>
            </a:r>
            <a:r>
              <a:rPr lang="en-GB" dirty="0" smtClean="0">
                <a:latin typeface="Cambria" pitchFamily="18" charset="0"/>
              </a:rPr>
              <a:t>, Cassava and other medicinal plants (</a:t>
            </a:r>
            <a:r>
              <a:rPr lang="en-GB" dirty="0" err="1" smtClean="0">
                <a:latin typeface="Cambria" pitchFamily="18" charset="0"/>
              </a:rPr>
              <a:t>Ayapana</a:t>
            </a:r>
            <a:r>
              <a:rPr lang="en-GB" dirty="0" smtClean="0">
                <a:latin typeface="Cambria" pitchFamily="18" charset="0"/>
              </a:rPr>
              <a:t> and Citronella), to help them meet the challenges of climate change and sustain their livelihood</a:t>
            </a:r>
          </a:p>
          <a:p>
            <a:pPr lvl="1">
              <a:buNone/>
            </a:pPr>
            <a:endParaRPr lang="en-GB" dirty="0" smtClean="0">
              <a:latin typeface="Cambria" pitchFamily="18" charset="0"/>
            </a:endParaRPr>
          </a:p>
          <a:p>
            <a:pPr>
              <a:buNone/>
            </a:pPr>
            <a:endParaRPr lang="en-GB" dirty="0">
              <a:latin typeface="Cambr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af-Z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itchFamily="82" charset="0"/>
                <a:ea typeface="+mn-ea"/>
                <a:cs typeface="+mn-cs"/>
              </a:rPr>
              <a:t>Developing cooperation through community-based actions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597311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1490" y="1628800"/>
            <a:ext cx="8476974" cy="4785395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>
                <a:latin typeface="Cambria" pitchFamily="18" charset="0"/>
              </a:rPr>
              <a:t>Community mapping exercise with Grand Sable Women Planters Farmers Entrepreneurs Association in Nov 2013:</a:t>
            </a:r>
          </a:p>
          <a:p>
            <a:endParaRPr lang="en-GB" dirty="0" smtClean="0">
              <a:latin typeface="Cambria" pitchFamily="18" charset="0"/>
            </a:endParaRPr>
          </a:p>
          <a:p>
            <a:pPr lvl="1"/>
            <a:r>
              <a:rPr lang="en-GB" dirty="0" smtClean="0">
                <a:latin typeface="Cambria" pitchFamily="18" charset="0"/>
              </a:rPr>
              <a:t>Presentations and discussions on community maps</a:t>
            </a:r>
          </a:p>
          <a:p>
            <a:pPr lvl="1"/>
            <a:endParaRPr lang="en-GB" dirty="0" smtClean="0">
              <a:latin typeface="Cambria" pitchFamily="18" charset="0"/>
            </a:endParaRPr>
          </a:p>
          <a:p>
            <a:pPr lvl="1"/>
            <a:r>
              <a:rPr lang="en-GB" dirty="0" smtClean="0">
                <a:latin typeface="Cambria" pitchFamily="18" charset="0"/>
              </a:rPr>
              <a:t>2 potential sites identified</a:t>
            </a:r>
          </a:p>
          <a:p>
            <a:pPr lvl="1"/>
            <a:endParaRPr lang="en-GB" dirty="0">
              <a:latin typeface="Cambria" pitchFamily="18" charset="0"/>
            </a:endParaRPr>
          </a:p>
          <a:p>
            <a:pPr lvl="1"/>
            <a:r>
              <a:rPr lang="en-GB" dirty="0" smtClean="0">
                <a:latin typeface="Cambria" pitchFamily="18" charset="0"/>
              </a:rPr>
              <a:t>3-day bio-assessment exercise conducted in Dec 2013</a:t>
            </a:r>
          </a:p>
          <a:p>
            <a:pPr marL="0" indent="0">
              <a:buNone/>
            </a:pPr>
            <a:endParaRPr lang="en-GB" dirty="0" smtClean="0">
              <a:latin typeface="Cambria" pitchFamily="18" charset="0"/>
            </a:endParaRPr>
          </a:p>
          <a:p>
            <a:r>
              <a:rPr lang="en-GB" dirty="0" smtClean="0">
                <a:latin typeface="Cambria" pitchFamily="18" charset="0"/>
              </a:rPr>
              <a:t>Hands-on training workshop run in Mar 2014 to set up community-based seaweed farm of 144m</a:t>
            </a:r>
            <a:r>
              <a:rPr lang="en-GB" baseline="30000" dirty="0" smtClean="0">
                <a:latin typeface="Cambria" pitchFamily="18" charset="0"/>
              </a:rPr>
              <a:t>2</a:t>
            </a:r>
            <a:endParaRPr lang="en-GB" dirty="0" smtClean="0">
              <a:latin typeface="Cambria" pitchFamily="18" charset="0"/>
            </a:endParaRPr>
          </a:p>
          <a:p>
            <a:endParaRPr lang="en-GB" baseline="30000" dirty="0">
              <a:latin typeface="Cambria" pitchFamily="18" charset="0"/>
            </a:endParaRPr>
          </a:p>
          <a:p>
            <a:r>
              <a:rPr lang="en-GB" dirty="0" smtClean="0">
                <a:latin typeface="Cambria" pitchFamily="18" charset="0"/>
              </a:rPr>
              <a:t>Regular monitoring by Association</a:t>
            </a:r>
          </a:p>
          <a:p>
            <a:endParaRPr lang="en-GB" baseline="30000" dirty="0">
              <a:latin typeface="Cambria" pitchFamily="18" charset="0"/>
            </a:endParaRPr>
          </a:p>
          <a:p>
            <a:r>
              <a:rPr lang="en-GB" dirty="0" smtClean="0">
                <a:latin typeface="Cambria" pitchFamily="18" charset="0"/>
              </a:rPr>
              <a:t>Technical assistance by MRC</a:t>
            </a:r>
            <a:endParaRPr lang="en-GB" baseline="30000" dirty="0" smtClean="0">
              <a:latin typeface="Cambria" pitchFamily="18" charset="0"/>
            </a:endParaRPr>
          </a:p>
          <a:p>
            <a:pPr lvl="1">
              <a:buNone/>
            </a:pPr>
            <a:endParaRPr lang="en-GB" dirty="0" smtClean="0">
              <a:latin typeface="Cambria" pitchFamily="18" charset="0"/>
            </a:endParaRPr>
          </a:p>
          <a:p>
            <a:pPr>
              <a:buNone/>
            </a:pPr>
            <a:endParaRPr lang="en-GB" dirty="0">
              <a:latin typeface="Cambr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af-Z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itchFamily="82" charset="0"/>
                <a:ea typeface="+mn-ea"/>
                <a:cs typeface="+mn-cs"/>
              </a:rPr>
              <a:t>Developing cooperation through community-based actions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268375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5201"/>
            <a:ext cx="9144000" cy="387798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lang="en-GB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Developing value added products from seaweed</a:t>
            </a:r>
            <a:endParaRPr sz="2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3886200" y="938213"/>
            <a:ext cx="2667000" cy="1447800"/>
          </a:xfrm>
          <a:prstGeom prst="roundRect">
            <a:avLst>
              <a:gd name="adj" fmla="val 9167"/>
            </a:avLst>
          </a:prstGeom>
          <a:solidFill>
            <a:srgbClr val="FFEBAB"/>
          </a:solidFill>
          <a:ln w="9525">
            <a:solidFill>
              <a:srgbClr val="33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600" b="1" i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Seaweed Lagoon</a:t>
            </a:r>
          </a:p>
          <a:p>
            <a:pPr algn="ctr" eaLnBrk="1" hangingPunct="1">
              <a:defRPr/>
            </a:pPr>
            <a:r>
              <a:rPr lang="en-US" sz="2600" b="1" i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Cultivation</a:t>
            </a: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5292725" y="3152775"/>
            <a:ext cx="1714500" cy="650875"/>
          </a:xfrm>
          <a:prstGeom prst="rect">
            <a:avLst/>
          </a:prstGeom>
          <a:noFill/>
          <a:ln w="9525">
            <a:solidFill>
              <a:srgbClr val="99663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Food Processing</a:t>
            </a:r>
          </a:p>
        </p:txBody>
      </p:sp>
      <p:grpSp>
        <p:nvGrpSpPr>
          <p:cNvPr id="101382" name="Group 37"/>
          <p:cNvGrpSpPr>
            <a:grpSpLocks/>
          </p:cNvGrpSpPr>
          <p:nvPr/>
        </p:nvGrpSpPr>
        <p:grpSpPr bwMode="auto">
          <a:xfrm rot="-2596019">
            <a:off x="6877050" y="2071688"/>
            <a:ext cx="285750" cy="1155700"/>
            <a:chOff x="6877050" y="2214545"/>
            <a:chExt cx="285750" cy="1155700"/>
          </a:xfrm>
        </p:grpSpPr>
        <p:sp>
          <p:nvSpPr>
            <p:cNvPr id="101404" name="Line 23"/>
            <p:cNvSpPr>
              <a:spLocks noChangeShapeType="1"/>
            </p:cNvSpPr>
            <p:nvPr/>
          </p:nvSpPr>
          <p:spPr bwMode="auto">
            <a:xfrm>
              <a:off x="3216" y="1632"/>
              <a:ext cx="0" cy="48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405" name="Line 24"/>
            <p:cNvSpPr>
              <a:spLocks noChangeShapeType="1"/>
            </p:cNvSpPr>
            <p:nvPr/>
          </p:nvSpPr>
          <p:spPr bwMode="auto">
            <a:xfrm>
              <a:off x="3216" y="1680"/>
              <a:ext cx="0" cy="24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lg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642369" y="3140076"/>
            <a:ext cx="3358121" cy="1596900"/>
            <a:chOff x="642910" y="3345088"/>
            <a:chExt cx="3357586" cy="1597381"/>
          </a:xfrm>
        </p:grpSpPr>
        <p:sp>
          <p:nvSpPr>
            <p:cNvPr id="36" name="Text Box 15"/>
            <p:cNvSpPr txBox="1">
              <a:spLocks noChangeArrowheads="1"/>
            </p:cNvSpPr>
            <p:nvPr/>
          </p:nvSpPr>
          <p:spPr bwMode="auto">
            <a:xfrm>
              <a:off x="1572019" y="3345088"/>
              <a:ext cx="1928506" cy="376351"/>
            </a:xfrm>
            <a:prstGeom prst="rect">
              <a:avLst/>
            </a:prstGeom>
            <a:noFill/>
            <a:ln w="9525">
              <a:solidFill>
                <a:srgbClr val="996633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66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 Antiqua" pitchFamily="18" charset="0"/>
                </a:rPr>
                <a:t>Pig Feed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42910" y="4357694"/>
              <a:ext cx="1571636" cy="584775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1600" b="1" spc="50" dirty="0">
                  <a:ln w="11430"/>
                  <a:solidFill>
                    <a:srgbClr val="99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mbria" pitchFamily="18" charset="0"/>
                </a:rPr>
                <a:t>Low cost of production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28860" y="4357694"/>
              <a:ext cx="1571636" cy="584775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1600" b="1" spc="50" dirty="0">
                  <a:ln w="11430"/>
                  <a:solidFill>
                    <a:srgbClr val="99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mbria" pitchFamily="18" charset="0"/>
                </a:rPr>
                <a:t>Better meat quality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rot="5400000">
              <a:off x="1678761" y="4035429"/>
              <a:ext cx="500066" cy="158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5400000">
              <a:off x="2606661" y="4035429"/>
              <a:ext cx="500066" cy="158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8" y="3148013"/>
            <a:ext cx="1657350" cy="650875"/>
          </a:xfrm>
          <a:prstGeom prst="rect">
            <a:avLst/>
          </a:prstGeom>
          <a:noFill/>
          <a:ln w="9525">
            <a:solidFill>
              <a:srgbClr val="99663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Plant Growth Promoter</a:t>
            </a:r>
          </a:p>
        </p:txBody>
      </p:sp>
      <p:grpSp>
        <p:nvGrpSpPr>
          <p:cNvPr id="101385" name="Group 37"/>
          <p:cNvGrpSpPr>
            <a:grpSpLocks/>
          </p:cNvGrpSpPr>
          <p:nvPr/>
        </p:nvGrpSpPr>
        <p:grpSpPr bwMode="auto">
          <a:xfrm>
            <a:off x="4500563" y="2386013"/>
            <a:ext cx="0" cy="762000"/>
            <a:chOff x="4500563" y="2385994"/>
            <a:chExt cx="0" cy="762000"/>
          </a:xfrm>
        </p:grpSpPr>
        <p:sp>
          <p:nvSpPr>
            <p:cNvPr id="101394" name="Line 23"/>
            <p:cNvSpPr>
              <a:spLocks noChangeShapeType="1"/>
            </p:cNvSpPr>
            <p:nvPr/>
          </p:nvSpPr>
          <p:spPr bwMode="auto">
            <a:xfrm>
              <a:off x="3216" y="1632"/>
              <a:ext cx="0" cy="48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395" name="Line 24"/>
            <p:cNvSpPr>
              <a:spLocks noChangeShapeType="1"/>
            </p:cNvSpPr>
            <p:nvPr/>
          </p:nvSpPr>
          <p:spPr bwMode="auto">
            <a:xfrm>
              <a:off x="3216" y="1680"/>
              <a:ext cx="0" cy="24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lg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1386" name="Picture 5" descr="logo tr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1063" y="6378575"/>
            <a:ext cx="6429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7105650" y="3152775"/>
            <a:ext cx="1714500" cy="650875"/>
          </a:xfrm>
          <a:prstGeom prst="rect">
            <a:avLst/>
          </a:prstGeom>
          <a:noFill/>
          <a:ln w="9525">
            <a:solidFill>
              <a:srgbClr val="99663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High End Products</a:t>
            </a:r>
          </a:p>
        </p:txBody>
      </p:sp>
      <p:grpSp>
        <p:nvGrpSpPr>
          <p:cNvPr id="101388" name="Group 37"/>
          <p:cNvGrpSpPr>
            <a:grpSpLocks/>
          </p:cNvGrpSpPr>
          <p:nvPr/>
        </p:nvGrpSpPr>
        <p:grpSpPr bwMode="auto">
          <a:xfrm>
            <a:off x="5724525" y="2390775"/>
            <a:ext cx="0" cy="762000"/>
            <a:chOff x="5724525" y="2390757"/>
            <a:chExt cx="0" cy="762000"/>
          </a:xfrm>
        </p:grpSpPr>
        <p:sp>
          <p:nvSpPr>
            <p:cNvPr id="101392" name="Line 23"/>
            <p:cNvSpPr>
              <a:spLocks noChangeShapeType="1"/>
            </p:cNvSpPr>
            <p:nvPr/>
          </p:nvSpPr>
          <p:spPr bwMode="auto">
            <a:xfrm>
              <a:off x="3216" y="1632"/>
              <a:ext cx="0" cy="48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393" name="Line 24"/>
            <p:cNvSpPr>
              <a:spLocks noChangeShapeType="1"/>
            </p:cNvSpPr>
            <p:nvPr/>
          </p:nvSpPr>
          <p:spPr bwMode="auto">
            <a:xfrm>
              <a:off x="3216" y="1680"/>
              <a:ext cx="0" cy="24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lg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1389" name="Line 51"/>
          <p:cNvSpPr>
            <a:spLocks noChangeShapeType="1"/>
          </p:cNvSpPr>
          <p:nvPr/>
        </p:nvSpPr>
        <p:spPr bwMode="auto">
          <a:xfrm>
            <a:off x="8027988" y="3871913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8052" name="Text Box 52"/>
          <p:cNvSpPr txBox="1">
            <a:spLocks noChangeArrowheads="1"/>
          </p:cNvSpPr>
          <p:nvPr/>
        </p:nvSpPr>
        <p:spPr bwMode="auto">
          <a:xfrm>
            <a:off x="7524750" y="4448175"/>
            <a:ext cx="12239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sz="1600" b="1" spc="50" dirty="0">
                <a:ln w="11430"/>
                <a:solidFill>
                  <a:srgbClr val="99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Massage Oil, Soaps, Cosmetic products</a:t>
            </a:r>
            <a:endParaRPr lang="en-US" sz="1600" b="1" spc="50" dirty="0">
              <a:ln w="11430"/>
              <a:solidFill>
                <a:srgbClr val="99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01391" name="TextBox 31"/>
          <p:cNvSpPr txBox="1">
            <a:spLocks noChangeArrowheads="1"/>
          </p:cNvSpPr>
          <p:nvPr/>
        </p:nvSpPr>
        <p:spPr bwMode="auto">
          <a:xfrm>
            <a:off x="395536" y="5733256"/>
            <a:ext cx="7776864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b="1" dirty="0">
                <a:solidFill>
                  <a:srgbClr val="C00000"/>
                </a:solidFill>
              </a:rPr>
              <a:t>Seaweed Cluster Initiative in Mauritius – From Culture to Production</a:t>
            </a:r>
          </a:p>
          <a:p>
            <a:pPr algn="ctr" eaLnBrk="1" hangingPunct="1"/>
            <a:r>
              <a:rPr lang="en-US" altLang="en-US" b="1" dirty="0">
                <a:solidFill>
                  <a:srgbClr val="C00000"/>
                </a:solidFill>
              </a:rPr>
              <a:t>Estimated </a:t>
            </a:r>
            <a:r>
              <a:rPr lang="en-US" altLang="en-US" b="1" dirty="0" smtClean="0">
                <a:solidFill>
                  <a:srgbClr val="C00000"/>
                </a:solidFill>
              </a:rPr>
              <a:t>2 year budget </a:t>
            </a:r>
            <a:r>
              <a:rPr lang="en-US" altLang="en-US" b="1" dirty="0">
                <a:solidFill>
                  <a:srgbClr val="C00000"/>
                </a:solidFill>
              </a:rPr>
              <a:t>– </a:t>
            </a:r>
            <a:r>
              <a:rPr lang="en-US" altLang="en-US" b="1" dirty="0" smtClean="0">
                <a:solidFill>
                  <a:srgbClr val="C00000"/>
                </a:solidFill>
              </a:rPr>
              <a:t>MUR10 million (USD270k; PEN814k)</a:t>
            </a:r>
            <a:endParaRPr lang="en-GB" altLang="en-US" b="1" dirty="0">
              <a:solidFill>
                <a:srgbClr val="C00000"/>
              </a:solidFill>
            </a:endParaRPr>
          </a:p>
        </p:txBody>
      </p:sp>
      <p:sp>
        <p:nvSpPr>
          <p:cNvPr id="33" name="Line 24"/>
          <p:cNvSpPr>
            <a:spLocks noChangeShapeType="1"/>
          </p:cNvSpPr>
          <p:nvPr/>
        </p:nvSpPr>
        <p:spPr bwMode="auto">
          <a:xfrm rot="2338305">
            <a:off x="4466318" y="2397929"/>
            <a:ext cx="243881" cy="58215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sm"/>
          </a:ln>
        </p:spPr>
        <p:txBody>
          <a:bodyPr/>
          <a:lstStyle/>
          <a:p>
            <a:endParaRPr lang="en-US"/>
          </a:p>
        </p:txBody>
      </p:sp>
      <p:sp>
        <p:nvSpPr>
          <p:cNvPr id="34" name="Line 24"/>
          <p:cNvSpPr>
            <a:spLocks noChangeShapeType="1"/>
          </p:cNvSpPr>
          <p:nvPr/>
        </p:nvSpPr>
        <p:spPr bwMode="auto">
          <a:xfrm rot="2338305">
            <a:off x="5496017" y="2550834"/>
            <a:ext cx="621910" cy="276346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sm"/>
          </a:ln>
        </p:spPr>
        <p:txBody>
          <a:bodyPr/>
          <a:lstStyle/>
          <a:p>
            <a:endParaRPr lang="en-US"/>
          </a:p>
        </p:txBody>
      </p:sp>
      <p:sp>
        <p:nvSpPr>
          <p:cNvPr id="35" name="Line 24"/>
          <p:cNvSpPr>
            <a:spLocks noChangeShapeType="1"/>
          </p:cNvSpPr>
          <p:nvPr/>
        </p:nvSpPr>
        <p:spPr bwMode="auto">
          <a:xfrm rot="2338305" flipH="1">
            <a:off x="3412311" y="2175026"/>
            <a:ext cx="291436" cy="1022385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sm"/>
          </a:ln>
        </p:spPr>
        <p:txBody>
          <a:bodyPr/>
          <a:lstStyle/>
          <a:p>
            <a:endParaRPr lang="en-US"/>
          </a:p>
        </p:txBody>
      </p:sp>
      <p:sp>
        <p:nvSpPr>
          <p:cNvPr id="38" name="Line 24"/>
          <p:cNvSpPr>
            <a:spLocks noChangeShapeType="1"/>
          </p:cNvSpPr>
          <p:nvPr/>
        </p:nvSpPr>
        <p:spPr bwMode="auto">
          <a:xfrm rot="2338305" flipV="1">
            <a:off x="6412941" y="2614819"/>
            <a:ext cx="1413107" cy="227504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95888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498598"/>
          </a:xfrm>
        </p:spPr>
        <p:txBody>
          <a:bodyPr/>
          <a:lstStyle/>
          <a:p>
            <a:pPr algn="ctr">
              <a:defRPr/>
            </a:pPr>
            <a:r>
              <a:rPr lang="en-GB" sz="3600" b="1" smtClean="0"/>
              <a:t>Activities conducted so far</a:t>
            </a:r>
            <a:endParaRPr sz="3600" b="1" smtClean="0"/>
          </a:p>
        </p:txBody>
      </p:sp>
      <p:sp>
        <p:nvSpPr>
          <p:cNvPr id="32771" name="Rectangle 3"/>
          <p:cNvSpPr>
            <a:spLocks noGrp="1"/>
          </p:cNvSpPr>
          <p:nvPr>
            <p:ph type="body" idx="4294967295"/>
          </p:nvPr>
        </p:nvSpPr>
        <p:spPr>
          <a:xfrm>
            <a:off x="0" y="571500"/>
            <a:ext cx="9001125" cy="6217087"/>
          </a:xfrm>
        </p:spPr>
        <p:txBody>
          <a:bodyPr/>
          <a:lstStyle/>
          <a:p>
            <a:pPr marL="174625" indent="-1746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800" dirty="0" smtClean="0">
                <a:solidFill>
                  <a:srgbClr val="C00000"/>
                </a:solidFill>
              </a:rPr>
              <a:t>Development of seaweed based food products from </a:t>
            </a:r>
            <a:r>
              <a:rPr lang="en-GB" sz="1800" i="1" dirty="0" smtClean="0">
                <a:solidFill>
                  <a:srgbClr val="C00000"/>
                </a:solidFill>
              </a:rPr>
              <a:t>Ulva </a:t>
            </a:r>
            <a:r>
              <a:rPr lang="en-GB" sz="1800" i="1" dirty="0" err="1" smtClean="0">
                <a:solidFill>
                  <a:srgbClr val="C00000"/>
                </a:solidFill>
              </a:rPr>
              <a:t>lactuca</a:t>
            </a:r>
            <a:r>
              <a:rPr lang="en-GB" sz="1800" dirty="0" smtClean="0">
                <a:solidFill>
                  <a:srgbClr val="C00000"/>
                </a:solidFill>
              </a:rPr>
              <a:t> and </a:t>
            </a:r>
            <a:r>
              <a:rPr lang="en-GB" sz="1800" i="1" dirty="0" err="1" smtClean="0">
                <a:solidFill>
                  <a:srgbClr val="C00000"/>
                </a:solidFill>
              </a:rPr>
              <a:t>Gracilaria</a:t>
            </a:r>
            <a:r>
              <a:rPr lang="en-GB" sz="1800" i="1" dirty="0" smtClean="0">
                <a:solidFill>
                  <a:srgbClr val="C00000"/>
                </a:solidFill>
              </a:rPr>
              <a:t> </a:t>
            </a:r>
            <a:r>
              <a:rPr lang="en-GB" sz="1800" i="1" dirty="0" err="1" smtClean="0">
                <a:solidFill>
                  <a:srgbClr val="C00000"/>
                </a:solidFill>
              </a:rPr>
              <a:t>salicornia</a:t>
            </a:r>
            <a:r>
              <a:rPr lang="en-GB" sz="1800" i="1" dirty="0" smtClean="0">
                <a:solidFill>
                  <a:srgbClr val="C00000"/>
                </a:solidFill>
              </a:rPr>
              <a:t> with commercial potential (Nov 2014 – Jan 2015)</a:t>
            </a:r>
          </a:p>
          <a:p>
            <a:pPr marL="674688" lvl="1" indent="-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800" dirty="0" smtClean="0"/>
              <a:t>Good feedback from sensory evaluation</a:t>
            </a:r>
          </a:p>
          <a:p>
            <a:pPr marL="674688" lvl="1" indent="-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800" dirty="0" smtClean="0"/>
              <a:t>Shelf life studies being conducted</a:t>
            </a:r>
          </a:p>
          <a:p>
            <a:pPr marL="674688" lvl="1" indent="-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800" dirty="0" smtClean="0"/>
              <a:t>Final products and processing methods ongoing</a:t>
            </a:r>
          </a:p>
          <a:p>
            <a:pPr marL="174625" indent="-1746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800" dirty="0" smtClean="0">
                <a:solidFill>
                  <a:srgbClr val="C00000"/>
                </a:solidFill>
              </a:rPr>
              <a:t>Development of seaweed based plant growth promoter (completion in Dec 2015)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800" dirty="0" smtClean="0"/>
              <a:t>2 seaweeds of commercial potential identified from laboratory bioassays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800" dirty="0" smtClean="0"/>
              <a:t>Stabilization of extracts under way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800" dirty="0" smtClean="0"/>
              <a:t>Field testing to be done</a:t>
            </a:r>
            <a:endParaRPr lang="en-US" sz="1800" dirty="0" smtClean="0"/>
          </a:p>
          <a:p>
            <a:pPr marL="174625" indent="-1746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800" dirty="0" smtClean="0">
                <a:solidFill>
                  <a:srgbClr val="C00000"/>
                </a:solidFill>
              </a:rPr>
              <a:t>Development of seaweed based pig diets (completion in Dec 2015)</a:t>
            </a:r>
          </a:p>
          <a:p>
            <a:pPr marL="449263" lvl="1" indent="-1746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 smtClean="0"/>
              <a:t>Nutritional profile and potential incorporation into pig feed under study</a:t>
            </a:r>
          </a:p>
          <a:p>
            <a:pPr marL="449263" lvl="1" indent="-1746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 smtClean="0"/>
              <a:t>Provides cheaper alternatives to expensive imported raw materials (cereals and fishmeal)</a:t>
            </a:r>
          </a:p>
          <a:p>
            <a:pPr marL="174625" indent="-1746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800" dirty="0">
                <a:solidFill>
                  <a:srgbClr val="C00000"/>
                </a:solidFill>
              </a:rPr>
              <a:t>Development of </a:t>
            </a:r>
            <a:r>
              <a:rPr lang="en-GB" sz="1800" dirty="0" smtClean="0">
                <a:solidFill>
                  <a:srgbClr val="C00000"/>
                </a:solidFill>
              </a:rPr>
              <a:t>seaweed </a:t>
            </a:r>
            <a:r>
              <a:rPr lang="en-GB" sz="1800" dirty="0">
                <a:solidFill>
                  <a:srgbClr val="C00000"/>
                </a:solidFill>
              </a:rPr>
              <a:t>based </a:t>
            </a:r>
            <a:r>
              <a:rPr lang="en-GB" sz="1800" dirty="0" smtClean="0">
                <a:solidFill>
                  <a:srgbClr val="C00000"/>
                </a:solidFill>
              </a:rPr>
              <a:t>soap (Dec 2014)</a:t>
            </a:r>
            <a:endParaRPr lang="en-GB" sz="1800" dirty="0">
              <a:solidFill>
                <a:srgbClr val="C00000"/>
              </a:solidFill>
            </a:endParaRPr>
          </a:p>
          <a:p>
            <a:pPr marL="449263" lvl="1" indent="-1746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 smtClean="0"/>
              <a:t>Production protocols being developed with available raw materials</a:t>
            </a:r>
          </a:p>
          <a:p>
            <a:pPr marL="449263" lvl="1" indent="-1746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 smtClean="0"/>
              <a:t>Potential medicinal and cosmetic applications being studied</a:t>
            </a:r>
          </a:p>
          <a:p>
            <a:pPr marL="449263" lvl="1" indent="-1746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 smtClean="0"/>
              <a:t>Scaling up to pilot production level</a:t>
            </a:r>
            <a:endParaRPr lang="en-US" sz="1800" dirty="0"/>
          </a:p>
          <a:p>
            <a:pPr marL="674688" lvl="1" indent="-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GB" sz="1800" dirty="0" smtClean="0"/>
          </a:p>
          <a:p>
            <a:pPr marL="674688" lvl="1" indent="-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GB" sz="1800" dirty="0" smtClean="0"/>
          </a:p>
        </p:txBody>
      </p:sp>
      <p:pic>
        <p:nvPicPr>
          <p:cNvPr id="6" name="Picture 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0672" y="2996952"/>
            <a:ext cx="1861787" cy="9231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7380312" y="3475856"/>
            <a:ext cx="792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sz="1200" b="1" i="1" dirty="0">
                <a:solidFill>
                  <a:schemeClr val="bg1"/>
                </a:solidFill>
              </a:rPr>
              <a:t>Ulva </a:t>
            </a:r>
            <a:r>
              <a:rPr lang="en-GB" altLang="en-US" sz="1200" b="1" i="1" dirty="0" err="1">
                <a:solidFill>
                  <a:schemeClr val="bg1"/>
                </a:solidFill>
              </a:rPr>
              <a:t>lactuca</a:t>
            </a:r>
            <a:endParaRPr lang="en-US" altLang="en-US" sz="1200" b="1" i="1" dirty="0">
              <a:solidFill>
                <a:schemeClr val="bg1"/>
              </a:solidFill>
            </a:endParaRPr>
          </a:p>
        </p:txBody>
      </p:sp>
      <p:pic>
        <p:nvPicPr>
          <p:cNvPr id="94216" name="Picture 8" descr="DSCF0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0" y="1428750"/>
            <a:ext cx="2592388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93245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0365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0350" y="0"/>
            <a:ext cx="380365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3105150"/>
            <a:ext cx="3851275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41663"/>
            <a:ext cx="38036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991331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Seaweed based food products</a:t>
            </a:r>
            <a:endParaRPr lang="en-US" dirty="0"/>
          </a:p>
        </p:txBody>
      </p:sp>
      <p:pic>
        <p:nvPicPr>
          <p:cNvPr id="5" name="Picture 4" descr="G:\Photos Seaweed\IMG_5096.JPG"/>
          <p:cNvPicPr/>
          <p:nvPr/>
        </p:nvPicPr>
        <p:blipFill>
          <a:blip r:embed="rId2" cstate="print"/>
          <a:srcRect l="20000" t="6602" r="3824" b="12849"/>
          <a:stretch>
            <a:fillRect/>
          </a:stretch>
        </p:blipFill>
        <p:spPr bwMode="auto">
          <a:xfrm>
            <a:off x="4788024" y="1612925"/>
            <a:ext cx="4032448" cy="3013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G:\Photos Seaweed\IMG_5098.JPG"/>
          <p:cNvPicPr/>
          <p:nvPr/>
        </p:nvPicPr>
        <p:blipFill>
          <a:blip r:embed="rId3" cstate="print"/>
          <a:srcRect l="16324" t="5727" r="12647" b="8590"/>
          <a:stretch>
            <a:fillRect/>
          </a:stretch>
        </p:blipFill>
        <p:spPr bwMode="auto">
          <a:xfrm>
            <a:off x="251520" y="1612924"/>
            <a:ext cx="4104456" cy="3013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725929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Seaweed based cosmetic products</a:t>
            </a:r>
            <a:endParaRPr lang="en-US" dirty="0"/>
          </a:p>
        </p:txBody>
      </p:sp>
      <p:pic>
        <p:nvPicPr>
          <p:cNvPr id="7" name="Picture 6" descr="G:\Photos Seaweed\IMG_5096.JPG"/>
          <p:cNvPicPr/>
          <p:nvPr/>
        </p:nvPicPr>
        <p:blipFill>
          <a:blip r:embed="rId2" cstate="print"/>
          <a:srcRect t="40529" r="68235"/>
          <a:stretch>
            <a:fillRect/>
          </a:stretch>
        </p:blipFill>
        <p:spPr bwMode="auto">
          <a:xfrm>
            <a:off x="179512" y="1612926"/>
            <a:ext cx="4032448" cy="332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G:\Photos Seaweed\IMG_50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612926"/>
            <a:ext cx="4263008" cy="332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194792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1490" y="1340768"/>
            <a:ext cx="8476974" cy="4785395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 smtClean="0">
                <a:latin typeface="Cambria" pitchFamily="18" charset="0"/>
              </a:rPr>
              <a:t>Extension of capacity building – potential for knowledge to be exported beyond Mauritius</a:t>
            </a:r>
          </a:p>
          <a:p>
            <a:pPr marL="0" indent="0">
              <a:buNone/>
            </a:pPr>
            <a:endParaRPr lang="en-GB" sz="2400" dirty="0" smtClean="0">
              <a:latin typeface="Cambria" pitchFamily="18" charset="0"/>
            </a:endParaRPr>
          </a:p>
          <a:p>
            <a:r>
              <a:rPr lang="en-GB" sz="2400" dirty="0" smtClean="0">
                <a:latin typeface="Cambria" pitchFamily="18" charset="0"/>
              </a:rPr>
              <a:t>Detailed assessment and evaluation of seaweed resources</a:t>
            </a:r>
          </a:p>
          <a:p>
            <a:endParaRPr lang="en-GB" sz="2400" dirty="0" smtClean="0">
              <a:latin typeface="Cambria" pitchFamily="18" charset="0"/>
            </a:endParaRPr>
          </a:p>
          <a:p>
            <a:r>
              <a:rPr lang="en-GB" sz="2400" dirty="0" smtClean="0">
                <a:latin typeface="Cambria" pitchFamily="18" charset="0"/>
              </a:rPr>
              <a:t>Characterization of wild shore seaweed and their value addition (approx. 40 tons/day)</a:t>
            </a:r>
          </a:p>
          <a:p>
            <a:endParaRPr lang="en-GB" sz="2400" dirty="0" smtClean="0">
              <a:latin typeface="Cambria" pitchFamily="18" charset="0"/>
            </a:endParaRPr>
          </a:p>
          <a:p>
            <a:r>
              <a:rPr lang="en-GB" sz="2400" dirty="0" smtClean="0">
                <a:latin typeface="Cambria" pitchFamily="18" charset="0"/>
              </a:rPr>
              <a:t>Development of policy measures for seaweed cultivation, including regulatory and legal framework addressing:</a:t>
            </a:r>
          </a:p>
          <a:p>
            <a:pPr lvl="1"/>
            <a:r>
              <a:rPr lang="en-GB" sz="2000" dirty="0" smtClean="0">
                <a:latin typeface="Cambria" pitchFamily="18" charset="0"/>
              </a:rPr>
              <a:t>Support for community-based seaweed farming</a:t>
            </a:r>
          </a:p>
          <a:p>
            <a:pPr lvl="1"/>
            <a:r>
              <a:rPr lang="en-GB" sz="2000" dirty="0" smtClean="0">
                <a:latin typeface="Cambria" pitchFamily="18" charset="0"/>
              </a:rPr>
              <a:t>Sustainable wild harvest of selected seaweed species</a:t>
            </a:r>
          </a:p>
          <a:p>
            <a:pPr lvl="1"/>
            <a:r>
              <a:rPr lang="en-GB" sz="2000" dirty="0" smtClean="0">
                <a:latin typeface="Cambria" pitchFamily="18" charset="0"/>
              </a:rPr>
              <a:t>Safety and quality of seaweeds for different applications</a:t>
            </a:r>
            <a:endParaRPr lang="en-US" sz="2000" dirty="0">
              <a:latin typeface="Cambria" pitchFamily="18" charset="0"/>
            </a:endParaRPr>
          </a:p>
          <a:p>
            <a:endParaRPr lang="en-GB" sz="2400" dirty="0">
              <a:latin typeface="Cambria" pitchFamily="18" charset="0"/>
            </a:endParaRPr>
          </a:p>
          <a:p>
            <a:endParaRPr lang="en-GB" sz="2400" dirty="0" smtClean="0">
              <a:latin typeface="Cambria" pitchFamily="18" charset="0"/>
            </a:endParaRPr>
          </a:p>
          <a:p>
            <a:pPr>
              <a:buNone/>
            </a:pPr>
            <a:endParaRPr lang="en-GB" sz="2400" dirty="0">
              <a:latin typeface="Cambr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f-ZA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itchFamily="82" charset="0"/>
                <a:ea typeface="+mn-ea"/>
                <a:cs typeface="+mn-cs"/>
              </a:rPr>
              <a:t>Way forward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088694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3"/>
          <p:cNvGrpSpPr>
            <a:grpSpLocks/>
          </p:cNvGrpSpPr>
          <p:nvPr/>
        </p:nvGrpSpPr>
        <p:grpSpPr bwMode="auto">
          <a:xfrm>
            <a:off x="1143000" y="1219200"/>
            <a:ext cx="7094538" cy="5000625"/>
            <a:chOff x="1111963" y="1464073"/>
            <a:chExt cx="7346237" cy="5241527"/>
          </a:xfrm>
        </p:grpSpPr>
        <p:grpSp>
          <p:nvGrpSpPr>
            <p:cNvPr id="84998" name="Group 4"/>
            <p:cNvGrpSpPr>
              <a:grpSpLocks/>
            </p:cNvGrpSpPr>
            <p:nvPr/>
          </p:nvGrpSpPr>
          <p:grpSpPr bwMode="auto">
            <a:xfrm>
              <a:off x="1111963" y="1464073"/>
              <a:ext cx="7346237" cy="5241527"/>
              <a:chOff x="37528" y="1524001"/>
              <a:chExt cx="7346237" cy="5241527"/>
            </a:xfrm>
          </p:grpSpPr>
          <p:pic>
            <p:nvPicPr>
              <p:cNvPr id="85000" name="Picture 2" descr="\\Waheeza\Waheeza\BOI\S10\long-arrow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513" y="1524001"/>
                <a:ext cx="6189087" cy="36627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01" name="Picture 3" descr="\\Waheeza\Waheeza\BOI\S10\dot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2564" y="4969862"/>
                <a:ext cx="31432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5002" name="Rectangle 8"/>
              <p:cNvSpPr>
                <a:spLocks noChangeArrowheads="1"/>
              </p:cNvSpPr>
              <p:nvPr/>
            </p:nvSpPr>
            <p:spPr bwMode="auto">
              <a:xfrm>
                <a:off x="585347" y="5264012"/>
                <a:ext cx="914400" cy="638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000066"/>
                  </a:buClr>
                  <a:buFont typeface="Wingdings" panose="05000000000000000000" pitchFamily="2" charset="2"/>
                  <a:buNone/>
                </a:pPr>
                <a:r>
                  <a:rPr lang="en-US" altLang="en-US" sz="1400" b="1" smtClean="0">
                    <a:solidFill>
                      <a:srgbClr val="003366"/>
                    </a:solidFill>
                    <a:latin typeface="Calibri" panose="020F0502020204030204" pitchFamily="34" charset="0"/>
                  </a:rPr>
                  <a:t>USD 200*</a:t>
                </a:r>
                <a:br>
                  <a:rPr lang="en-US" altLang="en-US" sz="1400" b="1" smtClean="0">
                    <a:solidFill>
                      <a:srgbClr val="003366"/>
                    </a:solidFill>
                    <a:latin typeface="Calibri" panose="020F0502020204030204" pitchFamily="34" charset="0"/>
                  </a:rPr>
                </a:br>
                <a:endParaRPr lang="en-US" altLang="en-US" sz="1400" b="1" smtClean="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85003" name="Picture 3" descr="\\Waheeza\Waheeza\BOI\S10\dot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6401" y="4543496"/>
                <a:ext cx="31432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04" name="Picture 3" descr="\\Waheeza\Waheeza\BOI\S10\dot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4117" y="3874334"/>
                <a:ext cx="31432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05" name="Picture 3" descr="\\Waheeza\Waheeza\BOI\S10\dot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0631" y="2721184"/>
                <a:ext cx="31432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5006" name="Rectangle 12"/>
              <p:cNvSpPr>
                <a:spLocks noChangeArrowheads="1"/>
              </p:cNvSpPr>
              <p:nvPr/>
            </p:nvSpPr>
            <p:spPr bwMode="auto">
              <a:xfrm>
                <a:off x="2016617" y="4886861"/>
                <a:ext cx="1524000" cy="729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000066"/>
                  </a:buClr>
                  <a:buFont typeface="Wingdings" panose="05000000000000000000" pitchFamily="2" charset="2"/>
                  <a:buNone/>
                </a:pPr>
                <a:r>
                  <a:rPr lang="en-US" altLang="en-US" sz="1400" b="1" smtClean="0">
                    <a:solidFill>
                      <a:srgbClr val="003366"/>
                    </a:solidFill>
                    <a:latin typeface="Calibri" panose="020F0502020204030204" pitchFamily="34" charset="0"/>
                  </a:rPr>
                  <a:t>USD 1,000</a:t>
                </a:r>
              </a:p>
              <a:p>
                <a:pPr eaLnBrk="1" hangingPunct="1">
                  <a:buClr>
                    <a:srgbClr val="000066"/>
                  </a:buClr>
                  <a:buFont typeface="Wingdings" panose="05000000000000000000" pitchFamily="2" charset="2"/>
                  <a:buNone/>
                </a:pPr>
                <a:r>
                  <a:rPr lang="en-US" altLang="en-US" sz="1400" b="1" smtClean="0">
                    <a:solidFill>
                      <a:srgbClr val="003366"/>
                    </a:solidFill>
                    <a:latin typeface="Calibri" panose="020F0502020204030204" pitchFamily="34" charset="0"/>
                  </a:rPr>
                  <a:t>      </a:t>
                </a:r>
                <a:br>
                  <a:rPr lang="en-US" altLang="en-US" sz="1400" b="1" smtClean="0">
                    <a:solidFill>
                      <a:srgbClr val="003366"/>
                    </a:solidFill>
                    <a:latin typeface="Calibri" panose="020F0502020204030204" pitchFamily="34" charset="0"/>
                  </a:rPr>
                </a:br>
                <a:r>
                  <a:rPr lang="en-US" altLang="en-US" sz="1400" b="1" smtClean="0">
                    <a:solidFill>
                      <a:srgbClr val="003366"/>
                    </a:solidFill>
                    <a:latin typeface="Calibri" panose="020F0502020204030204" pitchFamily="34" charset="0"/>
                  </a:rPr>
                  <a:t>    </a:t>
                </a:r>
              </a:p>
            </p:txBody>
          </p:sp>
          <p:sp>
            <p:nvSpPr>
              <p:cNvPr id="85007" name="Rectangle 13"/>
              <p:cNvSpPr>
                <a:spLocks noChangeArrowheads="1"/>
              </p:cNvSpPr>
              <p:nvPr/>
            </p:nvSpPr>
            <p:spPr bwMode="auto">
              <a:xfrm>
                <a:off x="4855582" y="3046660"/>
                <a:ext cx="2456988" cy="12259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400" b="1" smtClean="0">
                    <a:solidFill>
                      <a:srgbClr val="00244D"/>
                    </a:solidFill>
                    <a:latin typeface="Calibri" panose="020F0502020204030204" pitchFamily="34" charset="0"/>
                  </a:rPr>
                  <a:t>USD 8,000</a:t>
                </a:r>
              </a:p>
              <a:p>
                <a:pPr eaLnBrk="1" hangingPunct="1">
                  <a:buClr>
                    <a:srgbClr val="000066"/>
                  </a:buClr>
                </a:pPr>
                <a:r>
                  <a:rPr lang="en-US" altLang="en-US" sz="1400" b="1" smtClean="0">
                    <a:solidFill>
                      <a:srgbClr val="003366"/>
                    </a:solidFill>
                    <a:latin typeface="Calibri" panose="020F0502020204030204" pitchFamily="34" charset="0"/>
                  </a:rPr>
                  <a:t>      </a:t>
                </a:r>
              </a:p>
              <a:p>
                <a:pPr eaLnBrk="1" hangingPunct="1">
                  <a:buClr>
                    <a:srgbClr val="000066"/>
                  </a:buClr>
                </a:pPr>
                <a:r>
                  <a:rPr lang="en-US" altLang="en-US" sz="1400" b="1" smtClean="0">
                    <a:solidFill>
                      <a:srgbClr val="003366"/>
                    </a:solidFill>
                    <a:latin typeface="Calibri" panose="020F0502020204030204" pitchFamily="34" charset="0"/>
                  </a:rPr>
                  <a:t>  </a:t>
                </a:r>
                <a:br>
                  <a:rPr lang="en-US" altLang="en-US" sz="1400" b="1" smtClean="0">
                    <a:solidFill>
                      <a:srgbClr val="003366"/>
                    </a:solidFill>
                    <a:latin typeface="Calibri" panose="020F0502020204030204" pitchFamily="34" charset="0"/>
                  </a:rPr>
                </a:br>
                <a:r>
                  <a:rPr lang="en-US" altLang="en-US" sz="1400" b="1" smtClean="0">
                    <a:solidFill>
                      <a:srgbClr val="003366"/>
                    </a:solidFill>
                    <a:latin typeface="Calibri" panose="020F0502020204030204" pitchFamily="34" charset="0"/>
                  </a:rPr>
                  <a:t>      </a:t>
                </a:r>
              </a:p>
              <a:p>
                <a:pPr eaLnBrk="1" hangingPunct="1">
                  <a:buClr>
                    <a:srgbClr val="000066"/>
                  </a:buClr>
                  <a:buFont typeface="Wingdings" panose="05000000000000000000" pitchFamily="2" charset="2"/>
                  <a:buNone/>
                </a:pPr>
                <a:endParaRPr lang="en-US" altLang="en-US" sz="1400" b="1" smtClean="0">
                  <a:solidFill>
                    <a:srgbClr val="003366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85008" name="Rectangle 14"/>
              <p:cNvSpPr>
                <a:spLocks noChangeArrowheads="1"/>
              </p:cNvSpPr>
              <p:nvPr/>
            </p:nvSpPr>
            <p:spPr bwMode="auto">
              <a:xfrm>
                <a:off x="528495" y="4685174"/>
                <a:ext cx="1224104" cy="281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000066"/>
                  </a:buClr>
                  <a:buFont typeface="Wingdings" panose="05000000000000000000" pitchFamily="2" charset="2"/>
                  <a:buNone/>
                </a:pPr>
                <a:r>
                  <a:rPr lang="en-US" altLang="en-US" sz="1400" b="1" smtClean="0">
                    <a:solidFill>
                      <a:srgbClr val="002060"/>
                    </a:solidFill>
                    <a:latin typeface="Calibri" panose="020F0502020204030204" pitchFamily="34" charset="0"/>
                  </a:rPr>
                  <a:t>MONOCROP</a:t>
                </a:r>
              </a:p>
            </p:txBody>
          </p:sp>
          <p:sp>
            <p:nvSpPr>
              <p:cNvPr id="85009" name="Rectangle 15"/>
              <p:cNvSpPr>
                <a:spLocks noChangeArrowheads="1"/>
              </p:cNvSpPr>
              <p:nvPr/>
            </p:nvSpPr>
            <p:spPr bwMode="auto">
              <a:xfrm>
                <a:off x="1722402" y="4260295"/>
                <a:ext cx="1284815" cy="281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000066"/>
                  </a:buClr>
                  <a:buFont typeface="Wingdings" panose="05000000000000000000" pitchFamily="2" charset="2"/>
                  <a:buNone/>
                </a:pPr>
                <a:r>
                  <a:rPr lang="en-US" altLang="en-US" sz="1400" b="1" smtClean="0">
                    <a:solidFill>
                      <a:srgbClr val="002060"/>
                    </a:solidFill>
                    <a:latin typeface="Calibri" panose="020F0502020204030204" pitchFamily="34" charset="0"/>
                  </a:rPr>
                  <a:t>INDUSTRIAL</a:t>
                </a:r>
              </a:p>
            </p:txBody>
          </p:sp>
          <p:sp>
            <p:nvSpPr>
              <p:cNvPr id="85010" name="Rectangle 16"/>
              <p:cNvSpPr>
                <a:spLocks noChangeArrowheads="1"/>
              </p:cNvSpPr>
              <p:nvPr/>
            </p:nvSpPr>
            <p:spPr bwMode="auto">
              <a:xfrm>
                <a:off x="3007217" y="3478117"/>
                <a:ext cx="1066800" cy="281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000066"/>
                  </a:buClr>
                  <a:buFont typeface="Wingdings" panose="05000000000000000000" pitchFamily="2" charset="2"/>
                  <a:buNone/>
                </a:pPr>
                <a:r>
                  <a:rPr lang="en-US" altLang="en-US" sz="1400" b="1" smtClean="0">
                    <a:solidFill>
                      <a:srgbClr val="002060"/>
                    </a:solidFill>
                    <a:latin typeface="Calibri" panose="020F0502020204030204" pitchFamily="34" charset="0"/>
                  </a:rPr>
                  <a:t>SERVICES</a:t>
                </a:r>
              </a:p>
            </p:txBody>
          </p:sp>
          <p:sp>
            <p:nvSpPr>
              <p:cNvPr id="85011" name="Rectangle 17"/>
              <p:cNvSpPr>
                <a:spLocks noChangeArrowheads="1"/>
              </p:cNvSpPr>
              <p:nvPr/>
            </p:nvSpPr>
            <p:spPr bwMode="auto">
              <a:xfrm>
                <a:off x="4070016" y="2533417"/>
                <a:ext cx="1752600" cy="462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000066"/>
                  </a:buClr>
                  <a:buFont typeface="Wingdings" panose="05000000000000000000" pitchFamily="2" charset="2"/>
                  <a:buNone/>
                </a:pPr>
                <a:r>
                  <a:rPr lang="en-US" altLang="en-US" sz="1400" b="1" smtClean="0">
                    <a:solidFill>
                      <a:srgbClr val="002060"/>
                    </a:solidFill>
                    <a:latin typeface="Calibri" panose="020F0502020204030204" pitchFamily="34" charset="0"/>
                  </a:rPr>
                  <a:t>INNOVATION DRIVEN</a:t>
                </a:r>
              </a:p>
            </p:txBody>
          </p:sp>
          <p:pic>
            <p:nvPicPr>
              <p:cNvPr id="85012" name="Picture 5" descr="\\Waheeza\Waheeza\BOI\S5\time-frame.png"/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28" y="1905000"/>
                <a:ext cx="572072" cy="3733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3" descr="\\Sys\PhotoBank\MediaBank\Photo\Cluster\Agro\DSC_7502.t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0130" y="6078306"/>
                <a:ext cx="1045470" cy="59570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/>
            </p:spPr>
          </p:pic>
          <p:pic>
            <p:nvPicPr>
              <p:cNvPr id="85014" name="Picture 2" descr="http://beldenuniversal.com/Library/Industry/textile/textileindustry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7090" y="5341357"/>
                <a:ext cx="976657" cy="633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" descr="\\Sys\PhotoBank\MediaBank\Photo\Cluster\Infocomms &amp; Media\INFOCOMM_BROCHURE\DSC_1926.tif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023795" y="4587383"/>
                <a:ext cx="940266" cy="62731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/>
            </p:spPr>
          </p:pic>
          <p:pic>
            <p:nvPicPr>
              <p:cNvPr id="23" name="Picture 2" descr="\\Sys\PhotoBank\MediaBank\Photo\Cluster\Financial services\Working3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989831" y="4589046"/>
                <a:ext cx="986293" cy="62898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/>
            </p:spPr>
          </p:pic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969548" y="5309549"/>
                <a:ext cx="994512" cy="66559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/>
            </p:spPr>
          </p:pic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024351" y="6101602"/>
                <a:ext cx="918895" cy="61067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/>
            </p:spPr>
          </p:pic>
          <p:pic>
            <p:nvPicPr>
              <p:cNvPr id="85019" name="Picture 25" descr="mauritius-islands.jpg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3446" y="5325214"/>
                <a:ext cx="914400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20" name="Picture 2" descr="image001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8532" y="5265513"/>
                <a:ext cx="966787" cy="669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21" name="Picture 5" descr="image001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7831" y="4500361"/>
                <a:ext cx="946769" cy="714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22" name="Picture 28" descr="renewable-energy-istock.jpg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6754" y="5265513"/>
                <a:ext cx="903458" cy="652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23" name="Picture 32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7090" y="6011014"/>
                <a:ext cx="958573" cy="658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24" name="Picture 3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1257" y="6120466"/>
                <a:ext cx="952044" cy="591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25" name="Picture 7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2220" y="6025685"/>
                <a:ext cx="917992" cy="703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26" name="Picture 5" descr="http://t1.gstatic.com/images?q=tbn:ANd9GcQd5mXJg_w-oPDP3TDtUh_wI8RizeYQmwv_Vx1f01Lk17_Fpz2bAQ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5421" y="3598759"/>
                <a:ext cx="946769" cy="749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27" name="Picture 7" descr="http://t2.gstatic.com/images?q=tbn:ANd9GcQbmfXDi8-LLWRk57WXLigGB3UD6hOFJ0TKKnjDqeecBJ60qu_O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6978" y="6025685"/>
                <a:ext cx="966787" cy="739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28" name="Picture 9" descr="http://t3.gstatic.com/images?q=tbn:ANd9GcRUKcIEei4dcm5RL_WmQdbaZoSfW1-Y4oQLkWx85Of2nVEn00tOOQ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2903" y="4515382"/>
                <a:ext cx="1018046" cy="675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29" name="Picture 12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0510" y="3598759"/>
                <a:ext cx="1005233" cy="7492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4999" name="Rectangle 5"/>
            <p:cNvSpPr>
              <a:spLocks noChangeArrowheads="1"/>
            </p:cNvSpPr>
            <p:nvPr/>
          </p:nvSpPr>
          <p:spPr bwMode="auto">
            <a:xfrm>
              <a:off x="4322955" y="4210961"/>
              <a:ext cx="1849245" cy="1677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 smtClean="0">
                  <a:solidFill>
                    <a:srgbClr val="00244D"/>
                  </a:solidFill>
                  <a:latin typeface="Calibri" panose="020F0502020204030204" pitchFamily="34" charset="0"/>
                </a:rPr>
                <a:t>USD 2,500</a:t>
              </a:r>
            </a:p>
            <a:p>
              <a:pPr eaLnBrk="1" hangingPunct="1">
                <a:buClr>
                  <a:srgbClr val="000066"/>
                </a:buClr>
                <a:buFont typeface="Wingdings" panose="05000000000000000000" pitchFamily="2" charset="2"/>
                <a:buNone/>
              </a:pPr>
              <a:r>
                <a:rPr lang="en-US" altLang="en-US" sz="1400" b="1" smtClean="0">
                  <a:solidFill>
                    <a:srgbClr val="003366"/>
                  </a:solidFill>
                  <a:latin typeface="Calibri" panose="020F0502020204030204" pitchFamily="34" charset="0"/>
                </a:rPr>
                <a:t>      </a:t>
              </a:r>
              <a:br>
                <a:rPr lang="en-US" altLang="en-US" sz="1400" b="1" smtClean="0">
                  <a:solidFill>
                    <a:srgbClr val="003366"/>
                  </a:solidFill>
                  <a:latin typeface="Calibri" panose="020F0502020204030204" pitchFamily="34" charset="0"/>
                </a:rPr>
              </a:br>
              <a:r>
                <a:rPr lang="en-US" altLang="en-US" sz="1400" b="1" smtClean="0">
                  <a:solidFill>
                    <a:srgbClr val="003366"/>
                  </a:solidFill>
                  <a:latin typeface="Calibri" panose="020F0502020204030204" pitchFamily="34" charset="0"/>
                </a:rPr>
                <a:t>     </a:t>
              </a:r>
              <a:br>
                <a:rPr lang="en-US" altLang="en-US" sz="1400" b="1" smtClean="0">
                  <a:solidFill>
                    <a:srgbClr val="003366"/>
                  </a:solidFill>
                  <a:latin typeface="Calibri" panose="020F0502020204030204" pitchFamily="34" charset="0"/>
                </a:rPr>
              </a:br>
              <a:r>
                <a:rPr lang="en-US" altLang="en-US" sz="1400" b="1" smtClean="0">
                  <a:solidFill>
                    <a:srgbClr val="003366"/>
                  </a:solidFill>
                  <a:latin typeface="Calibri" panose="020F0502020204030204" pitchFamily="34" charset="0"/>
                </a:rPr>
                <a:t>      </a:t>
              </a:r>
              <a:br>
                <a:rPr lang="en-US" altLang="en-US" sz="1400" b="1" smtClean="0">
                  <a:solidFill>
                    <a:srgbClr val="003366"/>
                  </a:solidFill>
                  <a:latin typeface="Calibri" panose="020F0502020204030204" pitchFamily="34" charset="0"/>
                </a:rPr>
              </a:br>
              <a:r>
                <a:rPr lang="en-US" altLang="en-US" sz="1400" b="1" smtClean="0">
                  <a:solidFill>
                    <a:srgbClr val="003366"/>
                  </a:solidFill>
                  <a:latin typeface="Calibri" panose="020F0502020204030204" pitchFamily="34" charset="0"/>
                </a:rPr>
                <a:t>   </a:t>
              </a:r>
            </a:p>
            <a:p>
              <a:pPr eaLnBrk="1" hangingPunct="1">
                <a:buClr>
                  <a:srgbClr val="000066"/>
                </a:buClr>
                <a:buFont typeface="Wingdings" panose="05000000000000000000" pitchFamily="2" charset="2"/>
                <a:buNone/>
              </a:pPr>
              <a:r>
                <a:rPr lang="en-US" altLang="en-US" sz="1400" b="1" smtClean="0">
                  <a:solidFill>
                    <a:srgbClr val="003366"/>
                  </a:solidFill>
                  <a:latin typeface="Calibri" panose="020F0502020204030204" pitchFamily="34" charset="0"/>
                </a:rPr>
                <a:t>      </a:t>
              </a:r>
            </a:p>
            <a:p>
              <a:pPr eaLnBrk="1" hangingPunct="1">
                <a:buClr>
                  <a:srgbClr val="000066"/>
                </a:buClr>
                <a:buFont typeface="Wingdings" panose="05000000000000000000" pitchFamily="2" charset="2"/>
                <a:buNone/>
              </a:pPr>
              <a:r>
                <a:rPr lang="en-US" altLang="en-US" sz="1400" b="1" smtClean="0">
                  <a:solidFill>
                    <a:srgbClr val="003366"/>
                  </a:solidFill>
                  <a:latin typeface="Calibri" panose="020F0502020204030204" pitchFamily="34" charset="0"/>
                </a:rPr>
                <a:t>      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7212013" y="1447800"/>
            <a:ext cx="1254125" cy="4365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prstClr val="white"/>
                </a:solidFill>
                <a:latin typeface="Myriad Pro" pitchFamily="34" charset="0"/>
              </a:rPr>
              <a:t>US$ </a:t>
            </a:r>
            <a:r>
              <a:rPr lang="en-US" sz="1400" b="1" dirty="0">
                <a:solidFill>
                  <a:prstClr val="white"/>
                </a:solidFill>
              </a:rPr>
              <a:t>20,000</a:t>
            </a:r>
            <a:r>
              <a:rPr lang="en-US" sz="1400" b="1" dirty="0">
                <a:solidFill>
                  <a:prstClr val="white"/>
                </a:solidFill>
                <a:latin typeface="Myriad Pro" pitchFamily="34" charset="0"/>
              </a:rPr>
              <a:t> by 2020s</a:t>
            </a: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1143000"/>
          </a:xfrm>
          <a:extLst/>
        </p:spPr>
        <p:txBody>
          <a:bodyPr rtlCol="0" anchor="t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7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Transformation of the Economic Landscape  </a:t>
            </a:r>
            <a:br>
              <a:rPr lang="en-US" sz="27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sz="27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4997" name="Picture 5" descr="logo tr.tif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4651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566351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7688"/>
            <a:ext cx="8229600" cy="1066800"/>
          </a:xfrm>
        </p:spPr>
        <p:txBody>
          <a:bodyPr vert="horz" anchor="ctr">
            <a:normAutofit/>
          </a:bodyPr>
          <a:lstStyle/>
          <a:p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EXPERIMENTAL WHEAT CULTIVATION IN MAURITIUS</a:t>
            </a:r>
            <a:endParaRPr lang="en-GB" sz="32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64573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 smtClean="0"/>
              <a:t>Main objective is to undertake larger </a:t>
            </a:r>
            <a:r>
              <a:rPr lang="en-GB" dirty="0"/>
              <a:t>scale </a:t>
            </a:r>
            <a:r>
              <a:rPr lang="en-GB" dirty="0" smtClean="0"/>
              <a:t>experimental wheat cultivation: 12 acres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GB" dirty="0"/>
              <a:t>Three wheat </a:t>
            </a:r>
            <a:r>
              <a:rPr lang="en-GB" dirty="0" smtClean="0"/>
              <a:t>varieties</a:t>
            </a:r>
          </a:p>
          <a:p>
            <a:pPr lvl="1">
              <a:spcAft>
                <a:spcPts val="600"/>
              </a:spcAft>
            </a:pPr>
            <a:r>
              <a:rPr lang="en-GB" dirty="0" smtClean="0"/>
              <a:t>SC </a:t>
            </a:r>
            <a:r>
              <a:rPr lang="en-GB" dirty="0" err="1"/>
              <a:t>Nduna</a:t>
            </a:r>
            <a:r>
              <a:rPr lang="en-GB" dirty="0"/>
              <a:t>, SC Sky and SC </a:t>
            </a:r>
            <a:r>
              <a:rPr lang="en-GB" dirty="0" smtClean="0"/>
              <a:t>Stallion</a:t>
            </a:r>
          </a:p>
          <a:p>
            <a:pPr lvl="1">
              <a:spcAft>
                <a:spcPts val="600"/>
              </a:spcAft>
            </a:pPr>
            <a:r>
              <a:rPr lang="en-GB" dirty="0" smtClean="0"/>
              <a:t>Varieties </a:t>
            </a:r>
            <a:r>
              <a:rPr lang="en-GB" dirty="0"/>
              <a:t>SC </a:t>
            </a:r>
            <a:r>
              <a:rPr lang="en-GB" dirty="0" err="1"/>
              <a:t>Nduna</a:t>
            </a:r>
            <a:r>
              <a:rPr lang="en-GB" dirty="0"/>
              <a:t>, SC Sky and SC Stallion are commercial wheat varieties obtained from Seed Co Limited located in </a:t>
            </a:r>
            <a:r>
              <a:rPr lang="en-GB" dirty="0" smtClean="0"/>
              <a:t>Zimbabwe</a:t>
            </a:r>
            <a:endParaRPr lang="en-US" dirty="0" smtClean="0"/>
          </a:p>
        </p:txBody>
      </p:sp>
      <p:pic>
        <p:nvPicPr>
          <p:cNvPr id="4" name="Picture 3" descr="logo tr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248400"/>
            <a:ext cx="7159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7603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90600" y="274638"/>
            <a:ext cx="7391400" cy="56356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Plant Growth Stages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914400"/>
            <a:ext cx="19623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n>
                  <a:solidFill>
                    <a:srgbClr val="EEECE1">
                      <a:lumMod val="25000"/>
                    </a:srgbClr>
                  </a:solidFill>
                </a:ln>
                <a:blipFill>
                  <a:blip r:embed="rId2"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Flowering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0" y="914400"/>
            <a:ext cx="1034257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61 DAP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5" name="Picture 5" descr="\\DCMRC\RAssistants\Adisha\Wheat cultivation at St Antoine\Pictures\7. Data Collection [19.09.2012]\2012-09-19 12.10.32.jpg"/>
          <p:cNvPicPr>
            <a:picLocks noChangeAspect="1" noChangeArrowheads="1"/>
          </p:cNvPicPr>
          <p:nvPr/>
        </p:nvPicPr>
        <p:blipFill>
          <a:blip r:embed="rId3" cstate="print"/>
          <a:srcRect t="48656" r="901"/>
          <a:stretch>
            <a:fillRect/>
          </a:stretch>
        </p:blipFill>
        <p:spPr bwMode="auto">
          <a:xfrm>
            <a:off x="457200" y="3733800"/>
            <a:ext cx="8077200" cy="28956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6" name="Picture 3" descr="\\DCMRC\RAssistants\Adisha\Wheat cultivation at St Antoine\Pictures\7. Data Collection [19.09.2012]\2012-09-19 12.19.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600200"/>
            <a:ext cx="3581400" cy="26860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8" name="Picture 4" descr="\\DCMRC\RAssistants\Adisha\Wheat cultivation at St Antoine\Pictures\7. Data Collection [19.09.2012]\2012-09-19 12.46.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990600"/>
            <a:ext cx="3556000" cy="2667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90600" y="152400"/>
            <a:ext cx="7391400" cy="76200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Plant Growth Stages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990600"/>
            <a:ext cx="4384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ln>
                  <a:solidFill>
                    <a:srgbClr val="EEECE1">
                      <a:lumMod val="25000"/>
                    </a:srgbClr>
                  </a:solidFill>
                </a:ln>
                <a:blipFill>
                  <a:blip r:embed="rId2"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Dough Formation and Ripening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4724400" y="990600"/>
            <a:ext cx="94769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70 DAP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5" name="Picture 2" descr="\\DCMRC\RAssistants\Adisha\Wheat cultivation at St Antoine\Pictures\10. Photos [15.10.2012]\Picture 009.jpg"/>
          <p:cNvPicPr>
            <a:picLocks noChangeAspect="1" noChangeArrowheads="1"/>
          </p:cNvPicPr>
          <p:nvPr/>
        </p:nvPicPr>
        <p:blipFill>
          <a:blip r:embed="rId3" cstate="print"/>
          <a:srcRect t="42857" r="41072"/>
          <a:stretch>
            <a:fillRect/>
          </a:stretch>
        </p:blipFill>
        <p:spPr bwMode="auto">
          <a:xfrm>
            <a:off x="304800" y="1600200"/>
            <a:ext cx="4191000" cy="25146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6" name="Picture 5" descr="Picture 008.jpg"/>
          <p:cNvPicPr>
            <a:picLocks noChangeAspect="1"/>
          </p:cNvPicPr>
          <p:nvPr/>
        </p:nvPicPr>
        <p:blipFill>
          <a:blip r:embed="rId4" cstate="print"/>
          <a:srcRect t="5556" r="5000"/>
          <a:stretch>
            <a:fillRect/>
          </a:stretch>
        </p:blipFill>
        <p:spPr>
          <a:xfrm>
            <a:off x="4800600" y="1600200"/>
            <a:ext cx="4114800" cy="2514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3" descr="\\DCMRC\RAssistants\Adisha\Wheat cultivation at St Antoine\Pictures\10. Photos [15.10.2012]\Picture 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4191000"/>
            <a:ext cx="4343400" cy="25146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90600" y="274638"/>
            <a:ext cx="7391400" cy="86836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Plant Growth Stages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\\DCMRC\RAssistants\Adisha\Wheat cultivation at St Antoine\Pictures\Wheat Harvest at Saint Antoine [23.10.2012]\DSCF3037.JPG"/>
          <p:cNvPicPr>
            <a:picLocks noChangeAspect="1" noChangeArrowheads="1"/>
          </p:cNvPicPr>
          <p:nvPr/>
        </p:nvPicPr>
        <p:blipFill>
          <a:blip r:embed="rId2" cstate="print">
            <a:lum bright="7000"/>
          </a:blip>
          <a:srcRect/>
          <a:stretch>
            <a:fillRect/>
          </a:stretch>
        </p:blipFill>
        <p:spPr bwMode="auto">
          <a:xfrm>
            <a:off x="381000" y="2286000"/>
            <a:ext cx="4165600" cy="3429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4" name="Picture 4" descr="\\DCMRC\RAssistants\Adisha\Wheat cultivation at St Antoine\Pictures\Wheat Harvest at Saint Antoine [24.10.2012]\DSCF3031.JPG"/>
          <p:cNvPicPr>
            <a:picLocks noChangeAspect="1" noChangeArrowheads="1"/>
          </p:cNvPicPr>
          <p:nvPr/>
        </p:nvPicPr>
        <p:blipFill>
          <a:blip r:embed="rId3" cstate="print">
            <a:lum bright="4000"/>
          </a:blip>
          <a:srcRect t="13115" r="9836"/>
          <a:stretch>
            <a:fillRect/>
          </a:stretch>
        </p:blipFill>
        <p:spPr bwMode="auto">
          <a:xfrm>
            <a:off x="4724400" y="2286000"/>
            <a:ext cx="4191000" cy="3429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85800" y="1371600"/>
            <a:ext cx="1399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ln>
                  <a:solidFill>
                    <a:srgbClr val="EEECE1">
                      <a:lumMod val="25000"/>
                    </a:srgbClr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Harvest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3600" y="1447800"/>
            <a:ext cx="94769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95 DAP</a:t>
            </a:r>
            <a:endParaRPr lang="en-US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ea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90600" y="274638"/>
            <a:ext cx="7391400" cy="86836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Yield Data (Phase I)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457200" y="1524000"/>
          <a:ext cx="73914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19200"/>
          <a:ext cx="8686799" cy="5152397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252133"/>
                <a:gridCol w="1769533"/>
                <a:gridCol w="1045633"/>
                <a:gridCol w="965200"/>
                <a:gridCol w="963065"/>
                <a:gridCol w="1691235"/>
              </a:tblGrid>
              <a:tr h="896897">
                <a:tc>
                  <a:txBody>
                    <a:bodyPr/>
                    <a:lstStyle/>
                    <a:p>
                      <a:endParaRPr lang="en-US" sz="18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Parameters</a:t>
                      </a:r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/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Test Method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SC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Nduna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SC Sky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SC Stallion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Desirable Characteristics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*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72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Moisture %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ISO 712, 3rd Edition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13.33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14.80</a:t>
                      </a:r>
                      <a:endParaRPr lang="en-US" sz="16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13.47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&lt;14%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45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% Ash (Dry Basis)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ISO 2171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1.62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1.95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1.82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0.3% - 1.5%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8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Falling Number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AACC Method 56-81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490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High Falling Number &lt;300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72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Protein % (Dry Basis)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AOAC 2001.11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16.96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18.52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19.60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High Protein content-14%-15%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5680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Wet Gluten %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1800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AACC Method 38-12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34.5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38.5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42.0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Strong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Gluten-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35%</a:t>
                      </a:r>
                      <a:endParaRPr lang="en-US" sz="16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02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Gluten Index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75%</a:t>
                      </a:r>
                      <a:r>
                        <a:rPr lang="en-US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- 90%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5680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Bug Damage (per 30 g)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Nil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6488668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Acknowledgement: Les </a:t>
            </a:r>
            <a:r>
              <a:rPr lang="en-US" b="1" dirty="0" err="1" smtClean="0">
                <a:solidFill>
                  <a:prstClr val="black"/>
                </a:solidFill>
                <a:latin typeface="Calibri"/>
              </a:rPr>
              <a:t>Moulins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 de la Concorde (LMLC)		             *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Various Sources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5" descr="logo tr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4804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90600" y="274638"/>
            <a:ext cx="7391400" cy="63976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Quality Grains Produced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" y="357166"/>
            <a:ext cx="8229600" cy="64292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Present Landscape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0132"/>
            <a:ext cx="8929718" cy="5643578"/>
          </a:xfrm>
        </p:spPr>
        <p:txBody>
          <a:bodyPr>
            <a:normAutofit/>
          </a:bodyPr>
          <a:lstStyle/>
          <a:p>
            <a:pPr marL="174625" lvl="1" indent="-174625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74625" algn="l"/>
              </a:tabLst>
            </a:pPr>
            <a:r>
              <a:rPr lang="en-US" sz="2200" b="1" dirty="0" smtClean="0">
                <a:solidFill>
                  <a:schemeClr val="tx1"/>
                </a:solidFill>
              </a:rPr>
              <a:t>S&amp;T </a:t>
            </a:r>
            <a:r>
              <a:rPr lang="en-US" sz="2200" b="1" dirty="0">
                <a:solidFill>
                  <a:schemeClr val="tx1"/>
                </a:solidFill>
              </a:rPr>
              <a:t>Partnerships with other </a:t>
            </a:r>
            <a:r>
              <a:rPr lang="en-US" sz="2200" b="1" dirty="0" smtClean="0">
                <a:solidFill>
                  <a:schemeClr val="tx1"/>
                </a:solidFill>
              </a:rPr>
              <a:t>countries</a:t>
            </a:r>
            <a:endParaRPr lang="en-US" sz="2200" b="1" dirty="0">
              <a:solidFill>
                <a:schemeClr val="tx1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600" dirty="0" err="1" smtClean="0">
                <a:solidFill>
                  <a:schemeClr val="tx1"/>
                </a:solidFill>
              </a:rPr>
              <a:t>MoU’S</a:t>
            </a:r>
            <a:r>
              <a:rPr lang="en-US" sz="1600" dirty="0" smtClean="0">
                <a:solidFill>
                  <a:schemeClr val="tx1"/>
                </a:solidFill>
              </a:rPr>
              <a:t> and Agreements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Participation in Regional/International Initiatives/Projects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Signatory to international conventions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Membership/Affiliations to regional/international instances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Mostly Science- and Technically- Driven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mmadhou\Desktop\rajiv-gandhi-science-cen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02" y="3311739"/>
            <a:ext cx="2500298" cy="15460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madhou\Desktop\mrt_ew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986" y="5500726"/>
            <a:ext cx="2636014" cy="12858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572264" y="3095952"/>
            <a:ext cx="191110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prstClr val="black"/>
                </a:solidFill>
                <a:latin typeface="Georgia"/>
              </a:rPr>
              <a:t>Source: www.grandbaie.mu</a:t>
            </a:r>
          </a:p>
        </p:txBody>
      </p:sp>
      <p:sp>
        <p:nvSpPr>
          <p:cNvPr id="9" name="Rectangle 8"/>
          <p:cNvSpPr/>
          <p:nvPr/>
        </p:nvSpPr>
        <p:spPr>
          <a:xfrm>
            <a:off x="6500826" y="5500702"/>
            <a:ext cx="25955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prstClr val="black"/>
                </a:solidFill>
                <a:latin typeface="Georgia"/>
              </a:rPr>
              <a:t>Source: www.uom.ac.mu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Georgia"/>
              </a:rPr>
              <a:t>Mauritius Radio Telescope, Bras </a:t>
            </a:r>
            <a:r>
              <a:rPr lang="en-US" sz="1100" dirty="0" err="1">
                <a:solidFill>
                  <a:prstClr val="black"/>
                </a:solidFill>
                <a:latin typeface="Georgia"/>
              </a:rPr>
              <a:t>d’Eau</a:t>
            </a:r>
            <a:endParaRPr lang="en-GB" sz="1100" dirty="0">
              <a:solidFill>
                <a:prstClr val="black"/>
              </a:solidFill>
              <a:latin typeface="Georg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352954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" y="357166"/>
            <a:ext cx="8229600" cy="785818"/>
          </a:xfrm>
        </p:spPr>
        <p:txBody>
          <a:bodyPr/>
          <a:lstStyle/>
          <a:p>
            <a:pPr>
              <a:buNone/>
            </a:pPr>
            <a:r>
              <a:rPr lang="en-US" sz="3300" dirty="0" smtClean="0"/>
              <a:t>Ocean Economy</a:t>
            </a:r>
            <a:endParaRPr lang="en-GB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1546"/>
            <a:ext cx="8929718" cy="578645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b="1" dirty="0" smtClean="0">
                <a:latin typeface="Cambria" pitchFamily="18" charset="0"/>
              </a:rPr>
              <a:t>EEZ: 2.3 million km</a:t>
            </a:r>
            <a:r>
              <a:rPr lang="en-US" sz="2200" b="1" baseline="30000" dirty="0" smtClean="0">
                <a:latin typeface="Cambria" pitchFamily="18" charset="0"/>
              </a:rPr>
              <a:t>2</a:t>
            </a:r>
            <a:r>
              <a:rPr lang="en-US" sz="2200" b="1" dirty="0" smtClean="0">
                <a:latin typeface="Cambria" pitchFamily="18" charset="0"/>
              </a:rPr>
              <a:t> – Ocean State</a:t>
            </a:r>
          </a:p>
          <a:p>
            <a:pPr marL="457200" lvl="1" indent="0">
              <a:spcAft>
                <a:spcPts val="600"/>
              </a:spcAft>
              <a:buNone/>
            </a:pPr>
            <a:endParaRPr lang="en-US" sz="1800" b="1" i="1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US" sz="1800" b="1" i="1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US" sz="1800" b="1" i="1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US" sz="1800" b="1" i="1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US" sz="1800" b="1" i="1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US" sz="1800" b="1" i="1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US" sz="1800" b="1" i="1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US" sz="1800" b="1" i="1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US" sz="1800" b="1" i="1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457200" lvl="1" indent="0" algn="just">
              <a:spcAft>
                <a:spcPts val="600"/>
              </a:spcAft>
              <a:buNone/>
            </a:pPr>
            <a:r>
              <a:rPr lang="en-US" sz="2000" b="1" i="1" dirty="0" err="1" smtClean="0">
                <a:solidFill>
                  <a:prstClr val="black"/>
                </a:solidFill>
                <a:latin typeface="Cambria" pitchFamily="18" charset="0"/>
              </a:rPr>
              <a:t>Govt</a:t>
            </a:r>
            <a:r>
              <a:rPr lang="en-US" sz="2000" b="1" i="1" dirty="0" smtClean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2000" b="1" i="1" dirty="0">
                <a:solidFill>
                  <a:prstClr val="black"/>
                </a:solidFill>
                <a:latin typeface="Cambria" pitchFamily="18" charset="0"/>
              </a:rPr>
              <a:t>Program 2012-2015, </a:t>
            </a:r>
            <a:r>
              <a:rPr lang="en-US" sz="2000" b="1" i="1" dirty="0" err="1">
                <a:solidFill>
                  <a:prstClr val="black"/>
                </a:solidFill>
                <a:latin typeface="Cambria" pitchFamily="18" charset="0"/>
              </a:rPr>
              <a:t>Govt</a:t>
            </a:r>
            <a:r>
              <a:rPr lang="en-US" sz="2000" b="1" i="1" dirty="0">
                <a:solidFill>
                  <a:prstClr val="black"/>
                </a:solidFill>
                <a:latin typeface="Cambria" pitchFamily="18" charset="0"/>
              </a:rPr>
              <a:t> of </a:t>
            </a:r>
            <a:r>
              <a:rPr lang="en-US" sz="2000" b="1" i="1" dirty="0" smtClean="0">
                <a:solidFill>
                  <a:prstClr val="black"/>
                </a:solidFill>
                <a:latin typeface="Cambria" pitchFamily="18" charset="0"/>
              </a:rPr>
              <a:t>Mauritius</a:t>
            </a:r>
            <a:r>
              <a:rPr lang="en-US" sz="2000" b="1" i="1" dirty="0">
                <a:solidFill>
                  <a:prstClr val="black"/>
                </a:solidFill>
                <a:latin typeface="Cambria" pitchFamily="18" charset="0"/>
              </a:rPr>
              <a:t>:</a:t>
            </a:r>
            <a:endParaRPr lang="en-US" sz="2000" b="1" i="1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457200" lvl="1" indent="0" algn="just">
              <a:spcAft>
                <a:spcPts val="600"/>
              </a:spcAft>
              <a:buNone/>
            </a:pPr>
            <a:r>
              <a:rPr lang="en-US" sz="2000" b="1" i="1" dirty="0" smtClean="0">
                <a:solidFill>
                  <a:schemeClr val="tx1"/>
                </a:solidFill>
                <a:latin typeface="Cambria" pitchFamily="18" charset="0"/>
              </a:rPr>
              <a:t>‘15</a:t>
            </a:r>
            <a:r>
              <a:rPr lang="en-US" sz="2000" b="1" i="1" dirty="0">
                <a:solidFill>
                  <a:schemeClr val="tx1"/>
                </a:solidFill>
                <a:latin typeface="Cambria" pitchFamily="18" charset="0"/>
              </a:rPr>
              <a:t>. Government’s vision is to make of </a:t>
            </a:r>
            <a:r>
              <a:rPr lang="en-US" sz="2000" b="1" i="1" dirty="0" smtClean="0">
                <a:solidFill>
                  <a:schemeClr val="tx1"/>
                </a:solidFill>
                <a:latin typeface="Cambria" pitchFamily="18" charset="0"/>
              </a:rPr>
              <a:t> Mauritius</a:t>
            </a:r>
            <a:r>
              <a:rPr lang="en-US" sz="2000" b="1" i="1" dirty="0">
                <a:solidFill>
                  <a:schemeClr val="tx1"/>
                </a:solidFill>
                <a:latin typeface="Cambria" pitchFamily="18" charset="0"/>
              </a:rPr>
              <a:t>, within the next ten years, a nation </a:t>
            </a:r>
            <a:r>
              <a:rPr lang="en-US" sz="2000" b="1" i="1" dirty="0" smtClean="0">
                <a:solidFill>
                  <a:schemeClr val="tx1"/>
                </a:solidFill>
                <a:latin typeface="Cambria" pitchFamily="18" charset="0"/>
              </a:rPr>
              <a:t>fully conscious of its immense potential as an Ocean State</a:t>
            </a:r>
            <a:r>
              <a:rPr lang="en-US" sz="2000" b="1" i="1" dirty="0">
                <a:solidFill>
                  <a:schemeClr val="tx1"/>
                </a:solidFill>
                <a:latin typeface="Cambria" pitchFamily="18" charset="0"/>
              </a:rPr>
              <a:t>. This is a key channel through which </a:t>
            </a:r>
            <a:r>
              <a:rPr lang="en-US" sz="2000" b="1" i="1" dirty="0" smtClean="0">
                <a:solidFill>
                  <a:schemeClr val="tx1"/>
                </a:solidFill>
                <a:latin typeface="Cambria" pitchFamily="18" charset="0"/>
              </a:rPr>
              <a:t>we can </a:t>
            </a:r>
            <a:r>
              <a:rPr lang="en-US" sz="2000" b="1" i="1" dirty="0">
                <a:solidFill>
                  <a:schemeClr val="tx1"/>
                </a:solidFill>
                <a:latin typeface="Cambria" pitchFamily="18" charset="0"/>
              </a:rPr>
              <a:t>advance economically to greater prosperity</a:t>
            </a:r>
            <a:r>
              <a:rPr lang="en-US" sz="2000" b="1" i="1" dirty="0" smtClean="0">
                <a:solidFill>
                  <a:schemeClr val="tx1"/>
                </a:solidFill>
                <a:latin typeface="Cambria" pitchFamily="18" charset="0"/>
              </a:rPr>
              <a:t>.’</a:t>
            </a:r>
            <a:endParaRPr lang="en-US" sz="20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10" name="Picture 9" descr="logo tr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0"/>
            <a:ext cx="428628" cy="33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ee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46763"/>
            <a:ext cx="4429124" cy="3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57190" y="1893364"/>
            <a:ext cx="4214810" cy="18928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1800"/>
              </a:spcAft>
            </a:pPr>
            <a:r>
              <a:rPr lang="en-GB" b="1" dirty="0">
                <a:solidFill>
                  <a:srgbClr val="0F6FC6">
                    <a:lumMod val="50000"/>
                  </a:srgbClr>
                </a:solidFill>
                <a:latin typeface="Georgia"/>
              </a:rPr>
              <a:t>1100 x land space of Mauritius</a:t>
            </a:r>
          </a:p>
          <a:p>
            <a:pPr eaLnBrk="1" fontAlgn="auto" hangingPunct="1">
              <a:spcBef>
                <a:spcPts val="0"/>
              </a:spcBef>
              <a:spcAft>
                <a:spcPts val="1800"/>
              </a:spcAft>
            </a:pPr>
            <a:r>
              <a:rPr lang="en-GB" b="1" dirty="0">
                <a:solidFill>
                  <a:srgbClr val="0F6FC6">
                    <a:lumMod val="50000"/>
                  </a:srgbClr>
                </a:solidFill>
                <a:latin typeface="Georgia"/>
              </a:rPr>
              <a:t> 4 x size of France</a:t>
            </a:r>
          </a:p>
          <a:p>
            <a:pPr eaLnBrk="1" fontAlgn="auto" hangingPunct="1">
              <a:spcBef>
                <a:spcPts val="0"/>
              </a:spcBef>
              <a:spcAft>
                <a:spcPts val="1800"/>
              </a:spcAft>
            </a:pPr>
            <a:r>
              <a:rPr lang="en-GB" b="1" dirty="0">
                <a:solidFill>
                  <a:srgbClr val="0F6FC6">
                    <a:lumMod val="50000"/>
                  </a:srgbClr>
                </a:solidFill>
                <a:latin typeface="Georgia"/>
              </a:rPr>
              <a:t> One Third size of Europe</a:t>
            </a:r>
          </a:p>
          <a:p>
            <a:pPr eaLnBrk="1" fontAlgn="auto" hangingPunct="1">
              <a:spcBef>
                <a:spcPts val="0"/>
              </a:spcBef>
              <a:spcAft>
                <a:spcPts val="1800"/>
              </a:spcAft>
            </a:pPr>
            <a:r>
              <a:rPr lang="en-GB" b="1" dirty="0">
                <a:solidFill>
                  <a:srgbClr val="0F6FC6">
                    <a:lumMod val="50000"/>
                  </a:srgbClr>
                </a:solidFill>
                <a:latin typeface="Georgia"/>
              </a:rPr>
              <a:t> Mauritius is a big OCEAN STATE</a:t>
            </a:r>
          </a:p>
        </p:txBody>
      </p:sp>
    </p:spTree>
    <p:extLst>
      <p:ext uri="{BB962C8B-B14F-4D97-AF65-F5344CB8AC3E}">
        <p14:creationId xmlns="" xmlns:p14="http://schemas.microsoft.com/office/powerpoint/2010/main" val="204483080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571504"/>
          </a:xfrm>
        </p:spPr>
        <p:txBody>
          <a:bodyPr>
            <a:normAutofit/>
          </a:bodyPr>
          <a:lstStyle/>
          <a:p>
            <a:r>
              <a:rPr lang="en-US" sz="2700" b="1" dirty="0" smtClean="0"/>
              <a:t>Extended Continental Shelf of Mauritius &amp; Seychelles</a:t>
            </a:r>
            <a:endParaRPr lang="en-GB" sz="27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701" y="1643050"/>
            <a:ext cx="3571893" cy="49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-32" y="1282892"/>
            <a:ext cx="5429256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just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300" dirty="0">
                <a:solidFill>
                  <a:prstClr val="black"/>
                </a:solidFill>
                <a:latin typeface="Georgia"/>
              </a:rPr>
              <a:t>Joint submission of Mauritius &amp; Seychelles to the UN Commission on the Limits of Continental Shelf on Extended Continental Shelf in Mascarene Plateau Region of 396,000 km</a:t>
            </a:r>
            <a:r>
              <a:rPr lang="en-US" sz="2300" baseline="30000" dirty="0">
                <a:solidFill>
                  <a:prstClr val="black"/>
                </a:solidFill>
                <a:latin typeface="Georgia"/>
              </a:rPr>
              <a:t>2</a:t>
            </a:r>
          </a:p>
          <a:p>
            <a:pPr marL="176213" indent="-176213" algn="just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300" dirty="0">
                <a:solidFill>
                  <a:prstClr val="black"/>
                </a:solidFill>
                <a:latin typeface="Georgia"/>
              </a:rPr>
              <a:t>March 2011: Mauritius and Seychelles jointly conferred the jurisdiction from UNCLS</a:t>
            </a:r>
          </a:p>
          <a:p>
            <a:pPr marL="176213" indent="-176213" algn="just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300" dirty="0">
                <a:solidFill>
                  <a:prstClr val="black"/>
                </a:solidFill>
                <a:latin typeface="Georgia"/>
              </a:rPr>
              <a:t>Accepted in 2012</a:t>
            </a:r>
            <a:endParaRPr lang="en-GB" sz="2300" dirty="0">
              <a:solidFill>
                <a:prstClr val="black"/>
              </a:solidFill>
              <a:latin typeface="Georgia"/>
            </a:endParaRPr>
          </a:p>
          <a:p>
            <a:pPr marL="176213" indent="-176213" algn="just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300" dirty="0">
                <a:solidFill>
                  <a:prstClr val="black"/>
                </a:solidFill>
                <a:latin typeface="Georgia"/>
              </a:rPr>
              <a:t>Joint submission</a:t>
            </a:r>
          </a:p>
          <a:p>
            <a:pPr marL="354013" lvl="1" indent="-177800" algn="just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100" i="1" dirty="0">
                <a:solidFill>
                  <a:prstClr val="black"/>
                </a:solidFill>
                <a:latin typeface="Georgia"/>
              </a:rPr>
              <a:t>avoided a Maritime dispute</a:t>
            </a:r>
          </a:p>
          <a:p>
            <a:pPr marL="354013" lvl="1" indent="-1778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100" i="1" dirty="0">
                <a:solidFill>
                  <a:prstClr val="black"/>
                </a:solidFill>
                <a:latin typeface="Georgia"/>
              </a:rPr>
              <a:t>demonstrated willingness to collaborate</a:t>
            </a:r>
          </a:p>
          <a:p>
            <a:pPr marL="176213" lvl="1" eaLnBrk="1" fontAlgn="auto" hangingPunct="1">
              <a:spcBef>
                <a:spcPts val="0"/>
              </a:spcBef>
              <a:spcAft>
                <a:spcPts val="600"/>
              </a:spcAft>
            </a:pPr>
            <a:endParaRPr lang="en-US" sz="2200" i="1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8" y="6596414"/>
            <a:ext cx="4786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i="1" dirty="0">
                <a:solidFill>
                  <a:prstClr val="black"/>
                </a:solidFill>
                <a:latin typeface="Georgia"/>
              </a:rPr>
              <a:t>Source: CLCS Brochure, MOI</a:t>
            </a:r>
            <a:endParaRPr lang="en-GB" sz="1100" i="1" dirty="0">
              <a:solidFill>
                <a:prstClr val="black"/>
              </a:solidFill>
              <a:latin typeface="Georg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85643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water02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1928802"/>
            <a:ext cx="1928826" cy="50006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63" name="Picture 62" descr="water02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1928802"/>
            <a:ext cx="1928826" cy="50006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62" name="Picture 61" descr="water02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928802"/>
            <a:ext cx="1928826" cy="50006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61" name="Picture 60" descr="water02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928802"/>
            <a:ext cx="1928826" cy="50006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60" name="Picture 60" descr="water02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857364"/>
            <a:ext cx="1928826" cy="50006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59" name="Picture 60" descr="water02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1857364"/>
            <a:ext cx="1643074" cy="50006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127000"/>
          </a:effectLst>
        </p:spPr>
      </p:pic>
      <p:sp>
        <p:nvSpPr>
          <p:cNvPr id="35" name="Title 34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928694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The Ocean State</a:t>
            </a:r>
            <a:endParaRPr lang="en-GB" sz="32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39" name="Picture 60" descr="water02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1857364"/>
            <a:ext cx="1571604" cy="857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6986" name="TextBox 39"/>
          <p:cNvSpPr txBox="1">
            <a:spLocks noChangeArrowheads="1"/>
          </p:cNvSpPr>
          <p:nvPr/>
        </p:nvSpPr>
        <p:spPr bwMode="auto">
          <a:xfrm>
            <a:off x="-71438" y="1262063"/>
            <a:ext cx="178593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100" b="1">
                <a:solidFill>
                  <a:schemeClr val="bg1"/>
                </a:solidFill>
                <a:latin typeface="Californian FB" pitchFamily="18" charset="0"/>
              </a:rPr>
              <a:t>Ocean for Energy</a:t>
            </a:r>
            <a:endParaRPr lang="en-GB" altLang="en-US" sz="2100" b="1">
              <a:solidFill>
                <a:schemeClr val="bg1"/>
              </a:solidFill>
              <a:latin typeface="Californian FB" pitchFamily="18" charset="0"/>
            </a:endParaRPr>
          </a:p>
        </p:txBody>
      </p:sp>
      <p:sp>
        <p:nvSpPr>
          <p:cNvPr id="126987" name="TextBox 40"/>
          <p:cNvSpPr txBox="1">
            <a:spLocks noChangeArrowheads="1"/>
          </p:cNvSpPr>
          <p:nvPr/>
        </p:nvSpPr>
        <p:spPr bwMode="auto">
          <a:xfrm>
            <a:off x="1714500" y="1190625"/>
            <a:ext cx="12858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100" b="1">
                <a:solidFill>
                  <a:schemeClr val="bg1"/>
                </a:solidFill>
                <a:latin typeface="Californian FB" pitchFamily="18" charset="0"/>
              </a:rPr>
              <a:t>Ocean for Food</a:t>
            </a:r>
            <a:endParaRPr lang="en-GB" altLang="en-US" sz="2100" b="1">
              <a:solidFill>
                <a:schemeClr val="bg1"/>
              </a:solidFill>
              <a:latin typeface="Californian FB" pitchFamily="18" charset="0"/>
            </a:endParaRPr>
          </a:p>
        </p:txBody>
      </p:sp>
      <p:sp>
        <p:nvSpPr>
          <p:cNvPr id="126988" name="TextBox 41"/>
          <p:cNvSpPr txBox="1">
            <a:spLocks noChangeArrowheads="1"/>
          </p:cNvSpPr>
          <p:nvPr/>
        </p:nvSpPr>
        <p:spPr bwMode="auto">
          <a:xfrm>
            <a:off x="3000375" y="1236663"/>
            <a:ext cx="164306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100" b="1">
                <a:solidFill>
                  <a:schemeClr val="bg1"/>
                </a:solidFill>
                <a:latin typeface="Californian FB" pitchFamily="18" charset="0"/>
              </a:rPr>
              <a:t>Ocean for Water</a:t>
            </a:r>
            <a:endParaRPr lang="en-GB" altLang="en-US" sz="2100" b="1">
              <a:solidFill>
                <a:schemeClr val="bg1"/>
              </a:solidFill>
              <a:latin typeface="Californian FB" pitchFamily="18" charset="0"/>
            </a:endParaRPr>
          </a:p>
        </p:txBody>
      </p:sp>
      <p:sp>
        <p:nvSpPr>
          <p:cNvPr id="126989" name="TextBox 43"/>
          <p:cNvSpPr txBox="1">
            <a:spLocks noChangeArrowheads="1"/>
          </p:cNvSpPr>
          <p:nvPr/>
        </p:nvSpPr>
        <p:spPr bwMode="auto">
          <a:xfrm>
            <a:off x="4214813" y="1262063"/>
            <a:ext cx="21431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100" b="1">
                <a:solidFill>
                  <a:schemeClr val="bg1"/>
                </a:solidFill>
                <a:latin typeface="Californian FB" pitchFamily="18" charset="0"/>
              </a:rPr>
              <a:t>Ocean for Minerals</a:t>
            </a:r>
            <a:endParaRPr lang="en-GB" altLang="en-US" sz="2100" b="1">
              <a:solidFill>
                <a:schemeClr val="bg1"/>
              </a:solidFill>
              <a:latin typeface="Californian FB" pitchFamily="18" charset="0"/>
            </a:endParaRPr>
          </a:p>
        </p:txBody>
      </p:sp>
      <p:sp>
        <p:nvSpPr>
          <p:cNvPr id="126990" name="TextBox 44"/>
          <p:cNvSpPr txBox="1">
            <a:spLocks noChangeArrowheads="1"/>
          </p:cNvSpPr>
          <p:nvPr/>
        </p:nvSpPr>
        <p:spPr bwMode="auto">
          <a:xfrm>
            <a:off x="6072188" y="1262063"/>
            <a:ext cx="150018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100" b="1">
                <a:solidFill>
                  <a:schemeClr val="bg1"/>
                </a:solidFill>
                <a:latin typeface="Californian FB" pitchFamily="18" charset="0"/>
              </a:rPr>
              <a:t>Ocean for Leisure</a:t>
            </a:r>
            <a:endParaRPr lang="en-GB" altLang="en-US" sz="2100" b="1">
              <a:solidFill>
                <a:schemeClr val="bg1"/>
              </a:solidFill>
              <a:latin typeface="Californian FB" pitchFamily="18" charset="0"/>
            </a:endParaRPr>
          </a:p>
        </p:txBody>
      </p:sp>
      <p:sp>
        <p:nvSpPr>
          <p:cNvPr id="126991" name="TextBox 45"/>
          <p:cNvSpPr txBox="1">
            <a:spLocks noChangeArrowheads="1"/>
          </p:cNvSpPr>
          <p:nvPr/>
        </p:nvSpPr>
        <p:spPr bwMode="auto">
          <a:xfrm>
            <a:off x="7429500" y="1262063"/>
            <a:ext cx="16430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100" b="1">
                <a:solidFill>
                  <a:schemeClr val="bg1"/>
                </a:solidFill>
                <a:latin typeface="Californian FB" pitchFamily="18" charset="0"/>
              </a:rPr>
              <a:t>Ocean for Health</a:t>
            </a:r>
            <a:endParaRPr lang="en-GB" altLang="en-US" sz="2100" b="1">
              <a:solidFill>
                <a:schemeClr val="bg1"/>
              </a:solidFill>
              <a:latin typeface="Californian FB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00166" y="3857628"/>
            <a:ext cx="585791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000" b="1" cap="all" spc="600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Baskerville Old Face" pitchFamily="18" charset="0"/>
              </a:rPr>
              <a:t>SUSTAINABILITY</a:t>
            </a:r>
            <a:endParaRPr lang="en-GB" sz="4000" b="1" cap="all" spc="600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Baskerville Old Face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0" y="1143000"/>
            <a:ext cx="1643063" cy="150018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1500188" y="1143000"/>
            <a:ext cx="1714500" cy="150018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3000375" y="1143000"/>
            <a:ext cx="1714500" cy="157162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4500563" y="1143000"/>
            <a:ext cx="1643062" cy="157162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2" name="Oval 51"/>
          <p:cNvSpPr/>
          <p:nvPr/>
        </p:nvSpPr>
        <p:spPr>
          <a:xfrm>
            <a:off x="5929313" y="1143000"/>
            <a:ext cx="1785937" cy="157162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3" name="Oval 52"/>
          <p:cNvSpPr/>
          <p:nvPr/>
        </p:nvSpPr>
        <p:spPr>
          <a:xfrm>
            <a:off x="7429500" y="1143000"/>
            <a:ext cx="1714500" cy="157162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54" name="Picture 60" descr="water02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36" y="1857364"/>
            <a:ext cx="1571604" cy="857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Picture 60" descr="water02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928803"/>
            <a:ext cx="1571604" cy="857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Picture 60" descr="water02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928802"/>
            <a:ext cx="1571604" cy="857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Picture 60" descr="water02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230" y="1928802"/>
            <a:ext cx="1571604" cy="857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Picture 60" descr="water02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1928802"/>
            <a:ext cx="1571604" cy="857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7004" name="Picture 6" descr="logo tr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8038" y="6324600"/>
            <a:ext cx="7159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28625" y="2023937"/>
          <a:ext cx="7929564" cy="1189039"/>
        </p:xfrm>
        <a:graphic>
          <a:graphicData uri="http://schemas.openxmlformats.org/drawingml/2006/table">
            <a:tbl>
              <a:tblPr/>
              <a:tblGrid>
                <a:gridCol w="3716984"/>
                <a:gridCol w="1053145"/>
                <a:gridCol w="1053145"/>
                <a:gridCol w="1063285"/>
                <a:gridCol w="1043005"/>
              </a:tblGrid>
              <a:tr h="47561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latin typeface="Cambria"/>
                          <a:ea typeface="Calibri"/>
                          <a:cs typeface="Arial"/>
                        </a:rPr>
                        <a:t>Mauritius</a:t>
                      </a:r>
                      <a:endParaRPr lang="en-GB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05" marR="5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b="1">
                          <a:latin typeface="Cambria"/>
                          <a:ea typeface="Calibri"/>
                          <a:cs typeface="Arial"/>
                        </a:rPr>
                        <a:t>2011/2012</a:t>
                      </a:r>
                      <a:endParaRPr lang="en-GB" sz="13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b="1">
                          <a:latin typeface="Cambria"/>
                          <a:ea typeface="Calibri"/>
                          <a:cs typeface="Arial"/>
                        </a:rPr>
                        <a:t>(out of 142)</a:t>
                      </a:r>
                      <a:endParaRPr lang="en-GB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05" marR="5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b="1">
                          <a:latin typeface="Cambria"/>
                          <a:ea typeface="Calibri"/>
                          <a:cs typeface="Arial"/>
                        </a:rPr>
                        <a:t>2012/2013</a:t>
                      </a:r>
                      <a:endParaRPr lang="en-GB" sz="13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b="1">
                          <a:latin typeface="Cambria"/>
                          <a:ea typeface="Calibri"/>
                          <a:cs typeface="Arial"/>
                        </a:rPr>
                        <a:t>(out of 144)</a:t>
                      </a:r>
                      <a:endParaRPr lang="en-GB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05" marR="5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latin typeface="Cambria"/>
                          <a:ea typeface="Calibri"/>
                          <a:cs typeface="Arial"/>
                        </a:rPr>
                        <a:t>2013/2014</a:t>
                      </a:r>
                      <a:endParaRPr lang="en-GB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latin typeface="Cambria"/>
                          <a:ea typeface="Calibri"/>
                          <a:cs typeface="Arial"/>
                        </a:rPr>
                        <a:t>(out of 148)</a:t>
                      </a:r>
                      <a:endParaRPr lang="en-GB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05" marR="5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 smtClean="0">
                          <a:latin typeface="Cambria"/>
                          <a:ea typeface="Calibri"/>
                          <a:cs typeface="Arial"/>
                        </a:rPr>
                        <a:t>2014/2015</a:t>
                      </a:r>
                      <a:endParaRPr lang="en-GB" sz="13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 smtClean="0">
                          <a:latin typeface="Cambria"/>
                          <a:ea typeface="Calibri"/>
                          <a:cs typeface="Arial"/>
                        </a:rPr>
                        <a:t>(out of 144)</a:t>
                      </a:r>
                      <a:endParaRPr lang="en-GB" sz="13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05" marR="5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8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latin typeface="Cambria"/>
                          <a:ea typeface="Calibri"/>
                          <a:cs typeface="Arial"/>
                        </a:rPr>
                        <a:t>GCI (Overall Ranking)</a:t>
                      </a:r>
                      <a:endParaRPr lang="en-GB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05" marR="5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latin typeface="Cambria"/>
                          <a:ea typeface="Calibri"/>
                          <a:cs typeface="Arial"/>
                        </a:rPr>
                        <a:t>54</a:t>
                      </a:r>
                      <a:endParaRPr lang="en-GB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05" marR="5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latin typeface="Cambria"/>
                          <a:ea typeface="Calibri"/>
                          <a:cs typeface="Arial"/>
                        </a:rPr>
                        <a:t>54</a:t>
                      </a:r>
                      <a:endParaRPr lang="en-GB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05" marR="5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latin typeface="Cambria"/>
                          <a:ea typeface="Calibri"/>
                          <a:cs typeface="Arial"/>
                        </a:rPr>
                        <a:t>45</a:t>
                      </a:r>
                      <a:endParaRPr lang="en-GB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05" marR="5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 smtClean="0">
                          <a:latin typeface="Calibri"/>
                          <a:ea typeface="Calibri"/>
                          <a:cs typeface="Times New Roman"/>
                        </a:rPr>
                        <a:t>39</a:t>
                      </a:r>
                      <a:endParaRPr lang="en-GB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05" marR="5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8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latin typeface="Cambria"/>
                          <a:ea typeface="Calibri"/>
                          <a:cs typeface="Arial"/>
                        </a:rPr>
                        <a:t>Technological Readiness (Sub Indices Ranking)</a:t>
                      </a:r>
                      <a:endParaRPr lang="en-GB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05" marR="5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latin typeface="Cambria"/>
                          <a:ea typeface="Calibri"/>
                          <a:cs typeface="Arial"/>
                        </a:rPr>
                        <a:t>61</a:t>
                      </a:r>
                      <a:endParaRPr lang="en-GB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05" marR="5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latin typeface="Cambria"/>
                          <a:ea typeface="Calibri"/>
                          <a:cs typeface="Arial"/>
                        </a:rPr>
                        <a:t>63</a:t>
                      </a:r>
                      <a:endParaRPr lang="en-GB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05" marR="5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latin typeface="Cambria"/>
                          <a:ea typeface="Calibri"/>
                          <a:cs typeface="Arial"/>
                        </a:rPr>
                        <a:t>63</a:t>
                      </a:r>
                      <a:endParaRPr lang="en-GB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05" marR="5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 smtClean="0">
                          <a:latin typeface="Calibri"/>
                          <a:ea typeface="Calibri"/>
                          <a:cs typeface="Times New Roman"/>
                        </a:rPr>
                        <a:t>63</a:t>
                      </a:r>
                      <a:endParaRPr lang="en-GB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05" marR="5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8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latin typeface="Cambria"/>
                          <a:ea typeface="Calibri"/>
                          <a:cs typeface="Arial"/>
                        </a:rPr>
                        <a:t>Innovation (Sub Indices Ranking)</a:t>
                      </a:r>
                      <a:endParaRPr lang="en-GB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05" marR="5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latin typeface="Cambria"/>
                          <a:ea typeface="Calibri"/>
                          <a:cs typeface="Arial"/>
                        </a:rPr>
                        <a:t>89</a:t>
                      </a:r>
                      <a:endParaRPr lang="en-GB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05" marR="5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latin typeface="Cambria"/>
                          <a:ea typeface="Calibri"/>
                          <a:cs typeface="Arial"/>
                        </a:rPr>
                        <a:t>98</a:t>
                      </a:r>
                      <a:endParaRPr lang="en-GB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05" marR="5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latin typeface="Cambria"/>
                          <a:ea typeface="Calibri"/>
                          <a:cs typeface="Arial"/>
                        </a:rPr>
                        <a:t>81</a:t>
                      </a:r>
                      <a:endParaRPr lang="en-GB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05" marR="5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 smtClean="0">
                          <a:latin typeface="Calibri"/>
                          <a:ea typeface="Calibri"/>
                          <a:cs typeface="Times New Roman"/>
                        </a:rPr>
                        <a:t>76</a:t>
                      </a:r>
                      <a:endParaRPr lang="en-GB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05" marR="5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5300" name="Rectangle 1"/>
          <p:cNvSpPr>
            <a:spLocks noChangeArrowheads="1"/>
          </p:cNvSpPr>
          <p:nvPr/>
        </p:nvSpPr>
        <p:spPr bwMode="auto">
          <a:xfrm>
            <a:off x="5632502" y="4031322"/>
            <a:ext cx="346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1100" i="1" dirty="0" smtClean="0">
                <a:solidFill>
                  <a:srgbClr val="0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Source: The Global Competitiveness </a:t>
            </a:r>
            <a:r>
              <a:rPr lang="en-GB" altLang="en-US" sz="1100" i="1" dirty="0" smtClean="0">
                <a:solidFill>
                  <a:srgbClr val="0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Reports 2011- 2015 </a:t>
            </a:r>
            <a:endParaRPr lang="en-GB" altLang="en-US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302" name="Picture 7" descr="logo tr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76400" y="228600"/>
            <a:ext cx="5786136" cy="44627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23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Technological Readiness &amp; Innovation</a:t>
            </a:r>
          </a:p>
        </p:txBody>
      </p:sp>
    </p:spTree>
    <p:extLst>
      <p:ext uri="{BB962C8B-B14F-4D97-AF65-F5344CB8AC3E}">
        <p14:creationId xmlns="" xmlns:p14="http://schemas.microsoft.com/office/powerpoint/2010/main" val="166936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0" descr="arrow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285750"/>
          <a:ext cx="9144002" cy="3714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06286"/>
                <a:gridCol w="1306286"/>
                <a:gridCol w="1306286"/>
                <a:gridCol w="1306286"/>
                <a:gridCol w="1306286"/>
                <a:gridCol w="1306286"/>
                <a:gridCol w="1306286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lbertus Extra Bold" pitchFamily="18" charset="0"/>
                        </a:rPr>
                        <a:t>2010</a:t>
                      </a:r>
                      <a:endParaRPr lang="en-GB" sz="1800" dirty="0">
                        <a:latin typeface="Albertus Extra Bold" pitchFamily="18" charset="0"/>
                      </a:endParaRPr>
                    </a:p>
                  </a:txBody>
                  <a:tcPr marT="45798" marB="45798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lbertus Extra Bold" pitchFamily="18" charset="0"/>
                        </a:rPr>
                        <a:t>2011</a:t>
                      </a:r>
                      <a:endParaRPr lang="en-GB" sz="1800" dirty="0">
                        <a:latin typeface="Albertus Extra Bold" pitchFamily="18" charset="0"/>
                      </a:endParaRPr>
                    </a:p>
                  </a:txBody>
                  <a:tcPr marT="45798" marB="45798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lbertus Extra Bold" pitchFamily="18" charset="0"/>
                        </a:rPr>
                        <a:t>2012</a:t>
                      </a:r>
                      <a:endParaRPr lang="en-GB" sz="1800" dirty="0">
                        <a:latin typeface="Albertus Extra Bold" pitchFamily="18" charset="0"/>
                      </a:endParaRPr>
                    </a:p>
                  </a:txBody>
                  <a:tcPr marT="45798" marB="45798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lbertus Extra Bold" pitchFamily="18" charset="0"/>
                        </a:rPr>
                        <a:t>2013</a:t>
                      </a:r>
                      <a:endParaRPr lang="en-GB" sz="1800" dirty="0">
                        <a:latin typeface="Albertus Extra Bold" pitchFamily="18" charset="0"/>
                      </a:endParaRPr>
                    </a:p>
                  </a:txBody>
                  <a:tcPr marT="45798" marB="45798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lbertus Extra Bold" pitchFamily="18" charset="0"/>
                        </a:rPr>
                        <a:t>2014</a:t>
                      </a:r>
                      <a:endParaRPr lang="en-GB" sz="1800" dirty="0">
                        <a:latin typeface="Albertus Extra Bold" pitchFamily="18" charset="0"/>
                      </a:endParaRPr>
                    </a:p>
                  </a:txBody>
                  <a:tcPr marT="45798" marB="45798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lbertus Extra Bold" pitchFamily="18" charset="0"/>
                        </a:rPr>
                        <a:t>2015</a:t>
                      </a:r>
                      <a:endParaRPr lang="en-GB" sz="1800" dirty="0">
                        <a:latin typeface="Albertus Extra Bold" pitchFamily="18" charset="0"/>
                      </a:endParaRPr>
                    </a:p>
                  </a:txBody>
                  <a:tcPr marT="45798" marB="45798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lbertus Extra Bold" pitchFamily="18" charset="0"/>
                        </a:rPr>
                        <a:t>2016</a:t>
                      </a:r>
                      <a:endParaRPr lang="en-GB" sz="1800" dirty="0">
                        <a:latin typeface="Albertus Extra Bold" pitchFamily="18" charset="0"/>
                      </a:endParaRPr>
                    </a:p>
                  </a:txBody>
                  <a:tcPr marT="45798" marB="45798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Pentagon 7"/>
          <p:cNvSpPr/>
          <p:nvPr/>
        </p:nvSpPr>
        <p:spPr>
          <a:xfrm>
            <a:off x="71438" y="785813"/>
            <a:ext cx="2143125" cy="285750"/>
          </a:xfrm>
          <a:prstGeom prst="homePlate">
            <a:avLst/>
          </a:prstGeom>
          <a:solidFill>
            <a:srgbClr val="95B3D7">
              <a:alpha val="78039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b="1" dirty="0">
                <a:solidFill>
                  <a:schemeClr val="tx1"/>
                </a:solidFill>
                <a:latin typeface="Cambria" pitchFamily="18" charset="0"/>
              </a:rPr>
              <a:t>Aquaculture</a:t>
            </a:r>
            <a:endParaRPr lang="en-GB" sz="15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71438" y="1214438"/>
            <a:ext cx="2214562" cy="285750"/>
          </a:xfrm>
          <a:prstGeom prst="homePlate">
            <a:avLst/>
          </a:prstGeom>
          <a:solidFill>
            <a:srgbClr val="95B3D7">
              <a:alpha val="78039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b="1" dirty="0">
                <a:solidFill>
                  <a:schemeClr val="tx1"/>
                </a:solidFill>
                <a:latin typeface="Cambria" pitchFamily="18" charset="0"/>
              </a:rPr>
              <a:t>Seaweed Industry</a:t>
            </a:r>
            <a:endParaRPr lang="en-GB" sz="15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71438" y="1643063"/>
            <a:ext cx="2143125" cy="285750"/>
          </a:xfrm>
          <a:prstGeom prst="homePlate">
            <a:avLst/>
          </a:prstGeom>
          <a:solidFill>
            <a:srgbClr val="95B3D7">
              <a:alpha val="78039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b="1" dirty="0">
                <a:solidFill>
                  <a:schemeClr val="tx1"/>
                </a:solidFill>
                <a:latin typeface="Cambria" pitchFamily="18" charset="0"/>
              </a:rPr>
              <a:t>Coral Farming</a:t>
            </a:r>
            <a:endParaRPr lang="en-GB" sz="15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71438" y="2071688"/>
            <a:ext cx="2214562" cy="285750"/>
          </a:xfrm>
          <a:prstGeom prst="homePlate">
            <a:avLst/>
          </a:prstGeom>
          <a:solidFill>
            <a:srgbClr val="95B3D7">
              <a:alpha val="78039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b="1" dirty="0">
                <a:solidFill>
                  <a:schemeClr val="tx1"/>
                </a:solidFill>
                <a:latin typeface="Cambria" pitchFamily="18" charset="0"/>
              </a:rPr>
              <a:t>Pearl Culture</a:t>
            </a:r>
            <a:endParaRPr lang="en-GB" sz="15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5" name="Pentagon 14"/>
          <p:cNvSpPr/>
          <p:nvPr/>
        </p:nvSpPr>
        <p:spPr>
          <a:xfrm>
            <a:off x="71438" y="2500313"/>
            <a:ext cx="3357562" cy="285750"/>
          </a:xfrm>
          <a:prstGeom prst="homePlate">
            <a:avLst/>
          </a:prstGeom>
          <a:solidFill>
            <a:srgbClr val="95B3D7">
              <a:alpha val="78039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b="1" dirty="0">
                <a:solidFill>
                  <a:schemeClr val="tx1"/>
                </a:solidFill>
                <a:latin typeface="Cambria" pitchFamily="18" charset="0"/>
              </a:rPr>
              <a:t>Marine Pharmaceuticals</a:t>
            </a:r>
            <a:endParaRPr lang="en-GB" sz="15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071563" y="3641725"/>
            <a:ext cx="3000375" cy="287338"/>
          </a:xfrm>
          <a:prstGeom prst="homePlate">
            <a:avLst/>
          </a:prstGeom>
          <a:solidFill>
            <a:srgbClr val="95B3D7">
              <a:alpha val="78039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b="1" dirty="0">
                <a:solidFill>
                  <a:schemeClr val="tx1"/>
                </a:solidFill>
                <a:latin typeface="Cambria" pitchFamily="18" charset="0"/>
              </a:rPr>
              <a:t>Seawater Desalination</a:t>
            </a:r>
            <a:endParaRPr lang="en-GB" sz="15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29051" name="TextBox 22"/>
          <p:cNvSpPr txBox="1">
            <a:spLocks noChangeArrowheads="1"/>
          </p:cNvSpPr>
          <p:nvPr/>
        </p:nvSpPr>
        <p:spPr bwMode="auto">
          <a:xfrm rot="-2512301">
            <a:off x="815975" y="4535488"/>
            <a:ext cx="1285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b="1">
                <a:latin typeface="Cambria" pitchFamily="18" charset="0"/>
              </a:rPr>
              <a:t>Feasibility</a:t>
            </a:r>
            <a:endParaRPr lang="en-GB" altLang="en-US" b="1">
              <a:latin typeface="Cambria" pitchFamily="18" charset="0"/>
            </a:endParaRPr>
          </a:p>
        </p:txBody>
      </p:sp>
      <p:sp>
        <p:nvSpPr>
          <p:cNvPr id="129052" name="TextBox 23"/>
          <p:cNvSpPr txBox="1">
            <a:spLocks noChangeArrowheads="1"/>
          </p:cNvSpPr>
          <p:nvPr/>
        </p:nvSpPr>
        <p:spPr bwMode="auto">
          <a:xfrm rot="-1328280">
            <a:off x="2543175" y="2846388"/>
            <a:ext cx="2667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b="1">
                <a:latin typeface="Cambria" pitchFamily="18" charset="0"/>
              </a:rPr>
              <a:t>Pre-commercialisation</a:t>
            </a:r>
            <a:endParaRPr lang="en-GB" altLang="en-US" b="1">
              <a:latin typeface="Cambria" pitchFamily="18" charset="0"/>
            </a:endParaRPr>
          </a:p>
        </p:txBody>
      </p:sp>
      <p:sp>
        <p:nvSpPr>
          <p:cNvPr id="129053" name="TextBox 24"/>
          <p:cNvSpPr txBox="1">
            <a:spLocks noChangeArrowheads="1"/>
          </p:cNvSpPr>
          <p:nvPr/>
        </p:nvSpPr>
        <p:spPr bwMode="auto">
          <a:xfrm rot="-554911">
            <a:off x="5294313" y="2070100"/>
            <a:ext cx="26685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b="1">
                <a:latin typeface="Cambria" pitchFamily="18" charset="0"/>
              </a:rPr>
              <a:t>Commercialisation</a:t>
            </a:r>
            <a:endParaRPr lang="en-GB" altLang="en-US" b="1">
              <a:latin typeface="Cambria" pitchFamily="18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2928938" y="5429250"/>
            <a:ext cx="2786062" cy="285750"/>
          </a:xfrm>
          <a:prstGeom prst="homePlate">
            <a:avLst/>
          </a:prstGeom>
          <a:solidFill>
            <a:srgbClr val="95B3D7">
              <a:alpha val="78039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b="1" dirty="0">
                <a:solidFill>
                  <a:schemeClr val="tx1"/>
                </a:solidFill>
                <a:latin typeface="Cambria" pitchFamily="18" charset="0"/>
              </a:rPr>
              <a:t>Legal Framework &amp; Licenses</a:t>
            </a:r>
            <a:endParaRPr lang="en-GB" sz="15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2928938" y="5784850"/>
            <a:ext cx="2643187" cy="287338"/>
          </a:xfrm>
          <a:prstGeom prst="homePlate">
            <a:avLst/>
          </a:prstGeom>
          <a:solidFill>
            <a:srgbClr val="95B3D7">
              <a:alpha val="78039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b="1" dirty="0">
                <a:solidFill>
                  <a:schemeClr val="tx1"/>
                </a:solidFill>
                <a:latin typeface="Cambria" pitchFamily="18" charset="0"/>
              </a:rPr>
              <a:t>Human Capacity  Building</a:t>
            </a:r>
            <a:endParaRPr lang="en-GB" sz="15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0" name="Pentagon 29"/>
          <p:cNvSpPr/>
          <p:nvPr/>
        </p:nvSpPr>
        <p:spPr>
          <a:xfrm>
            <a:off x="3643313" y="1714500"/>
            <a:ext cx="3714750" cy="287338"/>
          </a:xfrm>
          <a:prstGeom prst="homePlate">
            <a:avLst/>
          </a:prstGeom>
          <a:solidFill>
            <a:srgbClr val="95B3D7">
              <a:alpha val="78039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b="1" dirty="0">
                <a:solidFill>
                  <a:schemeClr val="tx1"/>
                </a:solidFill>
                <a:latin typeface="Cambria" pitchFamily="18" charset="0"/>
              </a:rPr>
              <a:t>Ocean Technology Incubator </a:t>
            </a:r>
            <a:r>
              <a:rPr lang="en-US" sz="1300" b="1" dirty="0">
                <a:solidFill>
                  <a:schemeClr val="tx1"/>
                </a:solidFill>
                <a:latin typeface="Cambria" pitchFamily="18" charset="0"/>
              </a:rPr>
              <a:t>(Ocean EPZ)</a:t>
            </a:r>
            <a:endParaRPr lang="en-GB" sz="13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1" name="Pentagon 30"/>
          <p:cNvSpPr/>
          <p:nvPr/>
        </p:nvSpPr>
        <p:spPr>
          <a:xfrm>
            <a:off x="3500438" y="3286125"/>
            <a:ext cx="3429000" cy="287338"/>
          </a:xfrm>
          <a:prstGeom prst="homePlate">
            <a:avLst/>
          </a:prstGeom>
          <a:solidFill>
            <a:srgbClr val="95B3D7">
              <a:alpha val="78039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b="1" dirty="0">
                <a:solidFill>
                  <a:schemeClr val="tx1"/>
                </a:solidFill>
                <a:latin typeface="Cambria" pitchFamily="18" charset="0"/>
              </a:rPr>
              <a:t>National Oceanic Database</a:t>
            </a:r>
            <a:endParaRPr lang="en-GB" sz="15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3571875" y="6142038"/>
            <a:ext cx="3214688" cy="287337"/>
          </a:xfrm>
          <a:prstGeom prst="homePlate">
            <a:avLst/>
          </a:prstGeom>
          <a:solidFill>
            <a:srgbClr val="95B3D7">
              <a:alpha val="78039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b="1" dirty="0">
                <a:solidFill>
                  <a:schemeClr val="tx1"/>
                </a:solidFill>
                <a:latin typeface="Cambria" pitchFamily="18" charset="0"/>
              </a:rPr>
              <a:t>Satellite Remote Data Collection</a:t>
            </a:r>
            <a:endParaRPr lang="en-GB" sz="15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4" name="Pentagon 33"/>
          <p:cNvSpPr/>
          <p:nvPr/>
        </p:nvSpPr>
        <p:spPr>
          <a:xfrm>
            <a:off x="3571875" y="6499225"/>
            <a:ext cx="4286250" cy="287338"/>
          </a:xfrm>
          <a:prstGeom prst="homePlate">
            <a:avLst/>
          </a:prstGeom>
          <a:solidFill>
            <a:srgbClr val="95B3D7">
              <a:alpha val="78039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b="1" dirty="0">
                <a:solidFill>
                  <a:schemeClr val="tx1"/>
                </a:solidFill>
                <a:latin typeface="Cambria" pitchFamily="18" charset="0"/>
              </a:rPr>
              <a:t>Surveillance Security &amp; Satellite ICT</a:t>
            </a:r>
            <a:endParaRPr lang="en-GB" sz="15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01056" y="1746112"/>
            <a:ext cx="1357290" cy="229293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spcAft>
                <a:spcPts val="600"/>
              </a:spcAft>
              <a:defRPr/>
            </a:pPr>
            <a:r>
              <a:rPr lang="en-US" b="1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Towards</a:t>
            </a:r>
          </a:p>
          <a:p>
            <a:pPr algn="ctr" eaLnBrk="1" hangingPunct="1">
              <a:spcAft>
                <a:spcPts val="600"/>
              </a:spcAft>
              <a:defRPr/>
            </a:pPr>
            <a:endParaRPr lang="en-US" sz="2800" b="1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 eaLnBrk="1" hangingPunct="1">
              <a:spcAft>
                <a:spcPts val="600"/>
              </a:spcAft>
              <a:defRPr/>
            </a:pPr>
            <a:r>
              <a:rPr lang="en-US" b="1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Energy</a:t>
            </a:r>
          </a:p>
          <a:p>
            <a:pPr algn="ctr" eaLnBrk="1" hangingPunct="1">
              <a:spcAft>
                <a:spcPts val="600"/>
              </a:spcAft>
              <a:defRPr/>
            </a:pPr>
            <a:r>
              <a:rPr lang="en-US" b="1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Security</a:t>
            </a:r>
          </a:p>
          <a:p>
            <a:pPr algn="ctr" eaLnBrk="1" hangingPunct="1">
              <a:spcAft>
                <a:spcPts val="600"/>
              </a:spcAft>
              <a:defRPr/>
            </a:pPr>
            <a:r>
              <a:rPr lang="en-US" b="1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Jobs</a:t>
            </a:r>
          </a:p>
          <a:p>
            <a:pPr algn="ctr" eaLnBrk="1" hangingPunct="1">
              <a:spcAft>
                <a:spcPts val="600"/>
              </a:spcAft>
              <a:defRPr/>
            </a:pPr>
            <a:r>
              <a:rPr lang="en-US" b="1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Wealth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01024" y="4220182"/>
            <a:ext cx="1357290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spcAft>
                <a:spcPts val="600"/>
              </a:spcAft>
              <a:defRPr/>
            </a:pPr>
            <a:r>
              <a:rPr lang="en-US" b="1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Less</a:t>
            </a:r>
          </a:p>
          <a:p>
            <a:pPr algn="ctr" eaLnBrk="1" hangingPunct="1">
              <a:spcAft>
                <a:spcPts val="600"/>
              </a:spcAft>
              <a:defRPr/>
            </a:pPr>
            <a:r>
              <a:rPr lang="en-US" b="1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</a:t>
            </a:r>
            <a:r>
              <a:rPr lang="en-US" b="1" spc="50" baseline="-2500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  <a:p>
            <a:pPr algn="ctr" eaLnBrk="1" hangingPunct="1">
              <a:spcAft>
                <a:spcPts val="600"/>
              </a:spcAft>
              <a:defRPr/>
            </a:pPr>
            <a:r>
              <a:rPr lang="en-US" b="1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MID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rot="5400000">
            <a:off x="8466137" y="2392363"/>
            <a:ext cx="500063" cy="1588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entagon 46"/>
          <p:cNvSpPr/>
          <p:nvPr/>
        </p:nvSpPr>
        <p:spPr>
          <a:xfrm>
            <a:off x="71438" y="2857500"/>
            <a:ext cx="2928937" cy="285750"/>
          </a:xfrm>
          <a:prstGeom prst="homePlate">
            <a:avLst/>
          </a:prstGeom>
          <a:solidFill>
            <a:srgbClr val="95B3D7">
              <a:alpha val="78039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b="1" dirty="0" err="1">
                <a:solidFill>
                  <a:schemeClr val="tx1"/>
                </a:solidFill>
                <a:latin typeface="Cambria" pitchFamily="18" charset="0"/>
              </a:rPr>
              <a:t>Nutraceutics</a:t>
            </a:r>
            <a:endParaRPr lang="en-GB" sz="15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grpSp>
        <p:nvGrpSpPr>
          <p:cNvPr id="2" name="Group 83"/>
          <p:cNvGrpSpPr/>
          <p:nvPr/>
        </p:nvGrpSpPr>
        <p:grpSpPr>
          <a:xfrm>
            <a:off x="3500430" y="3929066"/>
            <a:ext cx="3570776" cy="288000"/>
            <a:chOff x="3500430" y="3929066"/>
            <a:chExt cx="3570776" cy="288000"/>
          </a:xfrm>
          <a:solidFill>
            <a:srgbClr val="95B3D7">
              <a:alpha val="78039"/>
            </a:srgbClr>
          </a:solidFill>
        </p:grpSpPr>
        <p:sp>
          <p:nvSpPr>
            <p:cNvPr id="53" name="Rectangle 52"/>
            <p:cNvSpPr/>
            <p:nvPr/>
          </p:nvSpPr>
          <p:spPr>
            <a:xfrm>
              <a:off x="3500430" y="3929066"/>
              <a:ext cx="2786082" cy="288000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lang="en-US" sz="1500" b="1" dirty="0">
                  <a:solidFill>
                    <a:schemeClr val="tx1"/>
                  </a:solidFill>
                  <a:latin typeface="Cambria" pitchFamily="18" charset="0"/>
                </a:rPr>
                <a:t>Offshore Wind Farm</a:t>
              </a: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32" name="Pentagon 31"/>
            <p:cNvSpPr/>
            <p:nvPr/>
          </p:nvSpPr>
          <p:spPr>
            <a:xfrm>
              <a:off x="6783206" y="3929066"/>
              <a:ext cx="288000" cy="285752"/>
            </a:xfrm>
            <a:prstGeom prst="homePlate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357950" y="3929066"/>
              <a:ext cx="71438" cy="288000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500826" y="3929066"/>
              <a:ext cx="71438" cy="288000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643702" y="3929066"/>
              <a:ext cx="71438" cy="288000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</p:grpSp>
      <p:grpSp>
        <p:nvGrpSpPr>
          <p:cNvPr id="3" name="Group 84"/>
          <p:cNvGrpSpPr/>
          <p:nvPr/>
        </p:nvGrpSpPr>
        <p:grpSpPr>
          <a:xfrm>
            <a:off x="6429388" y="4214818"/>
            <a:ext cx="2000264" cy="288000"/>
            <a:chOff x="6429388" y="4214818"/>
            <a:chExt cx="2000264" cy="288000"/>
          </a:xfrm>
          <a:solidFill>
            <a:srgbClr val="95B3D7">
              <a:alpha val="78039"/>
            </a:srgbClr>
          </a:solidFill>
        </p:grpSpPr>
        <p:sp>
          <p:nvSpPr>
            <p:cNvPr id="58" name="Rectangle 57"/>
            <p:cNvSpPr/>
            <p:nvPr/>
          </p:nvSpPr>
          <p:spPr>
            <a:xfrm>
              <a:off x="6429388" y="4217066"/>
              <a:ext cx="1214446" cy="285752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lang="en-US" sz="1500" b="1" dirty="0">
                  <a:solidFill>
                    <a:schemeClr val="tx1"/>
                  </a:solidFill>
                  <a:latin typeface="Cambria" pitchFamily="18" charset="0"/>
                </a:rPr>
                <a:t>Wave Farm</a:t>
              </a: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59" name="Pentagon 58"/>
            <p:cNvSpPr/>
            <p:nvPr/>
          </p:nvSpPr>
          <p:spPr>
            <a:xfrm>
              <a:off x="8141652" y="4214818"/>
              <a:ext cx="288000" cy="285752"/>
            </a:xfrm>
            <a:prstGeom prst="homePlate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716396" y="4214818"/>
              <a:ext cx="71438" cy="288000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859272" y="4214818"/>
              <a:ext cx="71438" cy="288000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002148" y="4214818"/>
              <a:ext cx="71438" cy="288000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</p:grpSp>
      <p:grpSp>
        <p:nvGrpSpPr>
          <p:cNvPr id="4" name="Group 87"/>
          <p:cNvGrpSpPr/>
          <p:nvPr/>
        </p:nvGrpSpPr>
        <p:grpSpPr>
          <a:xfrm>
            <a:off x="6072198" y="5355578"/>
            <a:ext cx="2714644" cy="288000"/>
            <a:chOff x="6072198" y="5355578"/>
            <a:chExt cx="2714644" cy="288000"/>
          </a:xfrm>
          <a:solidFill>
            <a:srgbClr val="95B3D7">
              <a:alpha val="78039"/>
            </a:srgbClr>
          </a:solidFill>
        </p:grpSpPr>
        <p:sp>
          <p:nvSpPr>
            <p:cNvPr id="68" name="Rectangle 67"/>
            <p:cNvSpPr/>
            <p:nvPr/>
          </p:nvSpPr>
          <p:spPr>
            <a:xfrm>
              <a:off x="6072198" y="5357826"/>
              <a:ext cx="1928826" cy="285752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lang="en-US" sz="1500" b="1" dirty="0">
                  <a:solidFill>
                    <a:schemeClr val="tx1"/>
                  </a:solidFill>
                  <a:latin typeface="Cambria" pitchFamily="18" charset="0"/>
                </a:rPr>
                <a:t>Deep Ocean Water</a:t>
              </a: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69" name="Pentagon 68"/>
            <p:cNvSpPr/>
            <p:nvPr/>
          </p:nvSpPr>
          <p:spPr>
            <a:xfrm>
              <a:off x="8498842" y="5355578"/>
              <a:ext cx="288000" cy="285752"/>
            </a:xfrm>
            <a:prstGeom prst="homePlate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8073586" y="5355578"/>
              <a:ext cx="71438" cy="288000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8216462" y="5355578"/>
              <a:ext cx="71438" cy="288000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359338" y="5355578"/>
              <a:ext cx="71438" cy="288000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</p:grpSp>
      <p:grpSp>
        <p:nvGrpSpPr>
          <p:cNvPr id="6" name="Group 86"/>
          <p:cNvGrpSpPr/>
          <p:nvPr/>
        </p:nvGrpSpPr>
        <p:grpSpPr>
          <a:xfrm>
            <a:off x="4143372" y="4926950"/>
            <a:ext cx="3643338" cy="288000"/>
            <a:chOff x="4143372" y="4926950"/>
            <a:chExt cx="3643338" cy="288000"/>
          </a:xfrm>
          <a:solidFill>
            <a:srgbClr val="95B3D7">
              <a:alpha val="78039"/>
            </a:srgbClr>
          </a:solidFill>
        </p:grpSpPr>
        <p:sp>
          <p:nvSpPr>
            <p:cNvPr id="73" name="Pentagon 72"/>
            <p:cNvSpPr/>
            <p:nvPr/>
          </p:nvSpPr>
          <p:spPr>
            <a:xfrm>
              <a:off x="7498710" y="4926950"/>
              <a:ext cx="288000" cy="285752"/>
            </a:xfrm>
            <a:prstGeom prst="homePlate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073454" y="4926950"/>
              <a:ext cx="71438" cy="288000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216330" y="4926950"/>
              <a:ext cx="71438" cy="288000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7359206" y="4926950"/>
              <a:ext cx="71438" cy="288000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143372" y="4929198"/>
              <a:ext cx="2857520" cy="285752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lang="en-US" sz="1500" b="1" dirty="0">
                  <a:solidFill>
                    <a:schemeClr val="tx1"/>
                  </a:solidFill>
                  <a:latin typeface="Cambria" pitchFamily="18" charset="0"/>
                </a:rPr>
                <a:t>Minerals Exploration Studies</a:t>
              </a: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</p:grpSp>
      <p:grpSp>
        <p:nvGrpSpPr>
          <p:cNvPr id="7" name="Group 85"/>
          <p:cNvGrpSpPr/>
          <p:nvPr/>
        </p:nvGrpSpPr>
        <p:grpSpPr>
          <a:xfrm>
            <a:off x="4143372" y="4572008"/>
            <a:ext cx="3643338" cy="288000"/>
            <a:chOff x="4143372" y="4572008"/>
            <a:chExt cx="3643338" cy="288000"/>
          </a:xfrm>
          <a:solidFill>
            <a:srgbClr val="95B3D7">
              <a:alpha val="78039"/>
            </a:srgbClr>
          </a:solidFill>
        </p:grpSpPr>
        <p:sp>
          <p:nvSpPr>
            <p:cNvPr id="82" name="Rectangle 81"/>
            <p:cNvSpPr/>
            <p:nvPr/>
          </p:nvSpPr>
          <p:spPr>
            <a:xfrm>
              <a:off x="4143372" y="4574256"/>
              <a:ext cx="2857520" cy="285752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lang="en-US" sz="1500" b="1" dirty="0">
                  <a:solidFill>
                    <a:schemeClr val="tx1"/>
                  </a:solidFill>
                  <a:latin typeface="Cambria" pitchFamily="18" charset="0"/>
                </a:rPr>
                <a:t>Other Ocean Energy</a:t>
              </a: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78" name="Pentagon 77"/>
            <p:cNvSpPr/>
            <p:nvPr/>
          </p:nvSpPr>
          <p:spPr>
            <a:xfrm>
              <a:off x="7498710" y="4572008"/>
              <a:ext cx="288000" cy="285752"/>
            </a:xfrm>
            <a:prstGeom prst="homePlate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073454" y="4572008"/>
              <a:ext cx="71438" cy="288000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216330" y="4572008"/>
              <a:ext cx="71438" cy="288000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359206" y="4572008"/>
              <a:ext cx="71438" cy="288000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5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</p:grpSp>
      <p:sp>
        <p:nvSpPr>
          <p:cNvPr id="129069" name="TextBox 82"/>
          <p:cNvSpPr txBox="1">
            <a:spLocks noChangeArrowheads="1"/>
          </p:cNvSpPr>
          <p:nvPr/>
        </p:nvSpPr>
        <p:spPr bwMode="auto">
          <a:xfrm>
            <a:off x="0" y="-73025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100" b="1">
                <a:latin typeface="Cambria" pitchFamily="18" charset="0"/>
              </a:rPr>
              <a:t>A Road Map for Ocean Development</a:t>
            </a:r>
            <a:endParaRPr lang="en-GB" altLang="en-US" sz="2100" b="1">
              <a:latin typeface="Cambria" pitchFamily="18" charset="0"/>
            </a:endParaRPr>
          </a:p>
        </p:txBody>
      </p:sp>
      <p:pic>
        <p:nvPicPr>
          <p:cNvPr id="129070" name="Picture 6" descr="logo tr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8038" y="6324600"/>
            <a:ext cx="7159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5714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Scientific Partnerships with Africa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428736"/>
            <a:ext cx="5143536" cy="542926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b="1" dirty="0" smtClean="0"/>
              <a:t>Bridge between Africa/Asia/Australia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b="1" dirty="0" smtClean="0"/>
              <a:t>Bilingual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b="1" dirty="0" smtClean="0"/>
              <a:t>Various initiatives to promote business &amp; trade in Africa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b="1" dirty="0" smtClean="0"/>
              <a:t>Initiatives being facilitated by Africa Centre of Excellence (2012)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b="1" dirty="0" smtClean="0"/>
              <a:t>New Area: Africa STI                                               initiatives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b="1" dirty="0" smtClean="0"/>
              <a:t>Possibilities for triangular cooperation</a:t>
            </a:r>
            <a:endParaRPr lang="en-GB" sz="2100" dirty="0"/>
          </a:p>
        </p:txBody>
      </p:sp>
      <p:pic>
        <p:nvPicPr>
          <p:cNvPr id="4" name="Picture 2" descr="C:\Users\mmadhou\Desktop\mauritius-location-map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2571744"/>
            <a:ext cx="3975104" cy="2981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33072" y="2780928"/>
            <a:ext cx="3429024" cy="7571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Georgia"/>
              </a:rPr>
              <a:t>ABOUT 2300 KM FROM Eastern coast of Africa</a:t>
            </a:r>
          </a:p>
        </p:txBody>
      </p:sp>
    </p:spTree>
    <p:extLst>
      <p:ext uri="{BB962C8B-B14F-4D97-AF65-F5344CB8AC3E}">
        <p14:creationId xmlns="" xmlns:p14="http://schemas.microsoft.com/office/powerpoint/2010/main" val="175016146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28596" y="1857364"/>
            <a:ext cx="1143008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64294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Existing Regional Initiatives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1928802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Georgia"/>
              </a:rPr>
              <a:t>NEPAD SANBIO</a:t>
            </a:r>
            <a:endParaRPr lang="en-GB" b="1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3174" y="1928802"/>
            <a:ext cx="92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Georgia"/>
              </a:rPr>
              <a:t>South Africa</a:t>
            </a:r>
            <a:endParaRPr lang="en-GB" b="1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4810" y="2059536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Georgia"/>
              </a:rPr>
              <a:t>COMESA</a:t>
            </a:r>
            <a:endParaRPr lang="en-GB" b="1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0760" y="2059536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Georgia"/>
              </a:rPr>
              <a:t>SADC</a:t>
            </a:r>
            <a:endParaRPr lang="en-GB" b="1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72396" y="1928802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Georgia"/>
              </a:rPr>
              <a:t>ICSU - Africa</a:t>
            </a:r>
            <a:endParaRPr lang="en-GB" b="1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2" y="3170495"/>
            <a:ext cx="2000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Georgia"/>
              </a:rPr>
              <a:t>Hosting of </a:t>
            </a:r>
            <a:r>
              <a:rPr lang="en-US" dirty="0" err="1">
                <a:solidFill>
                  <a:prstClr val="black"/>
                </a:solidFill>
                <a:latin typeface="Georgia"/>
              </a:rPr>
              <a:t>SanBio</a:t>
            </a:r>
            <a:endParaRPr lang="en-GB" dirty="0">
              <a:solidFill>
                <a:prstClr val="black"/>
              </a:solidFill>
              <a:latin typeface="Georgi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Georgia"/>
              </a:rPr>
              <a:t>Bioinformatics Node (University of Mauritius)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71670" y="3170495"/>
            <a:ext cx="2071702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Georgia"/>
              </a:rPr>
              <a:t>Square Kilometer Array Project (with 8 countries)</a:t>
            </a:r>
          </a:p>
          <a:p>
            <a:pPr marL="87313" indent="-87313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Georgia"/>
              </a:rPr>
              <a:t>SKA Telescope in SA</a:t>
            </a:r>
          </a:p>
          <a:p>
            <a:pPr marL="87313" indent="-87313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Georgia"/>
              </a:rPr>
              <a:t>1 Antenna </a:t>
            </a:r>
            <a:r>
              <a:rPr lang="en-US" sz="1500" dirty="0" smtClean="0">
                <a:solidFill>
                  <a:prstClr val="black"/>
                </a:solidFill>
                <a:latin typeface="Georgia"/>
              </a:rPr>
              <a:t>being </a:t>
            </a:r>
            <a:r>
              <a:rPr lang="en-US" sz="1500" dirty="0">
                <a:solidFill>
                  <a:prstClr val="black"/>
                </a:solidFill>
                <a:latin typeface="Georgia"/>
              </a:rPr>
              <a:t>located in Mauritius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71934" y="3170495"/>
            <a:ext cx="1785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Georgia"/>
              </a:rPr>
              <a:t>CBBR COMESA Centre of Excellence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29322" y="3354173"/>
            <a:ext cx="150016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Georgia"/>
              </a:rPr>
              <a:t>SADC SET </a:t>
            </a:r>
            <a:r>
              <a:rPr lang="en-US" sz="1400" dirty="0" smtClean="0">
                <a:solidFill>
                  <a:prstClr val="black"/>
                </a:solidFill>
                <a:latin typeface="Georgia"/>
              </a:rPr>
              <a:t>Week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Georgia"/>
              </a:rPr>
              <a:t>SRIM </a:t>
            </a:r>
            <a:r>
              <a:rPr lang="en-US" sz="1400" dirty="0" err="1" smtClean="0">
                <a:solidFill>
                  <a:prstClr val="black"/>
                </a:solidFill>
                <a:latin typeface="Georgia"/>
              </a:rPr>
              <a:t>programme</a:t>
            </a:r>
            <a:r>
              <a:rPr lang="en-US" sz="1400" dirty="0" smtClean="0">
                <a:solidFill>
                  <a:prstClr val="black"/>
                </a:solidFill>
                <a:latin typeface="Georgia"/>
              </a:rPr>
              <a:t> for research and innovation</a:t>
            </a:r>
            <a:endParaRPr lang="en-US" sz="140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43834" y="3354173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Georgia"/>
              </a:rPr>
              <a:t>No. of Projects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571736" y="1857364"/>
            <a:ext cx="1071570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b="1">
              <a:solidFill>
                <a:prstClr val="white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214810" y="1857364"/>
            <a:ext cx="1285884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b="1">
              <a:solidFill>
                <a:prstClr val="white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000760" y="1857364"/>
            <a:ext cx="1000132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643834" y="1857364"/>
            <a:ext cx="1143008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b="1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1438" y="3143248"/>
            <a:ext cx="1928794" cy="19288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143108" y="3143248"/>
            <a:ext cx="2000232" cy="19288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214810" y="3143248"/>
            <a:ext cx="1500198" cy="19288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857884" y="3143248"/>
            <a:ext cx="1571604" cy="19288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572396" y="3143248"/>
            <a:ext cx="1428760" cy="19288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rot="5400000">
            <a:off x="4372644" y="1555066"/>
            <a:ext cx="540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5400000">
            <a:off x="6231620" y="1555066"/>
            <a:ext cx="540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>
            <a:off x="7803256" y="1555066"/>
            <a:ext cx="540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5400000">
            <a:off x="2802596" y="1555066"/>
            <a:ext cx="540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5400000">
            <a:off x="802332" y="1555066"/>
            <a:ext cx="540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>
            <a:off x="4372644" y="2840950"/>
            <a:ext cx="540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5400000">
            <a:off x="6231620" y="2840950"/>
            <a:ext cx="540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5400000">
            <a:off x="7803256" y="2840950"/>
            <a:ext cx="540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5400000">
            <a:off x="2802596" y="2840950"/>
            <a:ext cx="540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rot="5400000">
            <a:off x="802332" y="2840950"/>
            <a:ext cx="540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643390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/>
          </p:nvPr>
        </p:nvSpPr>
        <p:spPr>
          <a:xfrm>
            <a:off x="1592263" y="609600"/>
            <a:ext cx="7407275" cy="1355725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3300"/>
                </a:solidFill>
              </a:rPr>
              <a:t>African Square Kilometre Array (SKA) Project</a:t>
            </a:r>
          </a:p>
        </p:txBody>
      </p:sp>
      <p:pic>
        <p:nvPicPr>
          <p:cNvPr id="15872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01725" y="2513013"/>
            <a:ext cx="4357688" cy="3333750"/>
          </a:xfrm>
        </p:spPr>
      </p:pic>
      <p:pic>
        <p:nvPicPr>
          <p:cNvPr id="158724" name="irc_mi" descr="http://t3.gstatic.com/images?q=tbn:ANd9GcRMRYrJx0hcm-68fJx73lBqJx_z6tIwrVWos7ScJAE4T4SD679Aj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113" y="700088"/>
            <a:ext cx="87630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18175" y="2513013"/>
            <a:ext cx="2990850" cy="3784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000" dirty="0">
              <a:solidFill>
                <a:schemeClr val="accent1"/>
              </a:solidFill>
            </a:endParaRPr>
          </a:p>
          <a:p>
            <a:pPr algn="ctr" eaLnBrk="1" hangingPunct="1">
              <a:defRPr/>
            </a:pPr>
            <a:endParaRPr lang="en-US" sz="2000" dirty="0">
              <a:solidFill>
                <a:schemeClr val="accent1"/>
              </a:solidFill>
            </a:endParaRPr>
          </a:p>
          <a:p>
            <a:pPr algn="ctr" eaLnBrk="1" hangingPunct="1">
              <a:defRPr/>
            </a:pPr>
            <a:r>
              <a:rPr lang="en-US" sz="2000" dirty="0">
                <a:solidFill>
                  <a:schemeClr val="tx1"/>
                </a:solidFill>
              </a:rPr>
              <a:t>The MRC forms part of the SKA Radio Telescope Project and contributes on the project together with other member institutions from Ghana, Mozambique, Botswana, Kenya, South Africa and Namibia.</a:t>
            </a:r>
          </a:p>
          <a:p>
            <a:pPr algn="ctr" eaLnBrk="1" hangingPunct="1">
              <a:defRPr/>
            </a:pPr>
            <a:endParaRPr lang="en-US" sz="2000" dirty="0">
              <a:solidFill>
                <a:schemeClr val="accent1"/>
              </a:solidFill>
            </a:endParaRPr>
          </a:p>
          <a:p>
            <a:pPr algn="ctr" eaLnBrk="1" hangingPunct="1">
              <a:defRPr/>
            </a:pP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879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7688"/>
            <a:ext cx="8229600" cy="1066800"/>
          </a:xfrm>
        </p:spPr>
        <p:txBody>
          <a:bodyPr vert="horz" anchor="ctr">
            <a:norm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Centre of Excellence for Biomedical &amp; Biomaterials Research (CBBR)</a:t>
            </a:r>
            <a:endParaRPr lang="en-GB" sz="32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64573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Under the aegis of the University of Mauritius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smtClean="0"/>
              <a:t>CBBR officially initiated – April 2011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Multi-disciplinary research centre for Biomedical and Biomaterials Research</a:t>
            </a:r>
          </a:p>
          <a:p>
            <a:pPr>
              <a:spcAft>
                <a:spcPts val="600"/>
              </a:spcAft>
            </a:pPr>
            <a:r>
              <a:rPr lang="en-US" dirty="0" err="1" smtClean="0"/>
              <a:t>Recognised</a:t>
            </a:r>
            <a:r>
              <a:rPr lang="en-US" dirty="0" smtClean="0"/>
              <a:t> as ANDI centre of Excellence in October 2011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Setting up of Centre is endorsed by Cabinet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National and Political Support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Multi-disciplinary </a:t>
            </a:r>
          </a:p>
        </p:txBody>
      </p:sp>
      <p:pic>
        <p:nvPicPr>
          <p:cNvPr id="4" name="Picture 3" descr="logo tr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248400"/>
            <a:ext cx="7159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6990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3357561" y="1142984"/>
            <a:ext cx="5786439" cy="4284662"/>
            <a:chOff x="2160" y="1431"/>
            <a:chExt cx="3645" cy="2699"/>
          </a:xfrm>
        </p:grpSpPr>
        <p:pic>
          <p:nvPicPr>
            <p:cNvPr id="5" name="Picture 15" descr="Afric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60" y="1431"/>
              <a:ext cx="2832" cy="2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6"/>
            <p:cNvSpPr txBox="1">
              <a:spLocks noChangeArrowheads="1"/>
            </p:cNvSpPr>
            <p:nvPr/>
          </p:nvSpPr>
          <p:spPr bwMode="auto">
            <a:xfrm>
              <a:off x="3759" y="1431"/>
              <a:ext cx="1371" cy="756"/>
            </a:xfrm>
            <a:prstGeom prst="rect">
              <a:avLst/>
            </a:prstGeom>
            <a:noFill/>
            <a:ln w="9525" algn="ctr">
              <a:noFill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FFFF00"/>
                  </a:solidFill>
                  <a:latin typeface="Arial" charset="0"/>
                </a:rPr>
                <a:t>Industries served  by MSIRI</a:t>
              </a:r>
              <a:endParaRPr lang="en-GB" sz="2400" b="1" dirty="0">
                <a:solidFill>
                  <a:srgbClr val="FFFF00"/>
                </a:solidFill>
                <a:latin typeface="Arial" charset="0"/>
              </a:endParaRPr>
            </a:p>
          </p:txBody>
        </p:sp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4869" y="3072"/>
              <a:ext cx="936" cy="549"/>
              <a:chOff x="4869" y="3072"/>
              <a:chExt cx="936" cy="549"/>
            </a:xfrm>
          </p:grpSpPr>
          <p:sp>
            <p:nvSpPr>
              <p:cNvPr id="8" name="Line 18"/>
              <p:cNvSpPr>
                <a:spLocks noChangeShapeType="1"/>
              </p:cNvSpPr>
              <p:nvPr/>
            </p:nvSpPr>
            <p:spPr bwMode="auto">
              <a:xfrm flipV="1">
                <a:off x="4869" y="3364"/>
                <a:ext cx="405" cy="196"/>
              </a:xfrm>
              <a:prstGeom prst="line">
                <a:avLst/>
              </a:prstGeom>
              <a:noFill/>
              <a:ln w="28575">
                <a:solidFill>
                  <a:srgbClr val="990000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>
                  <a:solidFill>
                    <a:prstClr val="black"/>
                  </a:solidFill>
                  <a:latin typeface="Georgia"/>
                </a:endParaRPr>
              </a:p>
            </p:txBody>
          </p:sp>
          <p:sp>
            <p:nvSpPr>
              <p:cNvPr id="9" name="Line 19"/>
              <p:cNvSpPr>
                <a:spLocks noChangeShapeType="1"/>
              </p:cNvSpPr>
              <p:nvPr/>
            </p:nvSpPr>
            <p:spPr bwMode="auto">
              <a:xfrm flipV="1">
                <a:off x="4869" y="3168"/>
                <a:ext cx="202" cy="392"/>
              </a:xfrm>
              <a:prstGeom prst="line">
                <a:avLst/>
              </a:prstGeom>
              <a:noFill/>
              <a:ln w="28575">
                <a:solidFill>
                  <a:srgbClr val="990000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>
                  <a:solidFill>
                    <a:prstClr val="black"/>
                  </a:solidFill>
                  <a:latin typeface="Georgia"/>
                </a:endParaRPr>
              </a:p>
            </p:txBody>
          </p:sp>
          <p:sp>
            <p:nvSpPr>
              <p:cNvPr id="10" name="Line 20"/>
              <p:cNvSpPr>
                <a:spLocks noChangeShapeType="1"/>
              </p:cNvSpPr>
              <p:nvPr/>
            </p:nvSpPr>
            <p:spPr bwMode="auto">
              <a:xfrm flipV="1">
                <a:off x="4869" y="3532"/>
                <a:ext cx="405" cy="28"/>
              </a:xfrm>
              <a:prstGeom prst="line">
                <a:avLst/>
              </a:prstGeom>
              <a:noFill/>
              <a:ln w="28575">
                <a:solidFill>
                  <a:srgbClr val="990000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>
                  <a:solidFill>
                    <a:prstClr val="black"/>
                  </a:solidFill>
                  <a:latin typeface="Georgia"/>
                </a:endParaRPr>
              </a:p>
            </p:txBody>
          </p:sp>
          <p:sp>
            <p:nvSpPr>
              <p:cNvPr id="11" name="Text Box 21"/>
              <p:cNvSpPr txBox="1">
                <a:spLocks noChangeArrowheads="1"/>
              </p:cNvSpPr>
              <p:nvPr/>
            </p:nvSpPr>
            <p:spPr bwMode="auto">
              <a:xfrm>
                <a:off x="4996" y="3072"/>
                <a:ext cx="674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GB" sz="12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 Narrow" pitchFamily="34" charset="0"/>
                  </a:rPr>
                  <a:t>e.g. Sri Lanka</a:t>
                </a:r>
              </a:p>
            </p:txBody>
          </p:sp>
          <p:sp>
            <p:nvSpPr>
              <p:cNvPr id="12" name="Text Box 22"/>
              <p:cNvSpPr txBox="1">
                <a:spLocks noChangeArrowheads="1"/>
              </p:cNvSpPr>
              <p:nvPr/>
            </p:nvSpPr>
            <p:spPr bwMode="auto">
              <a:xfrm>
                <a:off x="5131" y="3252"/>
                <a:ext cx="674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GB" sz="1200" b="1" dirty="0">
                    <a:solidFill>
                      <a:prstClr val="black"/>
                    </a:solidFill>
                    <a:latin typeface="Arial Narrow" pitchFamily="34" charset="0"/>
                  </a:rPr>
                  <a:t>e.g. Barbados</a:t>
                </a:r>
              </a:p>
            </p:txBody>
          </p:sp>
          <p:sp>
            <p:nvSpPr>
              <p:cNvPr id="13" name="Text Box 23"/>
              <p:cNvSpPr txBox="1">
                <a:spLocks noChangeArrowheads="1"/>
              </p:cNvSpPr>
              <p:nvPr/>
            </p:nvSpPr>
            <p:spPr bwMode="auto">
              <a:xfrm>
                <a:off x="5221" y="3448"/>
                <a:ext cx="539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GB" sz="1200" b="1" dirty="0">
                    <a:solidFill>
                      <a:prstClr val="black"/>
                    </a:solidFill>
                    <a:latin typeface="Arial Narrow" pitchFamily="34" charset="0"/>
                  </a:rPr>
                  <a:t>e.g. Fiji</a:t>
                </a:r>
              </a:p>
            </p:txBody>
          </p:sp>
        </p:grpSp>
      </p:grpSp>
      <p:cxnSp>
        <p:nvCxnSpPr>
          <p:cNvPr id="14" name="Straight Arrow Connector 13"/>
          <p:cNvCxnSpPr/>
          <p:nvPr/>
        </p:nvCxnSpPr>
        <p:spPr>
          <a:xfrm rot="5400000" flipH="1" flipV="1">
            <a:off x="-58858" y="3916454"/>
            <a:ext cx="1548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14348" y="4714884"/>
            <a:ext cx="16920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 rot="6349860">
            <a:off x="187207" y="2439934"/>
            <a:ext cx="1785950" cy="2000264"/>
          </a:xfrm>
          <a:prstGeom prst="arc">
            <a:avLst>
              <a:gd name="adj1" fmla="val 15647756"/>
              <a:gd name="adj2" fmla="val 0"/>
            </a:avLst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17" name="Arc 16"/>
          <p:cNvSpPr/>
          <p:nvPr/>
        </p:nvSpPr>
        <p:spPr>
          <a:xfrm rot="10800000">
            <a:off x="1142977" y="2499512"/>
            <a:ext cx="1785950" cy="2000264"/>
          </a:xfrm>
          <a:prstGeom prst="arc">
            <a:avLst>
              <a:gd name="adj1" fmla="val 15647756"/>
              <a:gd name="adj2" fmla="val 0"/>
            </a:avLst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00232" y="3500438"/>
            <a:ext cx="16430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prstClr val="black"/>
                </a:solidFill>
                <a:latin typeface="Georgia"/>
              </a:rPr>
              <a:t>knowledge</a:t>
            </a:r>
            <a:endParaRPr lang="en-GB" sz="1500" b="1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4348" y="2644170"/>
            <a:ext cx="16430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prstClr val="black"/>
                </a:solidFill>
                <a:latin typeface="Georgia"/>
              </a:rPr>
              <a:t>Land under sugarcane cultivation</a:t>
            </a:r>
            <a:endParaRPr lang="en-GB" sz="1500" b="1" dirty="0">
              <a:solidFill>
                <a:prstClr val="black"/>
              </a:solidFill>
              <a:latin typeface="Georg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921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6935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24286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1850" y="882650"/>
            <a:ext cx="7475538" cy="2925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3300"/>
                </a:solidFill>
              </a:rPr>
              <a:t>Bringing Quality Research to Mauritius</a:t>
            </a:r>
            <a:endParaRPr lang="en-US" dirty="0">
              <a:solidFill>
                <a:srgbClr val="003300"/>
              </a:solidFill>
            </a:endParaRPr>
          </a:p>
        </p:txBody>
      </p:sp>
      <p:sp>
        <p:nvSpPr>
          <p:cNvPr id="156675" name="Subtitle 2"/>
          <p:cNvSpPr>
            <a:spLocks noGrp="1"/>
          </p:cNvSpPr>
          <p:nvPr>
            <p:ph type="subTitle" idx="1"/>
          </p:nvPr>
        </p:nvSpPr>
        <p:spPr>
          <a:xfrm>
            <a:off x="1282700" y="3870325"/>
            <a:ext cx="6575425" cy="1387475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3300"/>
                </a:solidFill>
              </a:rPr>
              <a:t>Collaborative Partnerships with International Research Bodies</a:t>
            </a:r>
          </a:p>
        </p:txBody>
      </p:sp>
    </p:spTree>
    <p:extLst>
      <p:ext uri="{BB962C8B-B14F-4D97-AF65-F5344CB8AC3E}">
        <p14:creationId xmlns="" xmlns:p14="http://schemas.microsoft.com/office/powerpoint/2010/main" val="412074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mtClean="0">
                <a:solidFill>
                  <a:srgbClr val="003300"/>
                </a:solidFill>
              </a:rPr>
              <a:t>Centre for Scientific Research on Diabetes (CSRD)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8" y="2279650"/>
            <a:ext cx="8201025" cy="4038600"/>
          </a:xfrm>
        </p:spPr>
        <p:txBody>
          <a:bodyPr rtlCol="0">
            <a:normAutofit fontScale="92500" lnSpcReduction="10000"/>
          </a:bodyPr>
          <a:lstStyle/>
          <a:p>
            <a:pPr indent="-182880" algn="just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International collaboration with the following Institutions in </a:t>
            </a:r>
            <a:r>
              <a:rPr lang="en-US" dirty="0">
                <a:solidFill>
                  <a:schemeClr val="tx1"/>
                </a:solidFill>
              </a:rPr>
              <a:t>the design &amp; implementation of research projects to be carried out by the </a:t>
            </a:r>
            <a:r>
              <a:rPr lang="en-US" dirty="0" smtClean="0">
                <a:solidFill>
                  <a:schemeClr val="tx1"/>
                </a:solidFill>
              </a:rPr>
              <a:t>CSRD being secured via </a:t>
            </a:r>
            <a:r>
              <a:rPr lang="en-US" dirty="0" err="1" smtClean="0">
                <a:solidFill>
                  <a:schemeClr val="tx1"/>
                </a:solidFill>
              </a:rPr>
              <a:t>MoUs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</a:p>
          <a:p>
            <a:pPr indent="-182880" algn="just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indent="-182880" algn="just"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indent="-182880" algn="just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indent="-182880" algn="just"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indent="-182880" algn="just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45720" indent="0" algn="just" eaLnBrk="1" fontAlgn="auto" hangingPunct="1">
              <a:spcAft>
                <a:spcPts val="0"/>
              </a:spcAft>
              <a:buFont typeface="Corbel" pitchFamily="34" charset="0"/>
              <a:buNone/>
              <a:defRPr/>
            </a:pPr>
            <a:r>
              <a:rPr lang="en-US" dirty="0" smtClean="0"/>
              <a:t>.</a:t>
            </a:r>
          </a:p>
          <a:p>
            <a:pPr indent="-182880" algn="just"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57700" name="Picture 3"/>
          <p:cNvPicPr>
            <a:picLocks noChangeAspect="1" noChangeArrowheads="1"/>
          </p:cNvPicPr>
          <p:nvPr/>
        </p:nvPicPr>
        <p:blipFill>
          <a:blip r:embed="rId2" cstate="print"/>
          <a:srcRect l="15388" t="8308" r="73453" b="83870"/>
          <a:stretch>
            <a:fillRect/>
          </a:stretch>
        </p:blipFill>
        <p:spPr bwMode="auto">
          <a:xfrm>
            <a:off x="798513" y="4192588"/>
            <a:ext cx="1704975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1" name="Picture 4" descr="ox_brand_special_p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090988"/>
            <a:ext cx="1766888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2" name="Picture 4" descr="C:\Users\GWhite\Desktop\ind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0675" y="3927475"/>
            <a:ext cx="2090738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5755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rgbClr val="003300"/>
                </a:solidFill>
              </a:rPr>
              <a:t>MoU</a:t>
            </a:r>
            <a:r>
              <a:rPr lang="en-US" dirty="0" smtClean="0">
                <a:solidFill>
                  <a:srgbClr val="003300"/>
                </a:solidFill>
              </a:rPr>
              <a:t> with Department of Science &amp; Technology (DST), India</a:t>
            </a:r>
            <a:endParaRPr lang="en-US" dirty="0">
              <a:solidFill>
                <a:srgbClr val="003300"/>
              </a:solidFill>
            </a:endParaRPr>
          </a:p>
        </p:txBody>
      </p:sp>
      <p:pic>
        <p:nvPicPr>
          <p:cNvPr id="159747" name="Picture 3" descr="Y:\Photos\2012-09-25 Indian Delegation\Picture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163" y="2487613"/>
            <a:ext cx="315277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8" name="TextBox 4"/>
          <p:cNvSpPr txBox="1">
            <a:spLocks noChangeArrowheads="1"/>
          </p:cNvSpPr>
          <p:nvPr/>
        </p:nvSpPr>
        <p:spPr bwMode="auto">
          <a:xfrm>
            <a:off x="4214813" y="2838995"/>
            <a:ext cx="4632325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GB" altLang="en-US" b="1" dirty="0"/>
              <a:t>Memorandum of Understanding (</a:t>
            </a:r>
            <a:r>
              <a:rPr lang="en-GB" altLang="en-US" b="1" dirty="0" err="1"/>
              <a:t>MoU</a:t>
            </a:r>
            <a:r>
              <a:rPr lang="en-GB" altLang="en-US" b="1" dirty="0"/>
              <a:t>) was signed on February 2012.</a:t>
            </a:r>
          </a:p>
          <a:p>
            <a:pPr marL="285750" indent="-285750" algn="just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GB" altLang="en-US" b="1" dirty="0"/>
              <a:t>First Joint Committee meeting on Science and Technology Cooperation was held in Mauritius between the Council and the Department of Science &amp; Technology (DST) - 24th &amp; 25th September 2012</a:t>
            </a:r>
            <a:r>
              <a:rPr lang="en-GB" altLang="en-US" b="1" dirty="0" smtClean="0"/>
              <a:t>.</a:t>
            </a:r>
            <a:endParaRPr lang="en-GB" altLang="en-US" b="1" dirty="0"/>
          </a:p>
        </p:txBody>
      </p:sp>
    </p:spTree>
    <p:extLst>
      <p:ext uri="{BB962C8B-B14F-4D97-AF65-F5344CB8AC3E}">
        <p14:creationId xmlns="" xmlns:p14="http://schemas.microsoft.com/office/powerpoint/2010/main" val="4049275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75597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914363" eaLnBrk="1" fontAlgn="auto" hangingPunct="1">
              <a:spcAft>
                <a:spcPts val="0"/>
              </a:spcAft>
              <a:defRPr/>
            </a:pP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Objectives </a:t>
            </a:r>
            <a:r>
              <a:rPr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of the  Mauritius Research Council</a:t>
            </a:r>
            <a:br>
              <a:rPr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MRC (Amendment) Act 2014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8133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1000125"/>
            <a:ext cx="8229600" cy="5078413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</a:pPr>
            <a:r>
              <a:rPr lang="en-US" altLang="en-US" sz="2500" i="1" smtClean="0">
                <a:latin typeface="Cambria" pitchFamily="18" charset="0"/>
              </a:rPr>
              <a:t>Foster, promote and coordinate research and development, and innovation, inline with the economic, technological and social needs of Mauritius</a:t>
            </a:r>
            <a:endParaRPr lang="en-GB" altLang="en-US" sz="2500" i="1" smtClean="0">
              <a:latin typeface="Cambria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</a:pPr>
            <a:r>
              <a:rPr lang="en-US" altLang="en-US" sz="2500" i="1" smtClean="0">
                <a:latin typeface="Cambria" pitchFamily="18" charset="0"/>
              </a:rPr>
              <a:t>Encourage commercial utilisation of research and development, and innovation, results in the national interest </a:t>
            </a:r>
            <a:endParaRPr lang="en-GB" altLang="en-US" sz="2500" i="1" smtClean="0">
              <a:latin typeface="Cambria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</a:pPr>
            <a:r>
              <a:rPr lang="en-US" altLang="en-US" sz="2500" i="1" smtClean="0">
                <a:latin typeface="Cambria" pitchFamily="18" charset="0"/>
              </a:rPr>
              <a:t> Foster the development of a research culture</a:t>
            </a:r>
            <a:endParaRPr lang="en-GB" altLang="en-US" sz="2500" i="1" smtClean="0">
              <a:latin typeface="Cambria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</a:pPr>
            <a:r>
              <a:rPr lang="en-US" altLang="en-US" sz="2500" i="1" smtClean="0">
                <a:latin typeface="Cambria" pitchFamily="18" charset="0"/>
              </a:rPr>
              <a:t>Promote science and technology </a:t>
            </a:r>
            <a:endParaRPr lang="en-GB" altLang="en-US" sz="2500" i="1" smtClean="0">
              <a:latin typeface="Cambria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</a:pPr>
            <a:r>
              <a:rPr lang="en-US" altLang="en-US" sz="2500" i="1" smtClean="0">
                <a:latin typeface="Cambria" pitchFamily="18" charset="0"/>
              </a:rPr>
              <a:t> Enhance private sector participation in research and development and innovation </a:t>
            </a:r>
            <a:endParaRPr lang="en-GB" altLang="en-US" sz="2500" i="1" smtClean="0">
              <a:latin typeface="Cambria" pitchFamily="18" charset="0"/>
            </a:endParaRPr>
          </a:p>
        </p:txBody>
      </p:sp>
      <p:pic>
        <p:nvPicPr>
          <p:cNvPr id="48134" name="Picture 5" descr="logo tr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0" y="6357938"/>
            <a:ext cx="46513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0" y="6093296"/>
            <a:ext cx="60198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820000"/>
                </a:solidFill>
                <a:latin typeface="Perpetua" pitchFamily="18" charset="0"/>
                <a:cs typeface="Arial" panose="020B0604020202020204" pitchFamily="34" charset="0"/>
              </a:rPr>
              <a:t>FOCUS ON INNOVATION</a:t>
            </a: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le 1"/>
          <p:cNvSpPr>
            <a:spLocks noGrp="1"/>
          </p:cNvSpPr>
          <p:nvPr>
            <p:ph type="title"/>
          </p:nvPr>
        </p:nvSpPr>
        <p:spPr>
          <a:xfrm>
            <a:off x="785813" y="0"/>
            <a:ext cx="8132762" cy="1355725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3300"/>
                </a:solidFill>
              </a:rPr>
              <a:t>Institute of Technology (IIT), India</a:t>
            </a:r>
          </a:p>
        </p:txBody>
      </p:sp>
      <p:pic>
        <p:nvPicPr>
          <p:cNvPr id="160771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6738" y="1189038"/>
            <a:ext cx="26479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481013" y="1189038"/>
            <a:ext cx="5165725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 b="1" dirty="0"/>
              <a:t>Objective</a:t>
            </a:r>
            <a:r>
              <a:rPr lang="en-GB" altLang="en-US" dirty="0"/>
              <a:t>: </a:t>
            </a:r>
          </a:p>
          <a:p>
            <a:pPr eaLnBrk="1" hangingPunct="1"/>
            <a:r>
              <a:rPr lang="en-GB" altLang="en-US" dirty="0"/>
              <a:t>To coordinate the set up of an IIT-like institution initially named IIT </a:t>
            </a:r>
            <a:r>
              <a:rPr lang="en-GB" altLang="en-US" dirty="0" smtClean="0"/>
              <a:t>Research </a:t>
            </a:r>
            <a:r>
              <a:rPr lang="en-GB" altLang="en-US" dirty="0"/>
              <a:t>Academy (</a:t>
            </a:r>
            <a:r>
              <a:rPr lang="en-GB" altLang="en-US" dirty="0" smtClean="0"/>
              <a:t>IITRA</a:t>
            </a:r>
            <a:r>
              <a:rPr lang="en-GB" altLang="en-US" dirty="0"/>
              <a:t>)</a:t>
            </a:r>
          </a:p>
          <a:p>
            <a:pPr eaLnBrk="1" hangingPunct="1"/>
            <a:endParaRPr lang="en-GB" altLang="en-US" b="1" dirty="0"/>
          </a:p>
          <a:p>
            <a:pPr eaLnBrk="1" hangingPunct="1"/>
            <a:r>
              <a:rPr lang="en-GB" altLang="en-US" b="1" dirty="0"/>
              <a:t>Aim of </a:t>
            </a:r>
            <a:r>
              <a:rPr lang="en-GB" altLang="en-US" b="1" dirty="0" smtClean="0"/>
              <a:t>IITRA</a:t>
            </a:r>
            <a:r>
              <a:rPr lang="en-GB" altLang="en-US" dirty="0"/>
              <a:t>: </a:t>
            </a:r>
          </a:p>
          <a:p>
            <a:pPr eaLnBrk="1" hangingPunct="1"/>
            <a:r>
              <a:rPr lang="en-GB" altLang="en-US" dirty="0"/>
              <a:t>To promote scientific excellence and fostering scientific development in Mauritius, to generate new cutting-edge knowledge</a:t>
            </a:r>
          </a:p>
          <a:p>
            <a:pPr eaLnBrk="1" hangingPunct="1"/>
            <a:endParaRPr lang="en-GB" altLang="en-US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3875" y="3844925"/>
            <a:ext cx="5973763" cy="314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/>
              <a:t>Added Value of </a:t>
            </a:r>
            <a:r>
              <a:rPr lang="en-US" b="1" dirty="0" smtClean="0"/>
              <a:t>IITRA</a:t>
            </a:r>
            <a:r>
              <a:rPr lang="en-US" b="1" dirty="0"/>
              <a:t>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dirty="0"/>
              <a:t>provide a world class research based educational platform for full-time and part-time post graduate research leading to MS(R) and PhD degree awards</a:t>
            </a:r>
          </a:p>
          <a:p>
            <a:pPr eaLnBrk="1" hangingPunct="1">
              <a:defRPr/>
            </a:pPr>
            <a:endParaRPr lang="en-US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dirty="0"/>
              <a:t>attract foreign researchers to Mauritius, in particular </a:t>
            </a:r>
            <a:r>
              <a:rPr lang="en-GB" dirty="0" smtClean="0"/>
              <a:t>scientific experts </a:t>
            </a:r>
            <a:r>
              <a:rPr lang="en-GB" dirty="0"/>
              <a:t>from the Mauritian Diaspora</a:t>
            </a:r>
          </a:p>
          <a:p>
            <a:pPr eaLnBrk="1" hangingPunct="1">
              <a:defRPr/>
            </a:pPr>
            <a:endParaRPr lang="en-US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dirty="0"/>
              <a:t>attract foreign students to Mauritius, mainly from Africa and Asia</a:t>
            </a:r>
            <a:endParaRPr lang="en-US" dirty="0"/>
          </a:p>
          <a:p>
            <a:pPr eaLnBrk="1" hangingPunct="1">
              <a:defRPr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60774" name="TextBox 6"/>
          <p:cNvSpPr txBox="1">
            <a:spLocks noChangeArrowheads="1"/>
          </p:cNvSpPr>
          <p:nvPr/>
        </p:nvSpPr>
        <p:spPr bwMode="auto">
          <a:xfrm>
            <a:off x="6537325" y="1171575"/>
            <a:ext cx="1284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/>
              <a:t>IIT, Delhi</a:t>
            </a:r>
          </a:p>
        </p:txBody>
      </p:sp>
      <p:pic>
        <p:nvPicPr>
          <p:cNvPr id="160776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738" y="4036102"/>
            <a:ext cx="2171030" cy="252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65649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71802" y="1571612"/>
            <a:ext cx="2786082" cy="2214578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42852"/>
            <a:ext cx="7772400" cy="1470025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ritannic Bold" pitchFamily="34" charset="0"/>
              </a:rPr>
              <a:t>Thank you for your attention</a:t>
            </a:r>
            <a:endParaRPr lang="en-GB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ritannic Bold" pitchFamily="34" charset="0"/>
            </a:endParaRPr>
          </a:p>
        </p:txBody>
      </p:sp>
      <p:sp>
        <p:nvSpPr>
          <p:cNvPr id="163846" name="Rectangle 1027"/>
          <p:cNvSpPr txBox="1">
            <a:spLocks noChangeArrowheads="1"/>
          </p:cNvSpPr>
          <p:nvPr/>
        </p:nvSpPr>
        <p:spPr bwMode="auto">
          <a:xfrm>
            <a:off x="1785938" y="3786188"/>
            <a:ext cx="55721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Mauritius Research Council,</a:t>
            </a:r>
          </a:p>
          <a:p>
            <a:pPr algn="ctr"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Level 6,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Ebene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Heights, 34,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Cybercity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Ebene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, Mauritius</a:t>
            </a:r>
          </a:p>
          <a:p>
            <a:pPr algn="ctr"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Tel: (230) 465 1235</a:t>
            </a:r>
          </a:p>
          <a:p>
            <a:pPr algn="ctr"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Fax: (230) 465 1239</a:t>
            </a:r>
          </a:p>
          <a:p>
            <a:pPr algn="ctr"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Email: mrc@intnet.mu</a:t>
            </a:r>
          </a:p>
          <a:p>
            <a:pPr algn="ctr"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Website: http://www.mrc.org.mu</a:t>
            </a:r>
          </a:p>
        </p:txBody>
      </p:sp>
      <p:pic>
        <p:nvPicPr>
          <p:cNvPr id="180231" name="Picture 5" descr="logo tr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5" y="2286000"/>
            <a:ext cx="11096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Z:\Deemeeta\CANON PICTURES\VIEUX GRAND PORT\Bioassessment\IMG_03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2736"/>
            <a:ext cx="8856984" cy="6518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0" y="1700808"/>
            <a:ext cx="9144000" cy="2123658"/>
          </a:xfrm>
          <a:prstGeom prst="rect">
            <a:avLst/>
          </a:prstGeom>
          <a:scene3d>
            <a:camera prst="obliqueBottomRight"/>
            <a:lightRig rig="sunset" dir="t"/>
          </a:scene3d>
          <a:sp3d prstMaterial="metal"/>
        </p:spPr>
        <p:txBody>
          <a:bodyPr wrap="square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lonna MT" pitchFamily="82" charset="0"/>
              </a:rPr>
              <a:t>SEAWEED PROGRAMME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lonna MT" pitchFamily="82" charset="0"/>
              </a:rPr>
              <a:t>IN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lonna MT" pitchFamily="82" charset="0"/>
              </a:rPr>
              <a:t>MAURITIUS</a:t>
            </a:r>
            <a:endParaRPr lang="en-US" sz="4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lonna MT" pitchFamily="82" charset="0"/>
            </a:endParaRPr>
          </a:p>
        </p:txBody>
      </p:sp>
      <p:pic>
        <p:nvPicPr>
          <p:cNvPr id="8" name="Picture 10" descr="logo tr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568444"/>
            <a:ext cx="1360172" cy="101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9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26" name="Chart 3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849533039"/>
              </p:ext>
            </p:extLst>
          </p:nvPr>
        </p:nvGraphicFramePr>
        <p:xfrm>
          <a:off x="-8286750" y="-2595837"/>
          <a:ext cx="25146000" cy="12001501"/>
        </p:xfrm>
        <a:graphic>
          <a:graphicData uri="http://schemas.openxmlformats.org/presentationml/2006/ole">
            <p:oleObj spid="_x0000_s175143" r:id="rId3" imgW="25148180" imgH="12004064" progId="Excel.Sheet.8">
              <p:embed/>
            </p:oleObj>
          </a:graphicData>
        </a:graphic>
      </p:graphicFrame>
      <p:sp>
        <p:nvSpPr>
          <p:cNvPr id="39" name="Rectangle 38"/>
          <p:cNvSpPr/>
          <p:nvPr/>
        </p:nvSpPr>
        <p:spPr bwMode="auto">
          <a:xfrm>
            <a:off x="0" y="0"/>
            <a:ext cx="9215502" cy="7643842"/>
          </a:xfrm>
          <a:prstGeom prst="rect">
            <a:avLst/>
          </a:prstGeom>
          <a:solidFill>
            <a:srgbClr val="FFFFFF">
              <a:alpha val="43137"/>
            </a:srgb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 eaLnBrk="1" hangingPunct="1">
              <a:defRPr/>
            </a:pPr>
            <a:endParaRPr lang="en-GB" sz="2300" dirty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0098" y="3000372"/>
            <a:ext cx="4286280" cy="664797"/>
          </a:xfrm>
        </p:spPr>
        <p:txBody>
          <a:bodyPr/>
          <a:lstStyle/>
          <a:p>
            <a:pPr algn="ctr">
              <a:defRPr/>
            </a:pPr>
            <a:r>
              <a:rPr lang="en-GB" sz="2400" b="1" smtClean="0">
                <a:ea typeface="Calibri" pitchFamily="34" charset="0"/>
                <a:cs typeface="Times New Roman" pitchFamily="18" charset="0"/>
              </a:rPr>
              <a:t>ENVIRONMENT/ </a:t>
            </a:r>
            <a:br>
              <a:rPr lang="en-GB" sz="2400" b="1" smtClean="0">
                <a:ea typeface="Calibri" pitchFamily="34" charset="0"/>
                <a:cs typeface="Times New Roman" pitchFamily="18" charset="0"/>
              </a:rPr>
            </a:br>
            <a:r>
              <a:rPr lang="en-GB" sz="2400" b="1" smtClean="0">
                <a:ea typeface="Calibri" pitchFamily="34" charset="0"/>
                <a:cs typeface="Times New Roman" pitchFamily="18" charset="0"/>
              </a:rPr>
              <a:t>BIODIVERSITY</a:t>
            </a:r>
          </a:p>
        </p:txBody>
      </p:sp>
      <p:sp>
        <p:nvSpPr>
          <p:cNvPr id="103431" name="Content Placeholder 2"/>
          <p:cNvSpPr>
            <a:spLocks noGrp="1"/>
          </p:cNvSpPr>
          <p:nvPr>
            <p:ph idx="1"/>
          </p:nvPr>
        </p:nvSpPr>
        <p:spPr>
          <a:xfrm>
            <a:off x="142875" y="3929063"/>
            <a:ext cx="3214688" cy="1538287"/>
          </a:xfrm>
        </p:spPr>
        <p:txBody>
          <a:bodyPr/>
          <a:lstStyle/>
          <a:p>
            <a:pPr marL="176213" indent="-176213">
              <a:lnSpc>
                <a:spcPct val="100000"/>
              </a:lnSpc>
              <a:spcBef>
                <a:spcPts val="600"/>
              </a:spcBef>
            </a:pPr>
            <a:r>
              <a:rPr lang="en-GB" altLang="en-US" sz="1800" smtClean="0">
                <a:latin typeface="Times New Roman" pitchFamily="18" charset="0"/>
                <a:cs typeface="Times New Roman" pitchFamily="18" charset="0"/>
              </a:rPr>
              <a:t>Identification /Inventory /preservation of biodiversity</a:t>
            </a:r>
          </a:p>
          <a:p>
            <a:pPr marL="176213" indent="-176213">
              <a:lnSpc>
                <a:spcPct val="100000"/>
              </a:lnSpc>
              <a:spcBef>
                <a:spcPts val="600"/>
              </a:spcBef>
            </a:pPr>
            <a:r>
              <a:rPr lang="en-GB" altLang="en-US" sz="1800" smtClean="0">
                <a:latin typeface="Times New Roman" pitchFamily="18" charset="0"/>
                <a:cs typeface="Times New Roman" pitchFamily="18" charset="0"/>
              </a:rPr>
              <a:t>Promotion of ecofriendly sustainable agricultural production</a:t>
            </a:r>
          </a:p>
          <a:p>
            <a:pPr marL="176213" indent="-176213">
              <a:lnSpc>
                <a:spcPct val="100000"/>
              </a:lnSpc>
              <a:spcBef>
                <a:spcPts val="600"/>
              </a:spcBef>
            </a:pPr>
            <a:r>
              <a:rPr lang="en-GB" altLang="en-US" sz="1800" smtClean="0">
                <a:latin typeface="Times New Roman" pitchFamily="18" charset="0"/>
                <a:cs typeface="Times New Roman" pitchFamily="18" charset="0"/>
              </a:rPr>
              <a:t>Promotion of traditional knowledge</a:t>
            </a:r>
            <a:endParaRPr lang="en-GB" altLang="en-US" sz="1800" smtClean="0"/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357686" y="714356"/>
            <a:ext cx="390524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defTabSz="912813">
              <a:lnSpc>
                <a:spcPct val="90000"/>
              </a:lnSpc>
              <a:defRPr/>
            </a:pPr>
            <a:r>
              <a:rPr lang="en-GB" sz="2400" b="1" spc="-150" dirty="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FOOD SECURITY</a:t>
            </a:r>
          </a:p>
        </p:txBody>
      </p:sp>
      <p:sp>
        <p:nvSpPr>
          <p:cNvPr id="103433" name="Content Placeholder 2"/>
          <p:cNvSpPr txBox="1">
            <a:spLocks/>
          </p:cNvSpPr>
          <p:nvPr/>
        </p:nvSpPr>
        <p:spPr bwMode="auto">
          <a:xfrm>
            <a:off x="4572000" y="1143000"/>
            <a:ext cx="3190875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6213" indent="-176213" defTabSz="912813">
              <a:spcBef>
                <a:spcPts val="600"/>
              </a:spcBef>
              <a:buFontTx/>
              <a:buBlip>
                <a:blip r:embed="rId4"/>
              </a:buBlip>
            </a:pPr>
            <a:r>
              <a:rPr lang="en-GB" altLang="en-US" dirty="0">
                <a:latin typeface="Times New Roman" pitchFamily="18" charset="0"/>
                <a:cs typeface="Times New Roman" pitchFamily="18" charset="0"/>
              </a:rPr>
              <a:t>Increase </a:t>
            </a:r>
            <a:r>
              <a:rPr lang="en-GB" altLang="en-US" dirty="0" smtClean="0">
                <a:latin typeface="Times New Roman" pitchFamily="18" charset="0"/>
                <a:cs typeface="Times New Roman" pitchFamily="18" charset="0"/>
              </a:rPr>
              <a:t>food security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pPr marL="176213" indent="-176213" defTabSz="912813">
              <a:spcBef>
                <a:spcPts val="600"/>
              </a:spcBef>
              <a:buFontTx/>
              <a:buBlip>
                <a:blip r:embed="rId4"/>
              </a:buBlip>
            </a:pPr>
            <a:r>
              <a:rPr lang="en-GB" altLang="en-US" dirty="0">
                <a:latin typeface="Times New Roman" pitchFamily="18" charset="0"/>
                <a:cs typeface="Times New Roman" pitchFamily="18" charset="0"/>
              </a:rPr>
              <a:t>Promote organic agriculture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pPr marL="176213" indent="-176213" defTabSz="912813">
              <a:spcBef>
                <a:spcPts val="600"/>
              </a:spcBef>
              <a:buFontTx/>
              <a:buBlip>
                <a:blip r:embed="rId4"/>
              </a:buBlip>
            </a:pPr>
            <a:r>
              <a:rPr lang="en-GB" altLang="en-US" dirty="0">
                <a:latin typeface="Times New Roman" pitchFamily="18" charset="0"/>
                <a:cs typeface="Times New Roman" pitchFamily="18" charset="0"/>
              </a:rPr>
              <a:t>Increase livestock production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571472" y="714356"/>
            <a:ext cx="278605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defTabSz="912813">
              <a:lnSpc>
                <a:spcPct val="90000"/>
              </a:lnSpc>
              <a:defRPr/>
            </a:pPr>
            <a:r>
              <a:rPr lang="en-GB" sz="2400" b="1" spc="-150" dirty="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ECOTOURISM</a:t>
            </a:r>
          </a:p>
        </p:txBody>
      </p:sp>
      <p:sp>
        <p:nvSpPr>
          <p:cNvPr id="103435" name="Content Placeholder 2"/>
          <p:cNvSpPr txBox="1">
            <a:spLocks/>
          </p:cNvSpPr>
          <p:nvPr/>
        </p:nvSpPr>
        <p:spPr bwMode="auto">
          <a:xfrm>
            <a:off x="642938" y="1143000"/>
            <a:ext cx="3214687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6213" indent="-176213" defTabSz="912813">
              <a:spcBef>
                <a:spcPts val="600"/>
              </a:spcBef>
              <a:buFontTx/>
              <a:buBlip>
                <a:blip r:embed="rId4"/>
              </a:buBlip>
            </a:pPr>
            <a:r>
              <a:rPr lang="en-GB" altLang="en-US" dirty="0">
                <a:latin typeface="Times New Roman" pitchFamily="18" charset="0"/>
                <a:cs typeface="Times New Roman" pitchFamily="18" charset="0"/>
              </a:rPr>
              <a:t>Community </a:t>
            </a:r>
            <a:r>
              <a:rPr lang="en-GB" altLang="en-US" dirty="0" smtClean="0">
                <a:latin typeface="Times New Roman" pitchFamily="18" charset="0"/>
                <a:cs typeface="Times New Roman" pitchFamily="18" charset="0"/>
              </a:rPr>
              <a:t>involvement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pPr marL="176213" indent="-176213" defTabSz="912813">
              <a:spcBef>
                <a:spcPts val="600"/>
              </a:spcBef>
              <a:buFontTx/>
              <a:buBlip>
                <a:blip r:embed="rId4"/>
              </a:buBlip>
            </a:pPr>
            <a:r>
              <a:rPr lang="en-GB" altLang="en-US" dirty="0">
                <a:latin typeface="Times New Roman" pitchFamily="18" charset="0"/>
                <a:cs typeface="Times New Roman" pitchFamily="18" charset="0"/>
              </a:rPr>
              <a:t>Authenticity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pPr marL="176213" indent="-176213" defTabSz="912813">
              <a:spcBef>
                <a:spcPts val="600"/>
              </a:spcBef>
              <a:buFontTx/>
              <a:buBlip>
                <a:blip r:embed="rId4"/>
              </a:buBlip>
            </a:pPr>
            <a:r>
              <a:rPr lang="en-GB" altLang="en-US" dirty="0">
                <a:latin typeface="Times New Roman" pitchFamily="18" charset="0"/>
                <a:cs typeface="Times New Roman" pitchFamily="18" charset="0"/>
              </a:rPr>
              <a:t>Cultural </a:t>
            </a:r>
            <a:r>
              <a:rPr lang="en-GB" altLang="en-US" dirty="0" smtClean="0">
                <a:latin typeface="Times New Roman" pitchFamily="18" charset="0"/>
                <a:cs typeface="Times New Roman" pitchFamily="18" charset="0"/>
              </a:rPr>
              <a:t>aspect</a:t>
            </a:r>
            <a:endParaRPr lang="en-GB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itle 2"/>
          <p:cNvSpPr txBox="1">
            <a:spLocks/>
          </p:cNvSpPr>
          <p:nvPr/>
        </p:nvSpPr>
        <p:spPr>
          <a:xfrm>
            <a:off x="2786050" y="5357826"/>
            <a:ext cx="3071834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defTabSz="912813">
              <a:lnSpc>
                <a:spcPct val="90000"/>
              </a:lnSpc>
              <a:defRPr/>
            </a:pPr>
            <a:r>
              <a:rPr lang="en-GB" sz="2400" b="1" spc="-150" dirty="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EMPLOYMENT/EQUITY</a:t>
            </a:r>
          </a:p>
        </p:txBody>
      </p:sp>
      <p:sp>
        <p:nvSpPr>
          <p:cNvPr id="103437" name="Content Placeholder 3"/>
          <p:cNvSpPr txBox="1">
            <a:spLocks/>
          </p:cNvSpPr>
          <p:nvPr/>
        </p:nvSpPr>
        <p:spPr bwMode="auto">
          <a:xfrm>
            <a:off x="2714625" y="5929313"/>
            <a:ext cx="378618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6213" indent="-176213" defTabSz="912813">
              <a:spcBef>
                <a:spcPts val="600"/>
              </a:spcBef>
              <a:buFontTx/>
              <a:buBlip>
                <a:blip r:embed="rId4"/>
              </a:buBlip>
            </a:pPr>
            <a:r>
              <a:rPr lang="en-GB" altLang="en-US">
                <a:latin typeface="Times New Roman" pitchFamily="18" charset="0"/>
                <a:cs typeface="Times New Roman" pitchFamily="18" charset="0"/>
              </a:rPr>
              <a:t>Green Jobs/Green Economy</a:t>
            </a:r>
            <a:endParaRPr lang="en-US" altLang="en-US">
              <a:latin typeface="Times New Roman" pitchFamily="18" charset="0"/>
              <a:cs typeface="Times New Roman" pitchFamily="18" charset="0"/>
            </a:endParaRPr>
          </a:p>
          <a:p>
            <a:pPr marL="176213" indent="-176213" defTabSz="912813">
              <a:spcBef>
                <a:spcPts val="600"/>
              </a:spcBef>
              <a:buFontTx/>
              <a:buBlip>
                <a:blip r:embed="rId4"/>
              </a:buBlip>
            </a:pPr>
            <a:r>
              <a:rPr lang="en-GB" altLang="en-US">
                <a:latin typeface="Times New Roman" pitchFamily="18" charset="0"/>
                <a:cs typeface="Times New Roman" pitchFamily="18" charset="0"/>
              </a:rPr>
              <a:t>Empowerment of coastal communities</a:t>
            </a:r>
          </a:p>
          <a:p>
            <a:pPr marL="176213" indent="-176213" defTabSz="912813">
              <a:spcBef>
                <a:spcPts val="600"/>
              </a:spcBef>
              <a:buFontTx/>
              <a:buBlip>
                <a:blip r:embed="rId4"/>
              </a:buBlip>
            </a:pPr>
            <a:endParaRPr lang="en-GB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itle 2"/>
          <p:cNvSpPr txBox="1">
            <a:spLocks/>
          </p:cNvSpPr>
          <p:nvPr/>
        </p:nvSpPr>
        <p:spPr>
          <a:xfrm>
            <a:off x="5286380" y="2643182"/>
            <a:ext cx="4286280" cy="66479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defTabSz="912813">
              <a:lnSpc>
                <a:spcPct val="90000"/>
              </a:lnSpc>
              <a:defRPr/>
            </a:pPr>
            <a:r>
              <a:rPr lang="en-GB" sz="2400" b="1" spc="-150" dirty="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CAPACITY BUILDING/ </a:t>
            </a:r>
          </a:p>
          <a:p>
            <a:pPr algn="ctr" defTabSz="912813">
              <a:lnSpc>
                <a:spcPct val="90000"/>
              </a:lnSpc>
              <a:defRPr/>
            </a:pPr>
            <a:r>
              <a:rPr lang="en-GB" sz="2400" b="1" spc="-150" dirty="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COLLABORATION</a:t>
            </a:r>
          </a:p>
        </p:txBody>
      </p:sp>
      <p:sp>
        <p:nvSpPr>
          <p:cNvPr id="47" name="Content Placeholder 3"/>
          <p:cNvSpPr txBox="1">
            <a:spLocks/>
          </p:cNvSpPr>
          <p:nvPr/>
        </p:nvSpPr>
        <p:spPr bwMode="auto">
          <a:xfrm>
            <a:off x="4643438" y="3286125"/>
            <a:ext cx="4500562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6213" indent="-176213" defTabSz="912813">
              <a:spcBef>
                <a:spcPts val="600"/>
              </a:spcBef>
              <a:buFontTx/>
              <a:buBlip>
                <a:blip r:embed="rId4"/>
              </a:buBlip>
              <a:defRPr/>
            </a:pPr>
            <a:r>
              <a:rPr lang="en-GB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Specialised training in selected specialist areas</a:t>
            </a:r>
            <a:endParaRPr lang="en-US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176213" indent="-176213" defTabSz="912813">
              <a:spcBef>
                <a:spcPts val="600"/>
              </a:spcBef>
              <a:buFontTx/>
              <a:buBlip>
                <a:blip r:embed="rId4"/>
              </a:buBlip>
              <a:defRPr/>
            </a:pPr>
            <a:r>
              <a:rPr lang="en-GB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Promote training to potential entrepreneurs in </a:t>
            </a:r>
            <a:r>
              <a:rPr lang="en-GB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the food </a:t>
            </a:r>
            <a:r>
              <a:rPr lang="en-GB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sector</a:t>
            </a:r>
            <a:endParaRPr lang="en-US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714375" indent="-257175" defTabSz="912813">
              <a:spcBef>
                <a:spcPts val="600"/>
              </a:spcBef>
              <a:buFontTx/>
              <a:buBlip>
                <a:blip r:embed="rId4"/>
              </a:buBlip>
              <a:defRPr/>
            </a:pPr>
            <a:r>
              <a:rPr lang="en-GB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Explore regional opportunities to further build capacity</a:t>
            </a:r>
            <a:endParaRPr lang="en-US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1257300" indent="-257175" defTabSz="912813">
              <a:spcBef>
                <a:spcPts val="600"/>
              </a:spcBef>
              <a:buFontTx/>
              <a:buBlip>
                <a:blip r:embed="rId4"/>
              </a:buBlip>
              <a:defRPr/>
            </a:pPr>
            <a:r>
              <a:rPr lang="en-GB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Promote </a:t>
            </a:r>
            <a:r>
              <a:rPr lang="en-GB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inter-</a:t>
            </a:r>
            <a:r>
              <a:rPr lang="en-GB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sectoral</a:t>
            </a:r>
            <a:r>
              <a:rPr lang="en-GB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and </a:t>
            </a:r>
            <a:r>
              <a:rPr lang="en-GB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inter-institutional </a:t>
            </a:r>
            <a:r>
              <a:rPr lang="en-GB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collaboration</a:t>
            </a:r>
          </a:p>
        </p:txBody>
      </p:sp>
      <p:sp>
        <p:nvSpPr>
          <p:cNvPr id="48" name="Rectangle 2"/>
          <p:cNvSpPr txBox="1">
            <a:spLocks/>
          </p:cNvSpPr>
          <p:nvPr/>
        </p:nvSpPr>
        <p:spPr>
          <a:xfrm>
            <a:off x="457200" y="-24"/>
            <a:ext cx="8229600" cy="4431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>
            <a:spAutoFit/>
          </a:bodyPr>
          <a:lstStyle/>
          <a:p>
            <a:pPr algn="ctr" defTabSz="912813">
              <a:lnSpc>
                <a:spcPct val="90000"/>
              </a:lnSpc>
              <a:defRPr/>
            </a:pPr>
            <a:r>
              <a:rPr lang="en-GB" sz="3200" b="1" spc="-150" dirty="0" smtClean="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charset="0"/>
              </a:rPr>
              <a:t>Seaweed Programme – Rationale / Overview</a:t>
            </a:r>
            <a:endParaRPr lang="en-US" sz="3200" b="1" spc="-150" dirty="0">
              <a:ln w="3175">
                <a:noFill/>
              </a:ln>
              <a:gradFill>
                <a:gsLst>
                  <a:gs pos="0">
                    <a:srgbClr val="2E59B0"/>
                  </a:gs>
                  <a:gs pos="49000">
                    <a:srgbClr val="161D32"/>
                  </a:gs>
                  <a:gs pos="100000">
                    <a:srgbClr val="000000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83173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163"/>
          <p:cNvSpPr/>
          <p:nvPr/>
        </p:nvSpPr>
        <p:spPr>
          <a:xfrm>
            <a:off x="5562600" y="762000"/>
            <a:ext cx="3429000" cy="685800"/>
          </a:xfrm>
          <a:prstGeom prst="rect">
            <a:avLst/>
          </a:prstGeom>
          <a:solidFill>
            <a:schemeClr val="accent3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609600" y="914400"/>
            <a:ext cx="1524000" cy="381000"/>
          </a:xfrm>
          <a:prstGeom prst="rect">
            <a:avLst/>
          </a:prstGeom>
          <a:solidFill>
            <a:schemeClr val="accent3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3001963" y="1828800"/>
            <a:ext cx="2560637" cy="381000"/>
          </a:xfrm>
          <a:prstGeom prst="rect">
            <a:avLst/>
          </a:prstGeom>
          <a:solidFill>
            <a:schemeClr val="accent3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5882640" y="1828800"/>
            <a:ext cx="3108960" cy="3810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10" name="Straight Arrow Connector 109"/>
          <p:cNvCxnSpPr/>
          <p:nvPr/>
        </p:nvCxnSpPr>
        <p:spPr>
          <a:xfrm rot="5400000">
            <a:off x="1600994" y="2590006"/>
            <a:ext cx="304006" cy="794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rot="5400000">
            <a:off x="3048000" y="2590006"/>
            <a:ext cx="304006" cy="794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rot="5400000">
            <a:off x="4495800" y="2590006"/>
            <a:ext cx="304006" cy="794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rot="5400000">
            <a:off x="5943600" y="2590006"/>
            <a:ext cx="304006" cy="794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5400000">
            <a:off x="7391400" y="2590006"/>
            <a:ext cx="304006" cy="794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rot="5400000">
            <a:off x="8458994" y="2590006"/>
            <a:ext cx="304006" cy="794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ounded Rectangle 105"/>
          <p:cNvSpPr/>
          <p:nvPr/>
        </p:nvSpPr>
        <p:spPr>
          <a:xfrm>
            <a:off x="76200" y="4419600"/>
            <a:ext cx="1295400" cy="1066800"/>
          </a:xfrm>
          <a:prstGeom prst="roundRect">
            <a:avLst>
              <a:gd name="adj" fmla="val 884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4648200" y="3733800"/>
            <a:ext cx="914400" cy="5334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524000" y="5867400"/>
            <a:ext cx="1524000" cy="7620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3276600" y="5867400"/>
            <a:ext cx="1524000" cy="9144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4648200" y="4800600"/>
            <a:ext cx="1143000" cy="9144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6019800" y="4800600"/>
            <a:ext cx="1447800" cy="9144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6858000" y="3581400"/>
            <a:ext cx="1219200" cy="7620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8229600" y="3581400"/>
            <a:ext cx="762000" cy="8382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3581400" y="3733800"/>
            <a:ext cx="838200" cy="5334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762000" y="3429000"/>
            <a:ext cx="1752600" cy="7620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1440" y="1831777"/>
            <a:ext cx="2743200" cy="3810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5800" y="926068"/>
            <a:ext cx="1371600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ndara" pitchFamily="34" charset="0"/>
              </a:rPr>
              <a:t>Cultivation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9400" y="801469"/>
            <a:ext cx="22860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spc="50" dirty="0">
                <a:ln w="11430">
                  <a:solidFill>
                    <a:schemeClr val="bg2">
                      <a:lumMod val="25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Seaweed </a:t>
            </a:r>
            <a:r>
              <a:rPr lang="en-US" b="1" spc="50" dirty="0" err="1">
                <a:ln w="11430">
                  <a:solidFill>
                    <a:schemeClr val="bg2">
                      <a:lumMod val="25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Programme</a:t>
            </a:r>
            <a:endParaRPr lang="en-US" b="1" spc="50" dirty="0">
              <a:ln w="11430">
                <a:solidFill>
                  <a:schemeClr val="bg2">
                    <a:lumMod val="25000"/>
                  </a:schemeClr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762000"/>
            <a:ext cx="381000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ndara" pitchFamily="34" charset="0"/>
              </a:rPr>
              <a:t>Educational Aspect/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ndara" pitchFamily="34" charset="0"/>
              </a:rPr>
              <a:t>Sensitization/Public Awareness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1831777"/>
            <a:ext cx="2286000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ndara" pitchFamily="34" charset="0"/>
              </a:rPr>
              <a:t>Industrial Applications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495800"/>
            <a:ext cx="14478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fornian FB" pitchFamily="18" charset="0"/>
              </a:rPr>
              <a:t>Production of algae biomass for Industrial Applications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3000" y="2753380"/>
            <a:ext cx="10668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10000"/>
                  </a:schemeClr>
                </a:solidFill>
                <a:latin typeface="Californian FB" pitchFamily="18" charset="0"/>
              </a:rPr>
              <a:t>Agriculture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90800" y="2753380"/>
            <a:ext cx="10668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10000"/>
                  </a:schemeClr>
                </a:solidFill>
                <a:latin typeface="Californian FB" pitchFamily="18" charset="0"/>
              </a:rPr>
              <a:t>Cosmetics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38600" y="2753380"/>
            <a:ext cx="11430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10000"/>
                  </a:schemeClr>
                </a:solidFill>
                <a:latin typeface="Californian FB" pitchFamily="18" charset="0"/>
              </a:rPr>
              <a:t>Aquaculture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10400" y="2753380"/>
            <a:ext cx="990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10000"/>
                  </a:schemeClr>
                </a:solidFill>
                <a:latin typeface="Californian FB" pitchFamily="18" charset="0"/>
              </a:rPr>
              <a:t>Livestock Feed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10200" y="2753380"/>
            <a:ext cx="12954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10000"/>
                  </a:schemeClr>
                </a:solidFill>
                <a:latin typeface="Californian FB" pitchFamily="18" charset="0"/>
              </a:rPr>
              <a:t>Human Consumption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53400" y="2753380"/>
            <a:ext cx="9144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10000"/>
                  </a:schemeClr>
                </a:solidFill>
                <a:latin typeface="Californian FB" pitchFamily="18" charset="0"/>
              </a:rPr>
              <a:t>Poultry Feed</a:t>
            </a:r>
          </a:p>
        </p:txBody>
      </p:sp>
      <p:sp>
        <p:nvSpPr>
          <p:cNvPr id="92216" name="TextBox 26"/>
          <p:cNvSpPr txBox="1">
            <a:spLocks noChangeArrowheads="1"/>
          </p:cNvSpPr>
          <p:nvPr/>
        </p:nvSpPr>
        <p:spPr bwMode="auto">
          <a:xfrm>
            <a:off x="762000" y="3468688"/>
            <a:ext cx="17938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200" b="1">
                <a:solidFill>
                  <a:srgbClr val="993300"/>
                </a:solidFill>
                <a:latin typeface="Candara" pitchFamily="34" charset="0"/>
              </a:rPr>
              <a:t>Use of seaweeds as plant growth promoter/biofertiliser</a:t>
            </a:r>
          </a:p>
        </p:txBody>
      </p:sp>
      <p:sp>
        <p:nvSpPr>
          <p:cNvPr id="92217" name="TextBox 27"/>
          <p:cNvSpPr txBox="1">
            <a:spLocks noChangeArrowheads="1"/>
          </p:cNvSpPr>
          <p:nvPr/>
        </p:nvSpPr>
        <p:spPr bwMode="auto">
          <a:xfrm>
            <a:off x="1476375" y="5943600"/>
            <a:ext cx="149542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200" b="1">
                <a:solidFill>
                  <a:srgbClr val="993300"/>
                </a:solidFill>
                <a:latin typeface="Candara" pitchFamily="34" charset="0"/>
              </a:rPr>
              <a:t>Direct Application in Spas &amp; Thalassotherapy</a:t>
            </a:r>
          </a:p>
        </p:txBody>
      </p:sp>
      <p:sp>
        <p:nvSpPr>
          <p:cNvPr id="92218" name="TextBox 33"/>
          <p:cNvSpPr txBox="1">
            <a:spLocks noChangeArrowheads="1"/>
          </p:cNvSpPr>
          <p:nvPr/>
        </p:nvSpPr>
        <p:spPr bwMode="auto">
          <a:xfrm>
            <a:off x="3203575" y="5853113"/>
            <a:ext cx="1655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200" b="1">
                <a:solidFill>
                  <a:srgbClr val="993300"/>
                </a:solidFill>
                <a:latin typeface="Candara" pitchFamily="34" charset="0"/>
              </a:rPr>
              <a:t>Identification of bioactive molecules for cosmetic applications</a:t>
            </a:r>
          </a:p>
        </p:txBody>
      </p:sp>
      <p:sp>
        <p:nvSpPr>
          <p:cNvPr id="92219" name="TextBox 35"/>
          <p:cNvSpPr txBox="1">
            <a:spLocks noChangeArrowheads="1"/>
          </p:cNvSpPr>
          <p:nvPr/>
        </p:nvSpPr>
        <p:spPr bwMode="auto">
          <a:xfrm>
            <a:off x="3505200" y="3733800"/>
            <a:ext cx="99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200" b="1">
                <a:solidFill>
                  <a:srgbClr val="993300"/>
                </a:solidFill>
                <a:latin typeface="Candara" pitchFamily="34" charset="0"/>
              </a:rPr>
              <a:t>Salt water fish feed</a:t>
            </a:r>
          </a:p>
        </p:txBody>
      </p:sp>
      <p:sp>
        <p:nvSpPr>
          <p:cNvPr id="92220" name="TextBox 36"/>
          <p:cNvSpPr txBox="1">
            <a:spLocks noChangeArrowheads="1"/>
          </p:cNvSpPr>
          <p:nvPr/>
        </p:nvSpPr>
        <p:spPr bwMode="auto">
          <a:xfrm>
            <a:off x="4495800" y="3733800"/>
            <a:ext cx="1219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200" b="1">
                <a:solidFill>
                  <a:srgbClr val="993300"/>
                </a:solidFill>
                <a:latin typeface="Candara" pitchFamily="34" charset="0"/>
              </a:rPr>
              <a:t>Fresh Water fish feed</a:t>
            </a:r>
          </a:p>
        </p:txBody>
      </p:sp>
      <p:sp>
        <p:nvSpPr>
          <p:cNvPr id="92221" name="TextBox 38"/>
          <p:cNvSpPr txBox="1">
            <a:spLocks noChangeArrowheads="1"/>
          </p:cNvSpPr>
          <p:nvPr/>
        </p:nvSpPr>
        <p:spPr bwMode="auto">
          <a:xfrm>
            <a:off x="6754813" y="3605213"/>
            <a:ext cx="1417637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200" b="1">
                <a:solidFill>
                  <a:srgbClr val="993300"/>
                </a:solidFill>
                <a:latin typeface="Candara" pitchFamily="34" charset="0"/>
              </a:rPr>
              <a:t>Seaweed-based pig diets for MRU &amp; RDG</a:t>
            </a:r>
          </a:p>
        </p:txBody>
      </p:sp>
      <p:sp>
        <p:nvSpPr>
          <p:cNvPr id="92222" name="TextBox 43"/>
          <p:cNvSpPr txBox="1">
            <a:spLocks noChangeArrowheads="1"/>
          </p:cNvSpPr>
          <p:nvPr/>
        </p:nvSpPr>
        <p:spPr bwMode="auto">
          <a:xfrm>
            <a:off x="8153400" y="3581400"/>
            <a:ext cx="914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200" b="1">
                <a:solidFill>
                  <a:srgbClr val="993300"/>
                </a:solidFill>
                <a:latin typeface="Candara" pitchFamily="34" charset="0"/>
              </a:rPr>
              <a:t>Seaweed based Poultry</a:t>
            </a:r>
          </a:p>
          <a:p>
            <a:pPr algn="ctr" eaLnBrk="1" hangingPunct="1"/>
            <a:r>
              <a:rPr lang="en-US" altLang="en-US" sz="1200" b="1">
                <a:solidFill>
                  <a:srgbClr val="993300"/>
                </a:solidFill>
                <a:latin typeface="Candara" pitchFamily="34" charset="0"/>
              </a:rPr>
              <a:t>Diet</a:t>
            </a:r>
          </a:p>
        </p:txBody>
      </p:sp>
      <p:sp>
        <p:nvSpPr>
          <p:cNvPr id="92223" name="TextBox 52"/>
          <p:cNvSpPr txBox="1">
            <a:spLocks noChangeArrowheads="1"/>
          </p:cNvSpPr>
          <p:nvPr/>
        </p:nvSpPr>
        <p:spPr bwMode="auto">
          <a:xfrm>
            <a:off x="5943600" y="4884738"/>
            <a:ext cx="1600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200" b="1">
                <a:solidFill>
                  <a:srgbClr val="993300"/>
                </a:solidFill>
                <a:latin typeface="Candara" pitchFamily="34" charset="0"/>
              </a:rPr>
              <a:t>Potential of local seaweeds in nutritional supplements</a:t>
            </a:r>
          </a:p>
        </p:txBody>
      </p:sp>
      <p:sp>
        <p:nvSpPr>
          <p:cNvPr id="92224" name="TextBox 54"/>
          <p:cNvSpPr txBox="1">
            <a:spLocks noChangeArrowheads="1"/>
          </p:cNvSpPr>
          <p:nvPr/>
        </p:nvSpPr>
        <p:spPr bwMode="auto">
          <a:xfrm>
            <a:off x="4576763" y="4800600"/>
            <a:ext cx="12906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200" b="1">
                <a:solidFill>
                  <a:srgbClr val="993300"/>
                </a:solidFill>
                <a:latin typeface="Candara" pitchFamily="34" charset="0"/>
              </a:rPr>
              <a:t>Processing of local seaweeds into food products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rot="10800000">
            <a:off x="4800600" y="1066800"/>
            <a:ext cx="685800" cy="1588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2438400" y="1066800"/>
            <a:ext cx="685800" cy="1588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0960" y="1828800"/>
            <a:ext cx="2834640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993300"/>
                </a:solidFill>
                <a:latin typeface="Candara" pitchFamily="34" charset="0"/>
              </a:rPr>
              <a:t>Sustainable Seaweed Farming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096000" y="1831777"/>
            <a:ext cx="2819400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993300"/>
                </a:solidFill>
                <a:latin typeface="Candara" pitchFamily="34" charset="0"/>
              </a:rPr>
              <a:t>Catalogue of Local Seaweeds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 rot="16200000" flipV="1">
            <a:off x="3771900" y="1637507"/>
            <a:ext cx="380206" cy="794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1143000" y="2743200"/>
            <a:ext cx="1143000" cy="3810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590800" y="2743200"/>
            <a:ext cx="1143000" cy="3810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038600" y="2743200"/>
            <a:ext cx="1143000" cy="3810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410200" y="2743200"/>
            <a:ext cx="1295400" cy="5334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7010400" y="2743200"/>
            <a:ext cx="990600" cy="5334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229600" y="2743200"/>
            <a:ext cx="762000" cy="5334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1">
                  <a:lumMod val="10000"/>
                </a:schemeClr>
              </a:solidFill>
            </a:endParaRPr>
          </a:p>
        </p:txBody>
      </p:sp>
      <p:cxnSp>
        <p:nvCxnSpPr>
          <p:cNvPr id="117" name="Straight Arrow Connector 116"/>
          <p:cNvCxnSpPr/>
          <p:nvPr/>
        </p:nvCxnSpPr>
        <p:spPr>
          <a:xfrm rot="5400000">
            <a:off x="1600994" y="3275806"/>
            <a:ext cx="304006" cy="794"/>
          </a:xfrm>
          <a:prstGeom prst="straightConnector1">
            <a:avLst/>
          </a:prstGeom>
          <a:ln w="28575">
            <a:solidFill>
              <a:srgbClr val="9249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rot="5400000">
            <a:off x="2210594" y="5652864"/>
            <a:ext cx="304006" cy="794"/>
          </a:xfrm>
          <a:prstGeom prst="straightConnector1">
            <a:avLst/>
          </a:prstGeom>
          <a:ln w="28575">
            <a:solidFill>
              <a:srgbClr val="9249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rot="5400000">
            <a:off x="3733800" y="5652864"/>
            <a:ext cx="304006" cy="794"/>
          </a:xfrm>
          <a:prstGeom prst="straightConnector1">
            <a:avLst/>
          </a:prstGeom>
          <a:ln w="28575">
            <a:solidFill>
              <a:srgbClr val="9249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rot="5400000">
            <a:off x="4038599" y="3581400"/>
            <a:ext cx="304006" cy="794"/>
          </a:xfrm>
          <a:prstGeom prst="straightConnector1">
            <a:avLst/>
          </a:prstGeom>
          <a:ln w="28575">
            <a:solidFill>
              <a:srgbClr val="9249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 rot="5400000">
            <a:off x="4876800" y="3581400"/>
            <a:ext cx="304006" cy="794"/>
          </a:xfrm>
          <a:prstGeom prst="straightConnector1">
            <a:avLst/>
          </a:prstGeom>
          <a:ln w="28575">
            <a:solidFill>
              <a:srgbClr val="9249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rot="5400000">
            <a:off x="5257800" y="4647406"/>
            <a:ext cx="304006" cy="794"/>
          </a:xfrm>
          <a:prstGeom prst="straightConnector1">
            <a:avLst/>
          </a:prstGeom>
          <a:ln w="28575">
            <a:solidFill>
              <a:srgbClr val="9249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rot="5400000">
            <a:off x="6629400" y="4647406"/>
            <a:ext cx="304006" cy="794"/>
          </a:xfrm>
          <a:prstGeom prst="straightConnector1">
            <a:avLst/>
          </a:prstGeom>
          <a:ln w="28575">
            <a:solidFill>
              <a:srgbClr val="9249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 rot="5400000">
            <a:off x="7391400" y="3429000"/>
            <a:ext cx="304006" cy="794"/>
          </a:xfrm>
          <a:prstGeom prst="straightConnector1">
            <a:avLst/>
          </a:prstGeom>
          <a:ln w="28575">
            <a:solidFill>
              <a:srgbClr val="9249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 rot="5400000">
            <a:off x="8458994" y="3429000"/>
            <a:ext cx="304006" cy="794"/>
          </a:xfrm>
          <a:prstGeom prst="straightConnector1">
            <a:avLst/>
          </a:prstGeom>
          <a:ln w="28575">
            <a:solidFill>
              <a:srgbClr val="9249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rot="5400000">
            <a:off x="4511040" y="-517525"/>
            <a:ext cx="274320" cy="0"/>
          </a:xfrm>
          <a:prstGeom prst="line">
            <a:avLst/>
          </a:prstGeom>
          <a:ln w="28575">
            <a:solidFill>
              <a:srgbClr val="924900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4191000" y="2663825"/>
            <a:ext cx="841248" cy="0"/>
          </a:xfrm>
          <a:prstGeom prst="line">
            <a:avLst/>
          </a:prstGeom>
          <a:ln w="28575">
            <a:solidFill>
              <a:srgbClr val="924900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5410200" y="3743325"/>
            <a:ext cx="1371600" cy="0"/>
          </a:xfrm>
          <a:prstGeom prst="line">
            <a:avLst/>
          </a:prstGeom>
          <a:ln w="28575">
            <a:solidFill>
              <a:srgbClr val="924900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2362200" y="4754563"/>
            <a:ext cx="1527048" cy="0"/>
          </a:xfrm>
          <a:prstGeom prst="line">
            <a:avLst/>
          </a:prstGeom>
          <a:ln w="28575">
            <a:solidFill>
              <a:srgbClr val="924900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rot="5400000">
            <a:off x="-500999" y="3320399"/>
            <a:ext cx="2221992" cy="794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1752600" y="1657350"/>
            <a:ext cx="6858000" cy="0"/>
          </a:xfrm>
          <a:prstGeom prst="line">
            <a:avLst/>
          </a:prstGeom>
          <a:ln w="28575">
            <a:solidFill>
              <a:srgbClr val="006600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 rot="5400000">
            <a:off x="4076302" y="2323703"/>
            <a:ext cx="228600" cy="794"/>
          </a:xfrm>
          <a:prstGeom prst="straightConnector1">
            <a:avLst/>
          </a:prstGeom>
          <a:ln w="28575">
            <a:solidFill>
              <a:srgbClr val="006600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2" name="Text Box 96"/>
          <p:cNvSpPr txBox="1">
            <a:spLocks noChangeArrowheads="1"/>
          </p:cNvSpPr>
          <p:nvPr/>
        </p:nvSpPr>
        <p:spPr bwMode="auto">
          <a:xfrm>
            <a:off x="1692275" y="0"/>
            <a:ext cx="5327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latin typeface="Bauhaus 93" pitchFamily="82" charset="0"/>
              </a:rPr>
              <a:t>Road Map</a:t>
            </a:r>
          </a:p>
        </p:txBody>
      </p:sp>
      <p:pic>
        <p:nvPicPr>
          <p:cNvPr id="92253" name="Picture 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375"/>
            <a:ext cx="923925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4" name="Picture 61" descr="logo transparent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7625" y="5589588"/>
            <a:ext cx="9286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6991199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0" y="71438"/>
            <a:ext cx="9144000" cy="792162"/>
          </a:xfrm>
          <a:prstGeom prst="roundRect">
            <a:avLst>
              <a:gd name="adj" fmla="val 9167"/>
            </a:avLst>
          </a:prstGeom>
          <a:solidFill>
            <a:srgbClr val="FFEBAB"/>
          </a:solidFill>
          <a:ln w="9525">
            <a:solidFill>
              <a:srgbClr val="33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9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Local Seaweeds of commercial potential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70" y="1340768"/>
            <a:ext cx="2388741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7" y="1340768"/>
            <a:ext cx="2232248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8069" name="Picture 2" descr="http://t1.gstatic.com/images?q=tbn:ANd9GcSEq79_SFEOC-merX8zF84LdGEtxV9_zKNOtg1U8WKXnd9Wk_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425" y="1412875"/>
            <a:ext cx="244792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55650" y="3141663"/>
            <a:ext cx="2087563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i="1" dirty="0" err="1">
                <a:latin typeface="+mn-lt"/>
              </a:rPr>
              <a:t>Ulva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lactuca</a:t>
            </a:r>
            <a:r>
              <a:rPr lang="en-US" sz="2400" i="1" dirty="0">
                <a:latin typeface="+mn-lt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2500" y="3213100"/>
            <a:ext cx="20875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i="1" dirty="0" err="1">
                <a:latin typeface="+mn-lt"/>
              </a:rPr>
              <a:t>Padina</a:t>
            </a:r>
            <a:r>
              <a:rPr lang="en-US" sz="2400" i="1" dirty="0">
                <a:latin typeface="+mn-lt"/>
              </a:rPr>
              <a:t> spp.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84888" y="3284538"/>
            <a:ext cx="230346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i="1" dirty="0" err="1">
                <a:latin typeface="+mn-lt"/>
              </a:rPr>
              <a:t>Sargassum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binderi</a:t>
            </a:r>
            <a:endParaRPr lang="en-US" sz="2400" i="1" dirty="0">
              <a:latin typeface="+mn-lt"/>
            </a:endParaRPr>
          </a:p>
        </p:txBody>
      </p:sp>
      <p:pic>
        <p:nvPicPr>
          <p:cNvPr id="88073" name="Picture 4" descr="Sargassum aquifolium ( - GWS025577)  1 [ ] Unspecified (default): All Rights Reserved  Unspecified Unspecifi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3933825"/>
            <a:ext cx="216058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33363" y="5603875"/>
            <a:ext cx="2916237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i="1" dirty="0" err="1">
                <a:latin typeface="+mn-lt"/>
              </a:rPr>
              <a:t>Sargassum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+mn-lt"/>
              </a:rPr>
              <a:t>aquifolium</a:t>
            </a:r>
            <a:r>
              <a:rPr lang="en-US" sz="2400" i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pic>
        <p:nvPicPr>
          <p:cNvPr id="88075" name="Picture 6" descr="http://t0.gstatic.com/images?q=tbn:ANd9GcSMtb4uI1O-rpFsNANyks6HV4vRqbQ3Ws5AKA-FuNtBPGx1vIlz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3933825"/>
            <a:ext cx="2303463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089275" y="5661025"/>
            <a:ext cx="27368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i="1" dirty="0" err="1">
                <a:latin typeface="+mn-lt"/>
              </a:rPr>
              <a:t>Gracilaria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salicornia</a:t>
            </a:r>
            <a:endParaRPr lang="en-US" sz="2400" i="1" dirty="0">
              <a:latin typeface="+mn-lt"/>
            </a:endParaRPr>
          </a:p>
        </p:txBody>
      </p:sp>
      <p:pic>
        <p:nvPicPr>
          <p:cNvPr id="88077" name="Picture 8" descr="http://t1.gstatic.com/images?q=tbn:ANd9GcQ-vTH-zDKGivsjnL_cXKq-I4ewU31MDiNOSgpr6lKKx4f_H9NAJQ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325" y="4005263"/>
            <a:ext cx="23114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227763" y="5603875"/>
            <a:ext cx="208915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i="1" dirty="0" err="1">
                <a:latin typeface="+mn-lt"/>
              </a:rPr>
              <a:t>Hypnea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+mn-lt"/>
              </a:rPr>
              <a:t>cornuta</a:t>
            </a:r>
            <a:endParaRPr lang="en-US" sz="2400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62696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1_White with Blue Bar Sego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5_Urba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Urba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Urba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 with Courier font for code slides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0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Urba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Urba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Urba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Urba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30" ma:contentTypeDescription="Create a new document." ma:contentTypeScope="" ma:versionID="b6358c8e9ccf10d22debe3a56dce56ac"/>
</file>

<file path=customXml/itemProps1.xml><?xml version="1.0" encoding="utf-8"?>
<ds:datastoreItem xmlns:ds="http://schemas.openxmlformats.org/officeDocument/2006/customXml" ds:itemID="{8B875305-C3BD-4915-B253-95E93B45BBA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D45782E-2DEB-4F9A-AC25-B1DF8A6B63E1}">
  <ds:schemaRefs>
    <ds:schemaRef ds:uri="http://schemas.microsoft.com/office/2006/metadata/contentType"/>
    <ds:schemaRef ds:uri="http://schemas.microsoft.com/office/2006/metadata/properties/metaAttribut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1_White with Blue Bar Segoe Template</Template>
  <TotalTime>3706</TotalTime>
  <Words>2464</Words>
  <Application>Microsoft Office PowerPoint</Application>
  <PresentationFormat>On-screen Show (4:3)</PresentationFormat>
  <Paragraphs>538</Paragraphs>
  <Slides>51</Slides>
  <Notes>6</Notes>
  <HiddenSlides>2</HiddenSlides>
  <MMClips>0</MMClips>
  <ScaleCrop>false</ScaleCrop>
  <HeadingPairs>
    <vt:vector size="6" baseType="variant">
      <vt:variant>
        <vt:lpstr>Theme</vt:lpstr>
      </vt:variant>
      <vt:variant>
        <vt:i4>31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83" baseType="lpstr">
      <vt:lpstr>1_White with Blue Bar Segoe Template</vt:lpstr>
      <vt:lpstr>White with Courier font for code slides</vt:lpstr>
      <vt:lpstr>Office Theme</vt:lpstr>
      <vt:lpstr>1_Office Theme</vt:lpstr>
      <vt:lpstr>2_Office Theme</vt:lpstr>
      <vt:lpstr>3_Urban</vt:lpstr>
      <vt:lpstr>1_Urban</vt:lpstr>
      <vt:lpstr>2_Urban</vt:lpstr>
      <vt:lpstr>4_Urban</vt:lpstr>
      <vt:lpstr>5_Urban</vt:lpstr>
      <vt:lpstr>6_Urban</vt:lpstr>
      <vt:lpstr>7_Urban</vt:lpstr>
      <vt:lpstr>9_Urban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23_Office Theme</vt:lpstr>
      <vt:lpstr>Flow</vt:lpstr>
      <vt:lpstr>3_Office Theme</vt:lpstr>
      <vt:lpstr>4_Office Theme</vt:lpstr>
      <vt:lpstr>5_Office Theme</vt:lpstr>
      <vt:lpstr>6_Office Theme</vt:lpstr>
      <vt:lpstr>7_Office Theme</vt:lpstr>
      <vt:lpstr>Microsoft Office Excel 97-2003 Worksheet</vt:lpstr>
      <vt:lpstr>WIPO/INDECOPI Interregional Expert Meeting  Lima, 5 - 6 May 2015   South-South and Triangular Cooperation for Access to Information and Knowledge  Mauritius  </vt:lpstr>
      <vt:lpstr>Local Context</vt:lpstr>
      <vt:lpstr>Transformation of the Economic Landscape   </vt:lpstr>
      <vt:lpstr>Slide 4</vt:lpstr>
      <vt:lpstr>Objectives of the  Mauritius Research Council MRC (Amendment) Act 2014</vt:lpstr>
      <vt:lpstr>Slide 6</vt:lpstr>
      <vt:lpstr>ENVIRONMENT/  BIODIVERSITY</vt:lpstr>
      <vt:lpstr>Slide 8</vt:lpstr>
      <vt:lpstr>Slide 9</vt:lpstr>
      <vt:lpstr>Slide 10</vt:lpstr>
      <vt:lpstr>Capacity building – seaweed farming</vt:lpstr>
      <vt:lpstr>Slide 12</vt:lpstr>
      <vt:lpstr>Steps in seaweed farming</vt:lpstr>
      <vt:lpstr>Slide 14</vt:lpstr>
      <vt:lpstr>Slide 15</vt:lpstr>
      <vt:lpstr>Capacity building – seaweed farming</vt:lpstr>
      <vt:lpstr>Slide 17</vt:lpstr>
      <vt:lpstr>Slide 18</vt:lpstr>
      <vt:lpstr>Slide 19</vt:lpstr>
      <vt:lpstr>Slide 20</vt:lpstr>
      <vt:lpstr>Refinements</vt:lpstr>
      <vt:lpstr>Developing cooperation through community-based actions</vt:lpstr>
      <vt:lpstr>Developing cooperation through community-based actions</vt:lpstr>
      <vt:lpstr>Developing value added products from seaweed</vt:lpstr>
      <vt:lpstr>Activities conducted so far</vt:lpstr>
      <vt:lpstr>Slide 26</vt:lpstr>
      <vt:lpstr>Seaweed based food products</vt:lpstr>
      <vt:lpstr>Seaweed based cosmetic products</vt:lpstr>
      <vt:lpstr>Way forward</vt:lpstr>
      <vt:lpstr>EXPERIMENTAL WHEAT CULTIVATION IN MAURITIUS</vt:lpstr>
      <vt:lpstr>Slide 31</vt:lpstr>
      <vt:lpstr>Slide 32</vt:lpstr>
      <vt:lpstr>Slide 33</vt:lpstr>
      <vt:lpstr>Slide 34</vt:lpstr>
      <vt:lpstr>Slide 35</vt:lpstr>
      <vt:lpstr>Present Landscape</vt:lpstr>
      <vt:lpstr>Ocean Economy</vt:lpstr>
      <vt:lpstr>Extended Continental Shelf of Mauritius &amp; Seychelles</vt:lpstr>
      <vt:lpstr>The Ocean State</vt:lpstr>
      <vt:lpstr>Slide 40</vt:lpstr>
      <vt:lpstr>Scientific Partnerships with Africa</vt:lpstr>
      <vt:lpstr>Existing Regional Initiatives</vt:lpstr>
      <vt:lpstr>African Square Kilometre Array (SKA) Project</vt:lpstr>
      <vt:lpstr>Centre of Excellence for Biomedical &amp; Biomaterials Research (CBBR)</vt:lpstr>
      <vt:lpstr>Slide 45</vt:lpstr>
      <vt:lpstr>Slide 46</vt:lpstr>
      <vt:lpstr>Bringing Quality Research to Mauritius</vt:lpstr>
      <vt:lpstr>Centre for Scientific Research on Diabetes (CSRD)</vt:lpstr>
      <vt:lpstr>MoU with Department of Science &amp; Technology (DST), India</vt:lpstr>
      <vt:lpstr>Institute of Technology (IIT), India</vt:lpstr>
      <vt:lpstr>Thank you for your attention</vt:lpstr>
    </vt:vector>
  </TitlesOfParts>
  <Company>Mauritius Research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Vanessa P</dc:creator>
  <cp:lastModifiedBy>Janita</cp:lastModifiedBy>
  <cp:revision>350</cp:revision>
  <cp:lastPrinted>2015-04-27T08:53:00Z</cp:lastPrinted>
  <dcterms:created xsi:type="dcterms:W3CDTF">2010-09-28T06:36:25Z</dcterms:created>
  <dcterms:modified xsi:type="dcterms:W3CDTF">2015-05-05T12:56:16Z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TC102867899990</vt:lpwstr>
  </property>
</Properties>
</file>