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4" r:id="rId2"/>
    <p:sldMasterId id="2147483728" r:id="rId3"/>
  </p:sldMasterIdLst>
  <p:notesMasterIdLst>
    <p:notesMasterId r:id="rId28"/>
  </p:notesMasterIdLst>
  <p:handoutMasterIdLst>
    <p:handoutMasterId r:id="rId29"/>
  </p:handoutMasterIdLst>
  <p:sldIdLst>
    <p:sldId id="1044" r:id="rId4"/>
    <p:sldId id="997" r:id="rId5"/>
    <p:sldId id="1134" r:id="rId6"/>
    <p:sldId id="1145" r:id="rId7"/>
    <p:sldId id="1146" r:id="rId8"/>
    <p:sldId id="1147" r:id="rId9"/>
    <p:sldId id="1108" r:id="rId10"/>
    <p:sldId id="1109" r:id="rId11"/>
    <p:sldId id="1115" r:id="rId12"/>
    <p:sldId id="1122" r:id="rId13"/>
    <p:sldId id="1124" r:id="rId14"/>
    <p:sldId id="1129" r:id="rId15"/>
    <p:sldId id="1130" r:id="rId16"/>
    <p:sldId id="1144" r:id="rId17"/>
    <p:sldId id="1138" r:id="rId18"/>
    <p:sldId id="1139" r:id="rId19"/>
    <p:sldId id="1140" r:id="rId20"/>
    <p:sldId id="1141" r:id="rId21"/>
    <p:sldId id="1142" r:id="rId22"/>
    <p:sldId id="1143" r:id="rId23"/>
    <p:sldId id="1135" r:id="rId24"/>
    <p:sldId id="1136" r:id="rId25"/>
    <p:sldId id="1133" r:id="rId26"/>
    <p:sldId id="1148" r:id="rId27"/>
  </p:sldIdLst>
  <p:sldSz cx="9144000" cy="6858000" type="screen4x3"/>
  <p:notesSz cx="6858000" cy="9945688"/>
  <p:defaultTextStyle>
    <a:defPPr>
      <a:defRPr lang="en-US"/>
    </a:defPPr>
    <a:lvl1pPr algn="l" rtl="0" fontAlgn="base">
      <a:spcBef>
        <a:spcPct val="0"/>
      </a:spcBef>
      <a:spcAft>
        <a:spcPct val="0"/>
      </a:spcAft>
      <a:defRPr sz="24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b="1" kern="1200">
        <a:solidFill>
          <a:schemeClr val="tx1"/>
        </a:solidFill>
        <a:latin typeface="Arial" pitchFamily="34" charset="0"/>
        <a:ea typeface="+mn-ea"/>
        <a:cs typeface="Arial" pitchFamily="34" charset="0"/>
      </a:defRPr>
    </a:lvl5pPr>
    <a:lvl6pPr marL="2286000" algn="l" defTabSz="914400" rtl="0" eaLnBrk="1" latinLnBrk="0" hangingPunct="1">
      <a:defRPr sz="2400" b="1" kern="1200">
        <a:solidFill>
          <a:schemeClr val="tx1"/>
        </a:solidFill>
        <a:latin typeface="Arial" pitchFamily="34" charset="0"/>
        <a:ea typeface="+mn-ea"/>
        <a:cs typeface="Arial" pitchFamily="34" charset="0"/>
      </a:defRPr>
    </a:lvl6pPr>
    <a:lvl7pPr marL="2743200" algn="l" defTabSz="914400" rtl="0" eaLnBrk="1" latinLnBrk="0" hangingPunct="1">
      <a:defRPr sz="2400" b="1" kern="1200">
        <a:solidFill>
          <a:schemeClr val="tx1"/>
        </a:solidFill>
        <a:latin typeface="Arial" pitchFamily="34" charset="0"/>
        <a:ea typeface="+mn-ea"/>
        <a:cs typeface="Arial" pitchFamily="34" charset="0"/>
      </a:defRPr>
    </a:lvl7pPr>
    <a:lvl8pPr marL="3200400" algn="l" defTabSz="914400" rtl="0" eaLnBrk="1" latinLnBrk="0" hangingPunct="1">
      <a:defRPr sz="2400" b="1" kern="1200">
        <a:solidFill>
          <a:schemeClr val="tx1"/>
        </a:solidFill>
        <a:latin typeface="Arial" pitchFamily="34" charset="0"/>
        <a:ea typeface="+mn-ea"/>
        <a:cs typeface="Arial" pitchFamily="34" charset="0"/>
      </a:defRPr>
    </a:lvl8pPr>
    <a:lvl9pPr marL="3657600" algn="l" defTabSz="914400" rtl="0" eaLnBrk="1" latinLnBrk="0" hangingPunct="1">
      <a:defRPr sz="2400"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19"/>
    <a:srgbClr val="FF6B21"/>
    <a:srgbClr val="009A46"/>
    <a:srgbClr val="FF9933"/>
    <a:srgbClr val="FFDA0B"/>
    <a:srgbClr val="A30F07"/>
    <a:srgbClr val="A3574C"/>
    <a:srgbClr val="B34718"/>
    <a:srgbClr val="952E0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1" autoAdjust="0"/>
    <p:restoredTop sz="92437" autoAdjust="0"/>
  </p:normalViewPr>
  <p:slideViewPr>
    <p:cSldViewPr>
      <p:cViewPr>
        <p:scale>
          <a:sx n="66" d="100"/>
          <a:sy n="66" d="100"/>
        </p:scale>
        <p:origin x="-1170" y="-234"/>
      </p:cViewPr>
      <p:guideLst>
        <p:guide orient="horz" pos="1344"/>
        <p:guide pos="431"/>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068A4-081C-4F0F-9541-DB84EF2CB37D}" type="doc">
      <dgm:prSet loTypeId="urn:microsoft.com/office/officeart/2005/8/layout/vList4#1" loCatId="list" qsTypeId="urn:microsoft.com/office/officeart/2005/8/quickstyle/simple1" qsCatId="simple" csTypeId="urn:microsoft.com/office/officeart/2005/8/colors/accent0_1" csCatId="mainScheme" phldr="1"/>
      <dgm:spPr/>
      <dgm:t>
        <a:bodyPr/>
        <a:lstStyle/>
        <a:p>
          <a:endParaRPr lang="en-ZA"/>
        </a:p>
      </dgm:t>
    </dgm:pt>
    <dgm:pt modelId="{9A087D31-0A98-4AED-A27D-E2A7664AFF35}">
      <dgm:prSet phldrT="[Text]" custT="1"/>
      <dgm:spPr/>
      <dgm:t>
        <a:bodyPr/>
        <a:lstStyle/>
        <a:p>
          <a:pPr>
            <a:lnSpc>
              <a:spcPct val="100000"/>
            </a:lnSpc>
            <a:spcAft>
              <a:spcPts val="0"/>
            </a:spcAft>
          </a:pPr>
          <a:r>
            <a:rPr lang="en-US" sz="1200" b="1" dirty="0" smtClean="0"/>
            <a:t>Access to Finance</a:t>
          </a:r>
        </a:p>
        <a:p>
          <a:pPr>
            <a:lnSpc>
              <a:spcPct val="100000"/>
            </a:lnSpc>
            <a:spcAft>
              <a:spcPts val="0"/>
            </a:spcAft>
          </a:pPr>
          <a:r>
            <a:rPr lang="en-US" sz="1200" b="0" dirty="0" smtClean="0"/>
            <a:t>-  I</a:t>
          </a:r>
          <a:r>
            <a:rPr lang="en-US" sz="1200" dirty="0" smtClean="0"/>
            <a:t>nclusivity grants (&lt;ZAR 100k) for prototyping of relevant innovations</a:t>
          </a:r>
        </a:p>
        <a:p>
          <a:pPr indent="-457200">
            <a:lnSpc>
              <a:spcPct val="100000"/>
            </a:lnSpc>
            <a:spcAft>
              <a:spcPts val="0"/>
            </a:spcAft>
          </a:pPr>
          <a:r>
            <a:rPr lang="en-US" sz="1200" dirty="0" smtClean="0"/>
            <a:t>-  Access to highly flexible, stage-appropriate risk capital and proof-of-concept grants (&lt;ZAR 1m) and seed funding  through partners (average ZAR 2.4m)</a:t>
          </a:r>
          <a:endParaRPr lang="en-ZA" sz="1200" dirty="0"/>
        </a:p>
      </dgm:t>
    </dgm:pt>
    <dgm:pt modelId="{DC138CDC-2C32-4935-9FFF-83C3AD60061C}" type="parTrans" cxnId="{D0E6119A-DFAF-48D8-B453-96ADDF944FDC}">
      <dgm:prSet/>
      <dgm:spPr/>
      <dgm:t>
        <a:bodyPr/>
        <a:lstStyle/>
        <a:p>
          <a:endParaRPr lang="en-ZA" sz="1600"/>
        </a:p>
      </dgm:t>
    </dgm:pt>
    <dgm:pt modelId="{A5BDB145-971B-4CDF-AE5C-1A2F8399B662}" type="sibTrans" cxnId="{D0E6119A-DFAF-48D8-B453-96ADDF944FDC}">
      <dgm:prSet/>
      <dgm:spPr/>
      <dgm:t>
        <a:bodyPr/>
        <a:lstStyle/>
        <a:p>
          <a:endParaRPr lang="en-ZA" sz="1600"/>
        </a:p>
      </dgm:t>
    </dgm:pt>
    <dgm:pt modelId="{9F3F4390-F770-4E07-8A00-96B7FBFC2E8A}">
      <dgm:prSet phldrT="[Text]" custT="1"/>
      <dgm:spPr/>
      <dgm:t>
        <a:bodyPr/>
        <a:lstStyle/>
        <a:p>
          <a:pPr>
            <a:lnSpc>
              <a:spcPct val="100000"/>
            </a:lnSpc>
            <a:spcAft>
              <a:spcPts val="0"/>
            </a:spcAft>
          </a:pPr>
          <a:r>
            <a:rPr lang="en-US" sz="1200" b="1" dirty="0" smtClean="0"/>
            <a:t>Technical and Business Advisory (incl. Access to Information)</a:t>
          </a:r>
        </a:p>
        <a:p>
          <a:pPr>
            <a:lnSpc>
              <a:spcPct val="100000"/>
            </a:lnSpc>
            <a:spcAft>
              <a:spcPts val="0"/>
            </a:spcAft>
          </a:pPr>
          <a:r>
            <a:rPr lang="en-US" sz="1200" b="1" dirty="0" smtClean="0"/>
            <a:t>-  </a:t>
          </a:r>
          <a:r>
            <a:rPr lang="en-US" sz="1200" b="0" dirty="0" smtClean="0"/>
            <a:t>Te</a:t>
          </a:r>
          <a:r>
            <a:rPr lang="en-US" sz="1200" dirty="0" smtClean="0"/>
            <a:t>chnical and business advisory services and networking.</a:t>
          </a:r>
        </a:p>
        <a:p>
          <a:pPr>
            <a:lnSpc>
              <a:spcPct val="100000"/>
            </a:lnSpc>
            <a:spcAft>
              <a:spcPts val="0"/>
            </a:spcAft>
          </a:pPr>
          <a:r>
            <a:rPr lang="en-US" sz="1200" dirty="0" smtClean="0"/>
            <a:t>-  Access to information on climate technology market trends, products, etc.</a:t>
          </a:r>
        </a:p>
        <a:p>
          <a:pPr>
            <a:lnSpc>
              <a:spcPct val="100000"/>
            </a:lnSpc>
            <a:spcAft>
              <a:spcPts val="0"/>
            </a:spcAft>
          </a:pPr>
          <a:r>
            <a:rPr lang="en-US" sz="1200" dirty="0" smtClean="0"/>
            <a:t>-  Original market research in line with South Africa’s climate priorities</a:t>
          </a:r>
        </a:p>
        <a:p>
          <a:pPr>
            <a:lnSpc>
              <a:spcPct val="100000"/>
            </a:lnSpc>
            <a:spcAft>
              <a:spcPts val="0"/>
            </a:spcAft>
          </a:pPr>
          <a:r>
            <a:rPr lang="en-US" sz="1200" b="0" dirty="0" smtClean="0"/>
            <a:t>-  Technology assessments and assistance with technology transfer</a:t>
          </a:r>
          <a:endParaRPr lang="en-US" sz="1200" dirty="0" smtClean="0"/>
        </a:p>
      </dgm:t>
    </dgm:pt>
    <dgm:pt modelId="{BD68AC28-5F26-4EDA-A618-9345296ABD17}" type="parTrans" cxnId="{51EAC154-A7F1-4FE0-9DBF-D554F32B453E}">
      <dgm:prSet/>
      <dgm:spPr/>
      <dgm:t>
        <a:bodyPr/>
        <a:lstStyle/>
        <a:p>
          <a:endParaRPr lang="en-ZA" sz="1600"/>
        </a:p>
      </dgm:t>
    </dgm:pt>
    <dgm:pt modelId="{4B71C2B4-A676-4DE1-BFB0-C977AEF98C0B}" type="sibTrans" cxnId="{51EAC154-A7F1-4FE0-9DBF-D554F32B453E}">
      <dgm:prSet/>
      <dgm:spPr/>
      <dgm:t>
        <a:bodyPr/>
        <a:lstStyle/>
        <a:p>
          <a:endParaRPr lang="en-ZA" sz="1600"/>
        </a:p>
      </dgm:t>
    </dgm:pt>
    <dgm:pt modelId="{549ED980-FC47-4A1C-86F8-BFAB3B19AB72}">
      <dgm:prSet phldrT="[Text]" custT="1"/>
      <dgm:spPr/>
      <dgm:t>
        <a:bodyPr/>
        <a:lstStyle/>
        <a:p>
          <a:pPr>
            <a:lnSpc>
              <a:spcPct val="100000"/>
            </a:lnSpc>
            <a:spcAft>
              <a:spcPts val="0"/>
            </a:spcAft>
          </a:pPr>
          <a:r>
            <a:rPr lang="en-US" sz="1200" b="1" dirty="0" smtClean="0"/>
            <a:t>Policy Advisory Services</a:t>
          </a:r>
        </a:p>
        <a:p>
          <a:pPr>
            <a:lnSpc>
              <a:spcPct val="100000"/>
            </a:lnSpc>
            <a:spcAft>
              <a:spcPts val="0"/>
            </a:spcAft>
          </a:pPr>
          <a:r>
            <a:rPr lang="en-US" sz="1200" b="0" dirty="0" smtClean="0"/>
            <a:t>-  D</a:t>
          </a:r>
          <a:r>
            <a:rPr lang="en-US" sz="1200" dirty="0" smtClean="0"/>
            <a:t>ialogue between policy-makers, private sector and civil society to improve climate innovation frameworks and support inclusive growth</a:t>
          </a:r>
        </a:p>
        <a:p>
          <a:pPr>
            <a:lnSpc>
              <a:spcPct val="100000"/>
            </a:lnSpc>
            <a:spcAft>
              <a:spcPts val="0"/>
            </a:spcAft>
          </a:pPr>
          <a:r>
            <a:rPr lang="en-US" sz="1200" dirty="0" smtClean="0"/>
            <a:t>-  Policy standards  based on global best practice for South African context</a:t>
          </a:r>
          <a:endParaRPr lang="en-ZA" sz="1200" dirty="0"/>
        </a:p>
      </dgm:t>
    </dgm:pt>
    <dgm:pt modelId="{3355F5B8-70BB-4AD1-8C5E-7C3FF40A3184}" type="parTrans" cxnId="{D71093F6-42F7-467C-8ED3-3FC39EC75D0E}">
      <dgm:prSet/>
      <dgm:spPr/>
      <dgm:t>
        <a:bodyPr/>
        <a:lstStyle/>
        <a:p>
          <a:endParaRPr lang="en-ZA" sz="1600"/>
        </a:p>
      </dgm:t>
    </dgm:pt>
    <dgm:pt modelId="{62F0B369-6354-40D5-BBC4-F4925004605B}" type="sibTrans" cxnId="{D71093F6-42F7-467C-8ED3-3FC39EC75D0E}">
      <dgm:prSet/>
      <dgm:spPr/>
      <dgm:t>
        <a:bodyPr/>
        <a:lstStyle/>
        <a:p>
          <a:endParaRPr lang="en-ZA" sz="1600"/>
        </a:p>
      </dgm:t>
    </dgm:pt>
    <dgm:pt modelId="{EE433CAB-6A8D-4DAD-844D-214792C225BD}">
      <dgm:prSet custT="1"/>
      <dgm:spPr/>
      <dgm:t>
        <a:bodyPr/>
        <a:lstStyle/>
        <a:p>
          <a:pPr algn="l">
            <a:lnSpc>
              <a:spcPct val="100000"/>
            </a:lnSpc>
            <a:spcAft>
              <a:spcPts val="0"/>
            </a:spcAft>
          </a:pPr>
          <a:r>
            <a:rPr lang="en-US" sz="1200" b="1" dirty="0" smtClean="0"/>
            <a:t>Access to Facilities</a:t>
          </a:r>
        </a:p>
        <a:p>
          <a:pPr algn="l">
            <a:lnSpc>
              <a:spcPct val="100000"/>
            </a:lnSpc>
            <a:spcAft>
              <a:spcPts val="0"/>
            </a:spcAft>
          </a:pPr>
          <a:r>
            <a:rPr lang="en-ZA" sz="1200" dirty="0" smtClean="0"/>
            <a:t>-  Flexible office space options and access to facilities and services for start-ups that need prototyping and manufacturing.</a:t>
          </a:r>
        </a:p>
        <a:p>
          <a:pPr algn="l">
            <a:lnSpc>
              <a:spcPct val="100000"/>
            </a:lnSpc>
            <a:spcAft>
              <a:spcPts val="0"/>
            </a:spcAft>
          </a:pPr>
          <a:r>
            <a:rPr lang="en-ZA" sz="1200" dirty="0" smtClean="0"/>
            <a:t>-  Connecting SMEs to institutes, universities and other laboratories in South Africa with technical equipment for testing and production.</a:t>
          </a:r>
          <a:endParaRPr lang="en-US" sz="1200" b="1" dirty="0" smtClean="0"/>
        </a:p>
        <a:p>
          <a:pPr algn="l">
            <a:lnSpc>
              <a:spcPct val="90000"/>
            </a:lnSpc>
            <a:spcAft>
              <a:spcPct val="35000"/>
            </a:spcAft>
          </a:pPr>
          <a:endParaRPr lang="en-ZA" sz="700" dirty="0"/>
        </a:p>
      </dgm:t>
    </dgm:pt>
    <dgm:pt modelId="{339F3DC9-0A82-44D6-8934-2C8781D6FC81}" type="parTrans" cxnId="{7F3A2C35-8734-4E64-BECE-02FB7904D7D6}">
      <dgm:prSet/>
      <dgm:spPr/>
      <dgm:t>
        <a:bodyPr/>
        <a:lstStyle/>
        <a:p>
          <a:endParaRPr lang="en-ZA" sz="1600"/>
        </a:p>
      </dgm:t>
    </dgm:pt>
    <dgm:pt modelId="{91AEBC62-4C07-4427-AAF7-EFEA2DF48E6D}" type="sibTrans" cxnId="{7F3A2C35-8734-4E64-BECE-02FB7904D7D6}">
      <dgm:prSet/>
      <dgm:spPr/>
      <dgm:t>
        <a:bodyPr/>
        <a:lstStyle/>
        <a:p>
          <a:endParaRPr lang="en-ZA" sz="1600"/>
        </a:p>
      </dgm:t>
    </dgm:pt>
    <dgm:pt modelId="{D1559545-F52F-4AED-A11D-ED1BE1DAD08C}">
      <dgm:prSet custT="1"/>
      <dgm:spPr/>
      <dgm:t>
        <a:bodyPr/>
        <a:lstStyle/>
        <a:p>
          <a:pPr>
            <a:lnSpc>
              <a:spcPct val="100000"/>
            </a:lnSpc>
            <a:spcAft>
              <a:spcPts val="0"/>
            </a:spcAft>
          </a:pPr>
          <a:r>
            <a:rPr lang="en-US" sz="1200" b="1" dirty="0" smtClean="0"/>
            <a:t>Enabling Eco-system, incl. Regional and International Linkages</a:t>
          </a:r>
        </a:p>
        <a:p>
          <a:pPr>
            <a:lnSpc>
              <a:spcPct val="100000"/>
            </a:lnSpc>
            <a:spcAft>
              <a:spcPts val="0"/>
            </a:spcAft>
          </a:pPr>
          <a:r>
            <a:rPr lang="en-US" sz="1200" dirty="0" smtClean="0"/>
            <a:t>-  Seminars, roundtables, business plan competitions, network to other CICs.</a:t>
          </a:r>
          <a:endParaRPr lang="en-ZA" sz="1200" dirty="0" smtClean="0"/>
        </a:p>
        <a:p>
          <a:pPr>
            <a:lnSpc>
              <a:spcPct val="100000"/>
            </a:lnSpc>
            <a:spcAft>
              <a:spcPts val="0"/>
            </a:spcAft>
          </a:pPr>
          <a:r>
            <a:rPr lang="en-US" sz="1200" dirty="0" smtClean="0"/>
            <a:t>-  Collaborations, knowledge exchange and business linkages </a:t>
          </a:r>
        </a:p>
        <a:p>
          <a:pPr>
            <a:lnSpc>
              <a:spcPct val="100000"/>
            </a:lnSpc>
            <a:spcAft>
              <a:spcPts val="0"/>
            </a:spcAft>
          </a:pPr>
          <a:r>
            <a:rPr lang="en-US" sz="1200" dirty="0" smtClean="0"/>
            <a:t>-  ‘HUB &amp; SPOKE’ model for South Africa &amp; SADC climate change responses</a:t>
          </a:r>
          <a:endParaRPr lang="en-ZA" sz="1200" dirty="0"/>
        </a:p>
      </dgm:t>
    </dgm:pt>
    <dgm:pt modelId="{692C7249-463E-4ABD-A2B3-2D06607C7814}" type="parTrans" cxnId="{47EDAC27-53E7-4849-96AB-54F224ECAD3A}">
      <dgm:prSet/>
      <dgm:spPr/>
      <dgm:t>
        <a:bodyPr/>
        <a:lstStyle/>
        <a:p>
          <a:endParaRPr lang="en-ZA" sz="1600"/>
        </a:p>
      </dgm:t>
    </dgm:pt>
    <dgm:pt modelId="{33E849F7-6B3C-4367-9941-52A6989CA641}" type="sibTrans" cxnId="{47EDAC27-53E7-4849-96AB-54F224ECAD3A}">
      <dgm:prSet/>
      <dgm:spPr/>
      <dgm:t>
        <a:bodyPr/>
        <a:lstStyle/>
        <a:p>
          <a:endParaRPr lang="en-ZA" sz="1600"/>
        </a:p>
      </dgm:t>
    </dgm:pt>
    <dgm:pt modelId="{CE53E7CB-16A7-48B9-A248-BBFE753F1987}" type="pres">
      <dgm:prSet presAssocID="{225068A4-081C-4F0F-9541-DB84EF2CB37D}" presName="linear" presStyleCnt="0">
        <dgm:presLayoutVars>
          <dgm:dir/>
          <dgm:resizeHandles val="exact"/>
        </dgm:presLayoutVars>
      </dgm:prSet>
      <dgm:spPr/>
      <dgm:t>
        <a:bodyPr/>
        <a:lstStyle/>
        <a:p>
          <a:endParaRPr lang="en-ZA"/>
        </a:p>
      </dgm:t>
    </dgm:pt>
    <dgm:pt modelId="{35F50230-BA98-4B9A-8840-C81097EDEDEE}" type="pres">
      <dgm:prSet presAssocID="{9A087D31-0A98-4AED-A27D-E2A7664AFF35}" presName="comp" presStyleCnt="0"/>
      <dgm:spPr/>
    </dgm:pt>
    <dgm:pt modelId="{105F38BA-60DC-4D72-A324-ADF4B5137A6C}" type="pres">
      <dgm:prSet presAssocID="{9A087D31-0A98-4AED-A27D-E2A7664AFF35}" presName="box" presStyleLbl="node1" presStyleIdx="0" presStyleCnt="5"/>
      <dgm:spPr/>
      <dgm:t>
        <a:bodyPr/>
        <a:lstStyle/>
        <a:p>
          <a:endParaRPr lang="en-ZA"/>
        </a:p>
      </dgm:t>
    </dgm:pt>
    <dgm:pt modelId="{30962D5D-3539-418F-97EE-67D83CE9C241}" type="pres">
      <dgm:prSet presAssocID="{9A087D31-0A98-4AED-A27D-E2A7664AFF35}" presName="img" presStyleLbl="fgImgPlace1" presStyleIdx="0" presStyleCnt="5"/>
      <dgm:spPr>
        <a:blipFill rotWithShape="1">
          <a:blip xmlns:r="http://schemas.openxmlformats.org/officeDocument/2006/relationships" r:embed="rId1"/>
          <a:stretch>
            <a:fillRect/>
          </a:stretch>
        </a:blipFill>
      </dgm:spPr>
      <dgm:t>
        <a:bodyPr/>
        <a:lstStyle/>
        <a:p>
          <a:endParaRPr lang="en-ZA"/>
        </a:p>
      </dgm:t>
    </dgm:pt>
    <dgm:pt modelId="{84FBA67D-848B-4558-BD70-3067D9D494A6}" type="pres">
      <dgm:prSet presAssocID="{9A087D31-0A98-4AED-A27D-E2A7664AFF35}" presName="text" presStyleLbl="node1" presStyleIdx="0" presStyleCnt="5">
        <dgm:presLayoutVars>
          <dgm:bulletEnabled val="1"/>
        </dgm:presLayoutVars>
      </dgm:prSet>
      <dgm:spPr/>
      <dgm:t>
        <a:bodyPr/>
        <a:lstStyle/>
        <a:p>
          <a:endParaRPr lang="en-ZA"/>
        </a:p>
      </dgm:t>
    </dgm:pt>
    <dgm:pt modelId="{CE19EF4C-7FB4-499D-8A52-71E5EAE55DC8}" type="pres">
      <dgm:prSet presAssocID="{A5BDB145-971B-4CDF-AE5C-1A2F8399B662}" presName="spacer" presStyleCnt="0"/>
      <dgm:spPr/>
    </dgm:pt>
    <dgm:pt modelId="{A6EC305B-0CBF-457B-8171-108CAA4C1E8C}" type="pres">
      <dgm:prSet presAssocID="{9F3F4390-F770-4E07-8A00-96B7FBFC2E8A}" presName="comp" presStyleCnt="0"/>
      <dgm:spPr/>
    </dgm:pt>
    <dgm:pt modelId="{69A5074F-82AE-412C-8BCE-EE07AB04547B}" type="pres">
      <dgm:prSet presAssocID="{9F3F4390-F770-4E07-8A00-96B7FBFC2E8A}" presName="box" presStyleLbl="node1" presStyleIdx="1" presStyleCnt="5" custScaleY="101744"/>
      <dgm:spPr/>
      <dgm:t>
        <a:bodyPr/>
        <a:lstStyle/>
        <a:p>
          <a:endParaRPr lang="en-ZA"/>
        </a:p>
      </dgm:t>
    </dgm:pt>
    <dgm:pt modelId="{A9901AAC-806C-4A98-893A-D3345B84DF3F}" type="pres">
      <dgm:prSet presAssocID="{9F3F4390-F770-4E07-8A00-96B7FBFC2E8A}" presName="img" presStyleLbl="fgImgPlace1" presStyleIdx="1" presStyleCnt="5"/>
      <dgm:spPr>
        <a:blipFill rotWithShape="1">
          <a:blip xmlns:r="http://schemas.openxmlformats.org/officeDocument/2006/relationships" r:embed="rId2"/>
          <a:stretch>
            <a:fillRect/>
          </a:stretch>
        </a:blipFill>
      </dgm:spPr>
      <dgm:t>
        <a:bodyPr/>
        <a:lstStyle/>
        <a:p>
          <a:endParaRPr lang="en-ZA"/>
        </a:p>
      </dgm:t>
    </dgm:pt>
    <dgm:pt modelId="{5C88FEEE-7DBC-4A98-9CA4-3BF2747F7E62}" type="pres">
      <dgm:prSet presAssocID="{9F3F4390-F770-4E07-8A00-96B7FBFC2E8A}" presName="text" presStyleLbl="node1" presStyleIdx="1" presStyleCnt="5">
        <dgm:presLayoutVars>
          <dgm:bulletEnabled val="1"/>
        </dgm:presLayoutVars>
      </dgm:prSet>
      <dgm:spPr/>
      <dgm:t>
        <a:bodyPr/>
        <a:lstStyle/>
        <a:p>
          <a:endParaRPr lang="en-ZA"/>
        </a:p>
      </dgm:t>
    </dgm:pt>
    <dgm:pt modelId="{9E2D1EF0-D50D-4D80-895D-CC2C1B0942EE}" type="pres">
      <dgm:prSet presAssocID="{4B71C2B4-A676-4DE1-BFB0-C977AEF98C0B}" presName="spacer" presStyleCnt="0"/>
      <dgm:spPr/>
    </dgm:pt>
    <dgm:pt modelId="{259105D9-0762-427D-A527-EBD9BC6F2A07}" type="pres">
      <dgm:prSet presAssocID="{549ED980-FC47-4A1C-86F8-BFAB3B19AB72}" presName="comp" presStyleCnt="0"/>
      <dgm:spPr/>
    </dgm:pt>
    <dgm:pt modelId="{6A2E643D-1D05-4ACD-8594-8F1DDA602BED}" type="pres">
      <dgm:prSet presAssocID="{549ED980-FC47-4A1C-86F8-BFAB3B19AB72}" presName="box" presStyleLbl="node1" presStyleIdx="2" presStyleCnt="5" custScaleY="89229"/>
      <dgm:spPr/>
      <dgm:t>
        <a:bodyPr/>
        <a:lstStyle/>
        <a:p>
          <a:endParaRPr lang="en-ZA"/>
        </a:p>
      </dgm:t>
    </dgm:pt>
    <dgm:pt modelId="{C5D7A4FE-7762-4AAE-B1B8-2F2EE337D9D4}" type="pres">
      <dgm:prSet presAssocID="{549ED980-FC47-4A1C-86F8-BFAB3B19AB72}" presName="img" presStyleLbl="fgImgPlace1" presStyleIdx="2" presStyleCnt="5"/>
      <dgm:spPr>
        <a:blipFill rotWithShape="1">
          <a:blip xmlns:r="http://schemas.openxmlformats.org/officeDocument/2006/relationships" r:embed="rId3"/>
          <a:stretch>
            <a:fillRect/>
          </a:stretch>
        </a:blipFill>
      </dgm:spPr>
      <dgm:t>
        <a:bodyPr/>
        <a:lstStyle/>
        <a:p>
          <a:endParaRPr lang="en-ZA"/>
        </a:p>
      </dgm:t>
    </dgm:pt>
    <dgm:pt modelId="{D052CF7D-B3F6-4634-9B77-D5E789142178}" type="pres">
      <dgm:prSet presAssocID="{549ED980-FC47-4A1C-86F8-BFAB3B19AB72}" presName="text" presStyleLbl="node1" presStyleIdx="2" presStyleCnt="5">
        <dgm:presLayoutVars>
          <dgm:bulletEnabled val="1"/>
        </dgm:presLayoutVars>
      </dgm:prSet>
      <dgm:spPr/>
      <dgm:t>
        <a:bodyPr/>
        <a:lstStyle/>
        <a:p>
          <a:endParaRPr lang="en-ZA"/>
        </a:p>
      </dgm:t>
    </dgm:pt>
    <dgm:pt modelId="{0822DC31-41DB-47C1-A860-0F37673D6802}" type="pres">
      <dgm:prSet presAssocID="{62F0B369-6354-40D5-BBC4-F4925004605B}" presName="spacer" presStyleCnt="0"/>
      <dgm:spPr/>
    </dgm:pt>
    <dgm:pt modelId="{9E246463-1E8C-443E-9D7E-9AAE3D2AF591}" type="pres">
      <dgm:prSet presAssocID="{EE433CAB-6A8D-4DAD-844D-214792C225BD}" presName="comp" presStyleCnt="0"/>
      <dgm:spPr/>
    </dgm:pt>
    <dgm:pt modelId="{F596FEEF-77C3-4122-8032-D7437A209CBC}" type="pres">
      <dgm:prSet presAssocID="{EE433CAB-6A8D-4DAD-844D-214792C225BD}" presName="box" presStyleLbl="node1" presStyleIdx="3" presStyleCnt="5"/>
      <dgm:spPr/>
      <dgm:t>
        <a:bodyPr/>
        <a:lstStyle/>
        <a:p>
          <a:endParaRPr lang="en-ZA"/>
        </a:p>
      </dgm:t>
    </dgm:pt>
    <dgm:pt modelId="{E9D18859-C00F-49BB-BBE6-3CECF1230F58}" type="pres">
      <dgm:prSet presAssocID="{EE433CAB-6A8D-4DAD-844D-214792C225BD}" presName="img" presStyleLbl="fgImgPlace1" presStyleIdx="3" presStyleCnt="5"/>
      <dgm:spPr>
        <a:blipFill rotWithShape="1">
          <a:blip xmlns:r="http://schemas.openxmlformats.org/officeDocument/2006/relationships" r:embed="rId4"/>
          <a:stretch>
            <a:fillRect/>
          </a:stretch>
        </a:blipFill>
      </dgm:spPr>
      <dgm:t>
        <a:bodyPr/>
        <a:lstStyle/>
        <a:p>
          <a:endParaRPr lang="en-ZA"/>
        </a:p>
      </dgm:t>
    </dgm:pt>
    <dgm:pt modelId="{19E79154-7407-4B75-80FC-90003E417B8C}" type="pres">
      <dgm:prSet presAssocID="{EE433CAB-6A8D-4DAD-844D-214792C225BD}" presName="text" presStyleLbl="node1" presStyleIdx="3" presStyleCnt="5">
        <dgm:presLayoutVars>
          <dgm:bulletEnabled val="1"/>
        </dgm:presLayoutVars>
      </dgm:prSet>
      <dgm:spPr/>
      <dgm:t>
        <a:bodyPr/>
        <a:lstStyle/>
        <a:p>
          <a:endParaRPr lang="en-ZA"/>
        </a:p>
      </dgm:t>
    </dgm:pt>
    <dgm:pt modelId="{82FC4452-5460-43B7-807F-BFADFB6BBEF3}" type="pres">
      <dgm:prSet presAssocID="{91AEBC62-4C07-4427-AAF7-EFEA2DF48E6D}" presName="spacer" presStyleCnt="0"/>
      <dgm:spPr/>
    </dgm:pt>
    <dgm:pt modelId="{96FCBEE8-A81B-4926-9C0D-7FBCA4163AF2}" type="pres">
      <dgm:prSet presAssocID="{D1559545-F52F-4AED-A11D-ED1BE1DAD08C}" presName="comp" presStyleCnt="0"/>
      <dgm:spPr/>
    </dgm:pt>
    <dgm:pt modelId="{A97B56AF-E9E8-4B63-A441-E1AFDDC8859D}" type="pres">
      <dgm:prSet presAssocID="{D1559545-F52F-4AED-A11D-ED1BE1DAD08C}" presName="box" presStyleLbl="node1" presStyleIdx="4" presStyleCnt="5" custScaleY="82681"/>
      <dgm:spPr/>
      <dgm:t>
        <a:bodyPr/>
        <a:lstStyle/>
        <a:p>
          <a:endParaRPr lang="en-ZA"/>
        </a:p>
      </dgm:t>
    </dgm:pt>
    <dgm:pt modelId="{B097E9F0-54FD-43C2-AB1B-A438B801332F}" type="pres">
      <dgm:prSet presAssocID="{D1559545-F52F-4AED-A11D-ED1BE1DAD08C}" presName="img" presStyleLbl="fgImgPlace1" presStyleIdx="4" presStyleCnt="5" custScaleY="85221"/>
      <dgm:spPr>
        <a:blipFill rotWithShape="1">
          <a:blip xmlns:r="http://schemas.openxmlformats.org/officeDocument/2006/relationships" r:embed="rId5"/>
          <a:stretch>
            <a:fillRect/>
          </a:stretch>
        </a:blipFill>
      </dgm:spPr>
      <dgm:t>
        <a:bodyPr/>
        <a:lstStyle/>
        <a:p>
          <a:endParaRPr lang="en-ZA"/>
        </a:p>
      </dgm:t>
    </dgm:pt>
    <dgm:pt modelId="{B7BC4BB8-9494-4844-84C4-CBC20D0090D3}" type="pres">
      <dgm:prSet presAssocID="{D1559545-F52F-4AED-A11D-ED1BE1DAD08C}" presName="text" presStyleLbl="node1" presStyleIdx="4" presStyleCnt="5">
        <dgm:presLayoutVars>
          <dgm:bulletEnabled val="1"/>
        </dgm:presLayoutVars>
      </dgm:prSet>
      <dgm:spPr/>
      <dgm:t>
        <a:bodyPr/>
        <a:lstStyle/>
        <a:p>
          <a:endParaRPr lang="en-ZA"/>
        </a:p>
      </dgm:t>
    </dgm:pt>
  </dgm:ptLst>
  <dgm:cxnLst>
    <dgm:cxn modelId="{A8DABE23-8F1A-4BE1-80CD-933C5A7869F1}" type="presOf" srcId="{D1559545-F52F-4AED-A11D-ED1BE1DAD08C}" destId="{A97B56AF-E9E8-4B63-A441-E1AFDDC8859D}" srcOrd="0" destOrd="0" presId="urn:microsoft.com/office/officeart/2005/8/layout/vList4#1"/>
    <dgm:cxn modelId="{7F287343-3CAC-4EA6-B475-982BABC2B9E8}" type="presOf" srcId="{D1559545-F52F-4AED-A11D-ED1BE1DAD08C}" destId="{B7BC4BB8-9494-4844-84C4-CBC20D0090D3}" srcOrd="1" destOrd="0" presId="urn:microsoft.com/office/officeart/2005/8/layout/vList4#1"/>
    <dgm:cxn modelId="{D0E6119A-DFAF-48D8-B453-96ADDF944FDC}" srcId="{225068A4-081C-4F0F-9541-DB84EF2CB37D}" destId="{9A087D31-0A98-4AED-A27D-E2A7664AFF35}" srcOrd="0" destOrd="0" parTransId="{DC138CDC-2C32-4935-9FFF-83C3AD60061C}" sibTransId="{A5BDB145-971B-4CDF-AE5C-1A2F8399B662}"/>
    <dgm:cxn modelId="{51EAC154-A7F1-4FE0-9DBF-D554F32B453E}" srcId="{225068A4-081C-4F0F-9541-DB84EF2CB37D}" destId="{9F3F4390-F770-4E07-8A00-96B7FBFC2E8A}" srcOrd="1" destOrd="0" parTransId="{BD68AC28-5F26-4EDA-A618-9345296ABD17}" sibTransId="{4B71C2B4-A676-4DE1-BFB0-C977AEF98C0B}"/>
    <dgm:cxn modelId="{7D01CF2C-EA72-4353-B40B-3C1653C8706F}" type="presOf" srcId="{9F3F4390-F770-4E07-8A00-96B7FBFC2E8A}" destId="{5C88FEEE-7DBC-4A98-9CA4-3BF2747F7E62}" srcOrd="1" destOrd="0" presId="urn:microsoft.com/office/officeart/2005/8/layout/vList4#1"/>
    <dgm:cxn modelId="{D79E2B8B-DD67-4F5B-85DB-E8FF68DC0C8E}" type="presOf" srcId="{9A087D31-0A98-4AED-A27D-E2A7664AFF35}" destId="{105F38BA-60DC-4D72-A324-ADF4B5137A6C}" srcOrd="0" destOrd="0" presId="urn:microsoft.com/office/officeart/2005/8/layout/vList4#1"/>
    <dgm:cxn modelId="{1029A87D-11FF-44D4-BC18-F082B68122B1}" type="presOf" srcId="{549ED980-FC47-4A1C-86F8-BFAB3B19AB72}" destId="{D052CF7D-B3F6-4634-9B77-D5E789142178}" srcOrd="1" destOrd="0" presId="urn:microsoft.com/office/officeart/2005/8/layout/vList4#1"/>
    <dgm:cxn modelId="{C45F6287-077E-4B3B-A22A-B7AB2A9869D0}" type="presOf" srcId="{549ED980-FC47-4A1C-86F8-BFAB3B19AB72}" destId="{6A2E643D-1D05-4ACD-8594-8F1DDA602BED}" srcOrd="0" destOrd="0" presId="urn:microsoft.com/office/officeart/2005/8/layout/vList4#1"/>
    <dgm:cxn modelId="{1B299831-C0A6-4765-BF2C-221E248DFBB9}" type="presOf" srcId="{EE433CAB-6A8D-4DAD-844D-214792C225BD}" destId="{F596FEEF-77C3-4122-8032-D7437A209CBC}" srcOrd="0" destOrd="0" presId="urn:microsoft.com/office/officeart/2005/8/layout/vList4#1"/>
    <dgm:cxn modelId="{4755A89D-394B-4576-A8DD-6F73564FEE86}" type="presOf" srcId="{225068A4-081C-4F0F-9541-DB84EF2CB37D}" destId="{CE53E7CB-16A7-48B9-A248-BBFE753F1987}" srcOrd="0" destOrd="0" presId="urn:microsoft.com/office/officeart/2005/8/layout/vList4#1"/>
    <dgm:cxn modelId="{7F3A2C35-8734-4E64-BECE-02FB7904D7D6}" srcId="{225068A4-081C-4F0F-9541-DB84EF2CB37D}" destId="{EE433CAB-6A8D-4DAD-844D-214792C225BD}" srcOrd="3" destOrd="0" parTransId="{339F3DC9-0A82-44D6-8934-2C8781D6FC81}" sibTransId="{91AEBC62-4C07-4427-AAF7-EFEA2DF48E6D}"/>
    <dgm:cxn modelId="{4698FC68-D9C3-4EE9-89EC-1D74F13A8575}" type="presOf" srcId="{EE433CAB-6A8D-4DAD-844D-214792C225BD}" destId="{19E79154-7407-4B75-80FC-90003E417B8C}" srcOrd="1" destOrd="0" presId="urn:microsoft.com/office/officeart/2005/8/layout/vList4#1"/>
    <dgm:cxn modelId="{47EDAC27-53E7-4849-96AB-54F224ECAD3A}" srcId="{225068A4-081C-4F0F-9541-DB84EF2CB37D}" destId="{D1559545-F52F-4AED-A11D-ED1BE1DAD08C}" srcOrd="4" destOrd="0" parTransId="{692C7249-463E-4ABD-A2B3-2D06607C7814}" sibTransId="{33E849F7-6B3C-4367-9941-52A6989CA641}"/>
    <dgm:cxn modelId="{D71093F6-42F7-467C-8ED3-3FC39EC75D0E}" srcId="{225068A4-081C-4F0F-9541-DB84EF2CB37D}" destId="{549ED980-FC47-4A1C-86F8-BFAB3B19AB72}" srcOrd="2" destOrd="0" parTransId="{3355F5B8-70BB-4AD1-8C5E-7C3FF40A3184}" sibTransId="{62F0B369-6354-40D5-BBC4-F4925004605B}"/>
    <dgm:cxn modelId="{F0978467-6D13-4121-836B-FFB83363B415}" type="presOf" srcId="{9F3F4390-F770-4E07-8A00-96B7FBFC2E8A}" destId="{69A5074F-82AE-412C-8BCE-EE07AB04547B}" srcOrd="0" destOrd="0" presId="urn:microsoft.com/office/officeart/2005/8/layout/vList4#1"/>
    <dgm:cxn modelId="{786D32D7-240C-48EA-A20B-8A6870FC084F}" type="presOf" srcId="{9A087D31-0A98-4AED-A27D-E2A7664AFF35}" destId="{84FBA67D-848B-4558-BD70-3067D9D494A6}" srcOrd="1" destOrd="0" presId="urn:microsoft.com/office/officeart/2005/8/layout/vList4#1"/>
    <dgm:cxn modelId="{7B915360-0FDF-4D97-9F9A-432CAB431DA3}" type="presParOf" srcId="{CE53E7CB-16A7-48B9-A248-BBFE753F1987}" destId="{35F50230-BA98-4B9A-8840-C81097EDEDEE}" srcOrd="0" destOrd="0" presId="urn:microsoft.com/office/officeart/2005/8/layout/vList4#1"/>
    <dgm:cxn modelId="{BD15BBF1-B357-4AE4-8D3D-C23E7EED4E1C}" type="presParOf" srcId="{35F50230-BA98-4B9A-8840-C81097EDEDEE}" destId="{105F38BA-60DC-4D72-A324-ADF4B5137A6C}" srcOrd="0" destOrd="0" presId="urn:microsoft.com/office/officeart/2005/8/layout/vList4#1"/>
    <dgm:cxn modelId="{0EF37572-E7EF-4518-A069-B2322AC532C3}" type="presParOf" srcId="{35F50230-BA98-4B9A-8840-C81097EDEDEE}" destId="{30962D5D-3539-418F-97EE-67D83CE9C241}" srcOrd="1" destOrd="0" presId="urn:microsoft.com/office/officeart/2005/8/layout/vList4#1"/>
    <dgm:cxn modelId="{1DEDE26E-0497-4D15-9025-470FA5FAD65E}" type="presParOf" srcId="{35F50230-BA98-4B9A-8840-C81097EDEDEE}" destId="{84FBA67D-848B-4558-BD70-3067D9D494A6}" srcOrd="2" destOrd="0" presId="urn:microsoft.com/office/officeart/2005/8/layout/vList4#1"/>
    <dgm:cxn modelId="{20B43CF9-0C6F-42D9-ADCA-E285C2DA79C3}" type="presParOf" srcId="{CE53E7CB-16A7-48B9-A248-BBFE753F1987}" destId="{CE19EF4C-7FB4-499D-8A52-71E5EAE55DC8}" srcOrd="1" destOrd="0" presId="urn:microsoft.com/office/officeart/2005/8/layout/vList4#1"/>
    <dgm:cxn modelId="{DC484C00-32BE-4187-85DF-5034BB31DB14}" type="presParOf" srcId="{CE53E7CB-16A7-48B9-A248-BBFE753F1987}" destId="{A6EC305B-0CBF-457B-8171-108CAA4C1E8C}" srcOrd="2" destOrd="0" presId="urn:microsoft.com/office/officeart/2005/8/layout/vList4#1"/>
    <dgm:cxn modelId="{B697B09F-4B72-40A7-AA93-7D4F910A91B8}" type="presParOf" srcId="{A6EC305B-0CBF-457B-8171-108CAA4C1E8C}" destId="{69A5074F-82AE-412C-8BCE-EE07AB04547B}" srcOrd="0" destOrd="0" presId="urn:microsoft.com/office/officeart/2005/8/layout/vList4#1"/>
    <dgm:cxn modelId="{A1A68AC0-A5A7-4DEA-9076-1278303EDFEB}" type="presParOf" srcId="{A6EC305B-0CBF-457B-8171-108CAA4C1E8C}" destId="{A9901AAC-806C-4A98-893A-D3345B84DF3F}" srcOrd="1" destOrd="0" presId="urn:microsoft.com/office/officeart/2005/8/layout/vList4#1"/>
    <dgm:cxn modelId="{FCE5E1B8-C08C-4666-BA9B-303107C192FB}" type="presParOf" srcId="{A6EC305B-0CBF-457B-8171-108CAA4C1E8C}" destId="{5C88FEEE-7DBC-4A98-9CA4-3BF2747F7E62}" srcOrd="2" destOrd="0" presId="urn:microsoft.com/office/officeart/2005/8/layout/vList4#1"/>
    <dgm:cxn modelId="{C8CE4D54-8CEC-4970-A9FD-45C8092F8DF2}" type="presParOf" srcId="{CE53E7CB-16A7-48B9-A248-BBFE753F1987}" destId="{9E2D1EF0-D50D-4D80-895D-CC2C1B0942EE}" srcOrd="3" destOrd="0" presId="urn:microsoft.com/office/officeart/2005/8/layout/vList4#1"/>
    <dgm:cxn modelId="{48089BE1-B6E3-448D-ACED-9B5580396188}" type="presParOf" srcId="{CE53E7CB-16A7-48B9-A248-BBFE753F1987}" destId="{259105D9-0762-427D-A527-EBD9BC6F2A07}" srcOrd="4" destOrd="0" presId="urn:microsoft.com/office/officeart/2005/8/layout/vList4#1"/>
    <dgm:cxn modelId="{26E8574A-06F2-4BC8-B8DD-28DA3F6C782C}" type="presParOf" srcId="{259105D9-0762-427D-A527-EBD9BC6F2A07}" destId="{6A2E643D-1D05-4ACD-8594-8F1DDA602BED}" srcOrd="0" destOrd="0" presId="urn:microsoft.com/office/officeart/2005/8/layout/vList4#1"/>
    <dgm:cxn modelId="{BE0A4A73-25F6-4489-8970-E8FB36BB64F9}" type="presParOf" srcId="{259105D9-0762-427D-A527-EBD9BC6F2A07}" destId="{C5D7A4FE-7762-4AAE-B1B8-2F2EE337D9D4}" srcOrd="1" destOrd="0" presId="urn:microsoft.com/office/officeart/2005/8/layout/vList4#1"/>
    <dgm:cxn modelId="{180211BF-FD6A-4FD1-984D-00522B92B5CB}" type="presParOf" srcId="{259105D9-0762-427D-A527-EBD9BC6F2A07}" destId="{D052CF7D-B3F6-4634-9B77-D5E789142178}" srcOrd="2" destOrd="0" presId="urn:microsoft.com/office/officeart/2005/8/layout/vList4#1"/>
    <dgm:cxn modelId="{30D0C363-2F2D-4EDB-ADC9-876F246A4A13}" type="presParOf" srcId="{CE53E7CB-16A7-48B9-A248-BBFE753F1987}" destId="{0822DC31-41DB-47C1-A860-0F37673D6802}" srcOrd="5" destOrd="0" presId="urn:microsoft.com/office/officeart/2005/8/layout/vList4#1"/>
    <dgm:cxn modelId="{26D610F0-A4B2-4A46-9824-9AE1C7D00159}" type="presParOf" srcId="{CE53E7CB-16A7-48B9-A248-BBFE753F1987}" destId="{9E246463-1E8C-443E-9D7E-9AAE3D2AF591}" srcOrd="6" destOrd="0" presId="urn:microsoft.com/office/officeart/2005/8/layout/vList4#1"/>
    <dgm:cxn modelId="{CFC265EC-76F7-4363-AAEB-ED7ED9B4FE8C}" type="presParOf" srcId="{9E246463-1E8C-443E-9D7E-9AAE3D2AF591}" destId="{F596FEEF-77C3-4122-8032-D7437A209CBC}" srcOrd="0" destOrd="0" presId="urn:microsoft.com/office/officeart/2005/8/layout/vList4#1"/>
    <dgm:cxn modelId="{B84E122C-8ABC-45E9-9925-98FA068FFBF1}" type="presParOf" srcId="{9E246463-1E8C-443E-9D7E-9AAE3D2AF591}" destId="{E9D18859-C00F-49BB-BBE6-3CECF1230F58}" srcOrd="1" destOrd="0" presId="urn:microsoft.com/office/officeart/2005/8/layout/vList4#1"/>
    <dgm:cxn modelId="{330C96B8-F783-4AB5-9C66-36B8D57EBE94}" type="presParOf" srcId="{9E246463-1E8C-443E-9D7E-9AAE3D2AF591}" destId="{19E79154-7407-4B75-80FC-90003E417B8C}" srcOrd="2" destOrd="0" presId="urn:microsoft.com/office/officeart/2005/8/layout/vList4#1"/>
    <dgm:cxn modelId="{E56DE31A-DA01-4961-90A2-D5A6ED5EF36B}" type="presParOf" srcId="{CE53E7CB-16A7-48B9-A248-BBFE753F1987}" destId="{82FC4452-5460-43B7-807F-BFADFB6BBEF3}" srcOrd="7" destOrd="0" presId="urn:microsoft.com/office/officeart/2005/8/layout/vList4#1"/>
    <dgm:cxn modelId="{AB3C818F-4033-4A35-889A-D7F6676F7FC9}" type="presParOf" srcId="{CE53E7CB-16A7-48B9-A248-BBFE753F1987}" destId="{96FCBEE8-A81B-4926-9C0D-7FBCA4163AF2}" srcOrd="8" destOrd="0" presId="urn:microsoft.com/office/officeart/2005/8/layout/vList4#1"/>
    <dgm:cxn modelId="{6DF97491-8728-4BF0-8350-C1AF2883C688}" type="presParOf" srcId="{96FCBEE8-A81B-4926-9C0D-7FBCA4163AF2}" destId="{A97B56AF-E9E8-4B63-A441-E1AFDDC8859D}" srcOrd="0" destOrd="0" presId="urn:microsoft.com/office/officeart/2005/8/layout/vList4#1"/>
    <dgm:cxn modelId="{F7381710-8154-49C7-9177-D38C282A9790}" type="presParOf" srcId="{96FCBEE8-A81B-4926-9C0D-7FBCA4163AF2}" destId="{B097E9F0-54FD-43C2-AB1B-A438B801332F}" srcOrd="1" destOrd="0" presId="urn:microsoft.com/office/officeart/2005/8/layout/vList4#1"/>
    <dgm:cxn modelId="{634273B8-CD0C-4A2B-9B34-F62E8232FF22}" type="presParOf" srcId="{96FCBEE8-A81B-4926-9C0D-7FBCA4163AF2}" destId="{B7BC4BB8-9494-4844-84C4-CBC20D0090D3}"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F38BA-60DC-4D72-A324-ADF4B5137A6C}">
      <dsp:nvSpPr>
        <dsp:cNvPr id="0" name=""/>
        <dsp:cNvSpPr/>
      </dsp:nvSpPr>
      <dsp:spPr>
        <a:xfrm>
          <a:off x="0" y="0"/>
          <a:ext cx="8712968" cy="106893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100000"/>
            </a:lnSpc>
            <a:spcBef>
              <a:spcPct val="0"/>
            </a:spcBef>
            <a:spcAft>
              <a:spcPts val="0"/>
            </a:spcAft>
          </a:pPr>
          <a:r>
            <a:rPr lang="en-US" sz="1200" b="1" kern="1200" dirty="0" smtClean="0"/>
            <a:t>Access to Finance</a:t>
          </a:r>
        </a:p>
        <a:p>
          <a:pPr lvl="0" algn="l" defTabSz="533400">
            <a:lnSpc>
              <a:spcPct val="100000"/>
            </a:lnSpc>
            <a:spcBef>
              <a:spcPct val="0"/>
            </a:spcBef>
            <a:spcAft>
              <a:spcPts val="0"/>
            </a:spcAft>
          </a:pPr>
          <a:r>
            <a:rPr lang="en-US" sz="1200" b="0" kern="1200" dirty="0" smtClean="0"/>
            <a:t>-  I</a:t>
          </a:r>
          <a:r>
            <a:rPr lang="en-US" sz="1200" kern="1200" dirty="0" smtClean="0"/>
            <a:t>nclusivity grants (&lt;ZAR 100k) for prototyping of relevant innovations</a:t>
          </a:r>
        </a:p>
        <a:p>
          <a:pPr lvl="0" indent="-457200" algn="l" defTabSz="533400">
            <a:lnSpc>
              <a:spcPct val="100000"/>
            </a:lnSpc>
            <a:spcBef>
              <a:spcPct val="0"/>
            </a:spcBef>
            <a:spcAft>
              <a:spcPts val="0"/>
            </a:spcAft>
          </a:pPr>
          <a:r>
            <a:rPr lang="en-US" sz="1200" kern="1200" dirty="0" smtClean="0"/>
            <a:t>-  Access to highly flexible, stage-appropriate risk capital and proof-of-concept grants (&lt;ZAR 1m) and seed funding  through partners (average ZAR 2.4m)</a:t>
          </a:r>
          <a:endParaRPr lang="en-ZA" sz="1200" kern="1200" dirty="0"/>
        </a:p>
      </dsp:txBody>
      <dsp:txXfrm>
        <a:off x="1849487" y="0"/>
        <a:ext cx="6863480" cy="1068937"/>
      </dsp:txXfrm>
    </dsp:sp>
    <dsp:sp modelId="{30962D5D-3539-418F-97EE-67D83CE9C241}">
      <dsp:nvSpPr>
        <dsp:cNvPr id="0" name=""/>
        <dsp:cNvSpPr/>
      </dsp:nvSpPr>
      <dsp:spPr>
        <a:xfrm>
          <a:off x="106893" y="106893"/>
          <a:ext cx="1742593" cy="85515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A5074F-82AE-412C-8BCE-EE07AB04547B}">
      <dsp:nvSpPr>
        <dsp:cNvPr id="0" name=""/>
        <dsp:cNvSpPr/>
      </dsp:nvSpPr>
      <dsp:spPr>
        <a:xfrm>
          <a:off x="0" y="1175831"/>
          <a:ext cx="8712968" cy="108757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100000"/>
            </a:lnSpc>
            <a:spcBef>
              <a:spcPct val="0"/>
            </a:spcBef>
            <a:spcAft>
              <a:spcPts val="0"/>
            </a:spcAft>
          </a:pPr>
          <a:r>
            <a:rPr lang="en-US" sz="1200" b="1" kern="1200" dirty="0" smtClean="0"/>
            <a:t>Technical and Business Advisory (incl. Access to Information)</a:t>
          </a:r>
        </a:p>
        <a:p>
          <a:pPr lvl="0" algn="l" defTabSz="533400">
            <a:lnSpc>
              <a:spcPct val="100000"/>
            </a:lnSpc>
            <a:spcBef>
              <a:spcPct val="0"/>
            </a:spcBef>
            <a:spcAft>
              <a:spcPts val="0"/>
            </a:spcAft>
          </a:pPr>
          <a:r>
            <a:rPr lang="en-US" sz="1200" b="1" kern="1200" dirty="0" smtClean="0"/>
            <a:t>-  </a:t>
          </a:r>
          <a:r>
            <a:rPr lang="en-US" sz="1200" b="0" kern="1200" dirty="0" smtClean="0"/>
            <a:t>Te</a:t>
          </a:r>
          <a:r>
            <a:rPr lang="en-US" sz="1200" kern="1200" dirty="0" smtClean="0"/>
            <a:t>chnical and business advisory services and networking.</a:t>
          </a:r>
        </a:p>
        <a:p>
          <a:pPr lvl="0" algn="l" defTabSz="533400">
            <a:lnSpc>
              <a:spcPct val="100000"/>
            </a:lnSpc>
            <a:spcBef>
              <a:spcPct val="0"/>
            </a:spcBef>
            <a:spcAft>
              <a:spcPts val="0"/>
            </a:spcAft>
          </a:pPr>
          <a:r>
            <a:rPr lang="en-US" sz="1200" kern="1200" dirty="0" smtClean="0"/>
            <a:t>-  Access to information on climate technology market trends, products, etc.</a:t>
          </a:r>
        </a:p>
        <a:p>
          <a:pPr lvl="0" algn="l" defTabSz="533400">
            <a:lnSpc>
              <a:spcPct val="100000"/>
            </a:lnSpc>
            <a:spcBef>
              <a:spcPct val="0"/>
            </a:spcBef>
            <a:spcAft>
              <a:spcPts val="0"/>
            </a:spcAft>
          </a:pPr>
          <a:r>
            <a:rPr lang="en-US" sz="1200" kern="1200" dirty="0" smtClean="0"/>
            <a:t>-  Original market research in line with South Africa’s climate priorities</a:t>
          </a:r>
        </a:p>
        <a:p>
          <a:pPr lvl="0" algn="l" defTabSz="533400">
            <a:lnSpc>
              <a:spcPct val="100000"/>
            </a:lnSpc>
            <a:spcBef>
              <a:spcPct val="0"/>
            </a:spcBef>
            <a:spcAft>
              <a:spcPts val="0"/>
            </a:spcAft>
          </a:pPr>
          <a:r>
            <a:rPr lang="en-US" sz="1200" b="0" kern="1200" dirty="0" smtClean="0"/>
            <a:t>-  Technology assessments and assistance with technology transfer</a:t>
          </a:r>
          <a:endParaRPr lang="en-US" sz="1200" kern="1200" dirty="0" smtClean="0"/>
        </a:p>
      </dsp:txBody>
      <dsp:txXfrm>
        <a:off x="1849487" y="1175831"/>
        <a:ext cx="6863480" cy="1087579"/>
      </dsp:txXfrm>
    </dsp:sp>
    <dsp:sp modelId="{A9901AAC-806C-4A98-893A-D3345B84DF3F}">
      <dsp:nvSpPr>
        <dsp:cNvPr id="0" name=""/>
        <dsp:cNvSpPr/>
      </dsp:nvSpPr>
      <dsp:spPr>
        <a:xfrm>
          <a:off x="106893" y="1292046"/>
          <a:ext cx="1742593" cy="85515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2E643D-1D05-4ACD-8594-8F1DDA602BED}">
      <dsp:nvSpPr>
        <dsp:cNvPr id="0" name=""/>
        <dsp:cNvSpPr/>
      </dsp:nvSpPr>
      <dsp:spPr>
        <a:xfrm>
          <a:off x="0" y="2370305"/>
          <a:ext cx="8712968" cy="9538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100000"/>
            </a:lnSpc>
            <a:spcBef>
              <a:spcPct val="0"/>
            </a:spcBef>
            <a:spcAft>
              <a:spcPts val="0"/>
            </a:spcAft>
          </a:pPr>
          <a:r>
            <a:rPr lang="en-US" sz="1200" b="1" kern="1200" dirty="0" smtClean="0"/>
            <a:t>Policy Advisory Services</a:t>
          </a:r>
        </a:p>
        <a:p>
          <a:pPr lvl="0" algn="l" defTabSz="533400">
            <a:lnSpc>
              <a:spcPct val="100000"/>
            </a:lnSpc>
            <a:spcBef>
              <a:spcPct val="0"/>
            </a:spcBef>
            <a:spcAft>
              <a:spcPts val="0"/>
            </a:spcAft>
          </a:pPr>
          <a:r>
            <a:rPr lang="en-US" sz="1200" b="0" kern="1200" dirty="0" smtClean="0"/>
            <a:t>-  D</a:t>
          </a:r>
          <a:r>
            <a:rPr lang="en-US" sz="1200" kern="1200" dirty="0" smtClean="0"/>
            <a:t>ialogue between policy-makers, private sector and civil society to improve climate innovation frameworks and support inclusive growth</a:t>
          </a:r>
        </a:p>
        <a:p>
          <a:pPr lvl="0" algn="l" defTabSz="533400">
            <a:lnSpc>
              <a:spcPct val="100000"/>
            </a:lnSpc>
            <a:spcBef>
              <a:spcPct val="0"/>
            </a:spcBef>
            <a:spcAft>
              <a:spcPts val="0"/>
            </a:spcAft>
          </a:pPr>
          <a:r>
            <a:rPr lang="en-US" sz="1200" kern="1200" dirty="0" smtClean="0"/>
            <a:t>-  Policy standards  based on global best practice for South African context</a:t>
          </a:r>
          <a:endParaRPr lang="en-ZA" sz="1200" kern="1200" dirty="0"/>
        </a:p>
      </dsp:txBody>
      <dsp:txXfrm>
        <a:off x="1849487" y="2370305"/>
        <a:ext cx="6863480" cy="953802"/>
      </dsp:txXfrm>
    </dsp:sp>
    <dsp:sp modelId="{C5D7A4FE-7762-4AAE-B1B8-2F2EE337D9D4}">
      <dsp:nvSpPr>
        <dsp:cNvPr id="0" name=""/>
        <dsp:cNvSpPr/>
      </dsp:nvSpPr>
      <dsp:spPr>
        <a:xfrm>
          <a:off x="106893" y="2419631"/>
          <a:ext cx="1742593" cy="85515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96FEEF-77C3-4122-8032-D7437A209CBC}">
      <dsp:nvSpPr>
        <dsp:cNvPr id="0" name=""/>
        <dsp:cNvSpPr/>
      </dsp:nvSpPr>
      <dsp:spPr>
        <a:xfrm>
          <a:off x="0" y="3431001"/>
          <a:ext cx="8712968" cy="106893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100000"/>
            </a:lnSpc>
            <a:spcBef>
              <a:spcPct val="0"/>
            </a:spcBef>
            <a:spcAft>
              <a:spcPts val="0"/>
            </a:spcAft>
          </a:pPr>
          <a:r>
            <a:rPr lang="en-US" sz="1200" b="1" kern="1200" dirty="0" smtClean="0"/>
            <a:t>Access to Facilities</a:t>
          </a:r>
        </a:p>
        <a:p>
          <a:pPr lvl="0" algn="l" defTabSz="533400">
            <a:lnSpc>
              <a:spcPct val="100000"/>
            </a:lnSpc>
            <a:spcBef>
              <a:spcPct val="0"/>
            </a:spcBef>
            <a:spcAft>
              <a:spcPts val="0"/>
            </a:spcAft>
          </a:pPr>
          <a:r>
            <a:rPr lang="en-ZA" sz="1200" kern="1200" dirty="0" smtClean="0"/>
            <a:t>-  Flexible office space options and access to facilities and services for start-ups that need prototyping and manufacturing.</a:t>
          </a:r>
        </a:p>
        <a:p>
          <a:pPr lvl="0" algn="l" defTabSz="533400">
            <a:lnSpc>
              <a:spcPct val="100000"/>
            </a:lnSpc>
            <a:spcBef>
              <a:spcPct val="0"/>
            </a:spcBef>
            <a:spcAft>
              <a:spcPts val="0"/>
            </a:spcAft>
          </a:pPr>
          <a:r>
            <a:rPr lang="en-ZA" sz="1200" kern="1200" dirty="0" smtClean="0"/>
            <a:t>-  Connecting SMEs to institutes, universities and other laboratories in South Africa with technical equipment for testing and production.</a:t>
          </a:r>
          <a:endParaRPr lang="en-US" sz="1200" b="1" kern="1200" dirty="0" smtClean="0"/>
        </a:p>
        <a:p>
          <a:pPr lvl="0" algn="l" defTabSz="533400">
            <a:lnSpc>
              <a:spcPct val="90000"/>
            </a:lnSpc>
            <a:spcBef>
              <a:spcPct val="0"/>
            </a:spcBef>
            <a:spcAft>
              <a:spcPct val="35000"/>
            </a:spcAft>
          </a:pPr>
          <a:endParaRPr lang="en-ZA" sz="700" kern="1200" dirty="0"/>
        </a:p>
      </dsp:txBody>
      <dsp:txXfrm>
        <a:off x="1849487" y="3431001"/>
        <a:ext cx="6863480" cy="1068937"/>
      </dsp:txXfrm>
    </dsp:sp>
    <dsp:sp modelId="{E9D18859-C00F-49BB-BBE6-3CECF1230F58}">
      <dsp:nvSpPr>
        <dsp:cNvPr id="0" name=""/>
        <dsp:cNvSpPr/>
      </dsp:nvSpPr>
      <dsp:spPr>
        <a:xfrm>
          <a:off x="106893" y="3537895"/>
          <a:ext cx="1742593" cy="855150"/>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7B56AF-E9E8-4B63-A441-E1AFDDC8859D}">
      <dsp:nvSpPr>
        <dsp:cNvPr id="0" name=""/>
        <dsp:cNvSpPr/>
      </dsp:nvSpPr>
      <dsp:spPr>
        <a:xfrm>
          <a:off x="0" y="4606832"/>
          <a:ext cx="8712968" cy="88380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100000"/>
            </a:lnSpc>
            <a:spcBef>
              <a:spcPct val="0"/>
            </a:spcBef>
            <a:spcAft>
              <a:spcPts val="0"/>
            </a:spcAft>
          </a:pPr>
          <a:r>
            <a:rPr lang="en-US" sz="1200" b="1" kern="1200" dirty="0" smtClean="0"/>
            <a:t>Enabling Eco-system, incl. Regional and International Linkages</a:t>
          </a:r>
        </a:p>
        <a:p>
          <a:pPr lvl="0" algn="l" defTabSz="533400">
            <a:lnSpc>
              <a:spcPct val="100000"/>
            </a:lnSpc>
            <a:spcBef>
              <a:spcPct val="0"/>
            </a:spcBef>
            <a:spcAft>
              <a:spcPts val="0"/>
            </a:spcAft>
          </a:pPr>
          <a:r>
            <a:rPr lang="en-US" sz="1200" kern="1200" dirty="0" smtClean="0"/>
            <a:t>-  Seminars, roundtables, business plan competitions, network to other CICs.</a:t>
          </a:r>
          <a:endParaRPr lang="en-ZA" sz="1200" kern="1200" dirty="0" smtClean="0"/>
        </a:p>
        <a:p>
          <a:pPr lvl="0" algn="l" defTabSz="533400">
            <a:lnSpc>
              <a:spcPct val="100000"/>
            </a:lnSpc>
            <a:spcBef>
              <a:spcPct val="0"/>
            </a:spcBef>
            <a:spcAft>
              <a:spcPts val="0"/>
            </a:spcAft>
          </a:pPr>
          <a:r>
            <a:rPr lang="en-US" sz="1200" kern="1200" dirty="0" smtClean="0"/>
            <a:t>-  Collaborations, knowledge exchange and business linkages </a:t>
          </a:r>
        </a:p>
        <a:p>
          <a:pPr lvl="0" algn="l" defTabSz="533400">
            <a:lnSpc>
              <a:spcPct val="100000"/>
            </a:lnSpc>
            <a:spcBef>
              <a:spcPct val="0"/>
            </a:spcBef>
            <a:spcAft>
              <a:spcPts val="0"/>
            </a:spcAft>
          </a:pPr>
          <a:r>
            <a:rPr lang="en-US" sz="1200" kern="1200" dirty="0" smtClean="0"/>
            <a:t>-  ‘HUB &amp; SPOKE’ model for South Africa &amp; SADC climate change responses</a:t>
          </a:r>
          <a:endParaRPr lang="en-ZA" sz="1200" kern="1200" dirty="0"/>
        </a:p>
      </dsp:txBody>
      <dsp:txXfrm>
        <a:off x="1849487" y="4606832"/>
        <a:ext cx="6863480" cy="883808"/>
      </dsp:txXfrm>
    </dsp:sp>
    <dsp:sp modelId="{B097E9F0-54FD-43C2-AB1B-A438B801332F}">
      <dsp:nvSpPr>
        <dsp:cNvPr id="0" name=""/>
        <dsp:cNvSpPr/>
      </dsp:nvSpPr>
      <dsp:spPr>
        <a:xfrm>
          <a:off x="106893" y="4684353"/>
          <a:ext cx="1742593" cy="728767"/>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1" y="1"/>
            <a:ext cx="2972547" cy="497842"/>
          </a:xfrm>
          <a:prstGeom prst="rect">
            <a:avLst/>
          </a:prstGeom>
          <a:noFill/>
          <a:ln w="9525">
            <a:noFill/>
            <a:miter lim="800000"/>
            <a:headEnd/>
            <a:tailEnd/>
          </a:ln>
          <a:effectLst/>
        </p:spPr>
        <p:txBody>
          <a:bodyPr vert="horz" wrap="square" lIns="91868" tIns="45933" rIns="91868" bIns="45933" numCol="1" anchor="t" anchorCtr="0" compatLnSpc="1">
            <a:prstTxWarp prst="textNoShape">
              <a:avLst/>
            </a:prstTxWarp>
          </a:bodyPr>
          <a:lstStyle>
            <a:lvl1pPr>
              <a:defRPr sz="1200" b="0">
                <a:latin typeface="Arial" charset="0"/>
                <a:cs typeface="+mn-cs"/>
              </a:defRPr>
            </a:lvl1pPr>
          </a:lstStyle>
          <a:p>
            <a:pPr>
              <a:defRPr/>
            </a:pPr>
            <a:endParaRPr lang="en-US" dirty="0"/>
          </a:p>
        </p:txBody>
      </p:sp>
      <p:sp>
        <p:nvSpPr>
          <p:cNvPr id="90115" name="Rectangle 3"/>
          <p:cNvSpPr>
            <a:spLocks noGrp="1" noChangeArrowheads="1"/>
          </p:cNvSpPr>
          <p:nvPr>
            <p:ph type="dt" sz="quarter" idx="1"/>
          </p:nvPr>
        </p:nvSpPr>
        <p:spPr bwMode="auto">
          <a:xfrm>
            <a:off x="3883853" y="1"/>
            <a:ext cx="2972547" cy="497842"/>
          </a:xfrm>
          <a:prstGeom prst="rect">
            <a:avLst/>
          </a:prstGeom>
          <a:noFill/>
          <a:ln w="9525">
            <a:noFill/>
            <a:miter lim="800000"/>
            <a:headEnd/>
            <a:tailEnd/>
          </a:ln>
          <a:effectLst/>
        </p:spPr>
        <p:txBody>
          <a:bodyPr vert="horz" wrap="square" lIns="91868" tIns="45933" rIns="91868" bIns="45933" numCol="1" anchor="t" anchorCtr="0" compatLnSpc="1">
            <a:prstTxWarp prst="textNoShape">
              <a:avLst/>
            </a:prstTxWarp>
          </a:bodyPr>
          <a:lstStyle>
            <a:lvl1pPr algn="r">
              <a:defRPr sz="1200" b="0">
                <a:latin typeface="Arial" charset="0"/>
                <a:cs typeface="+mn-cs"/>
              </a:defRPr>
            </a:lvl1pPr>
          </a:lstStyle>
          <a:p>
            <a:pPr>
              <a:defRPr/>
            </a:pPr>
            <a:endParaRPr lang="en-US" dirty="0"/>
          </a:p>
        </p:txBody>
      </p:sp>
      <p:sp>
        <p:nvSpPr>
          <p:cNvPr id="90116" name="Rectangle 4"/>
          <p:cNvSpPr>
            <a:spLocks noGrp="1" noChangeArrowheads="1"/>
          </p:cNvSpPr>
          <p:nvPr>
            <p:ph type="ftr" sz="quarter" idx="2"/>
          </p:nvPr>
        </p:nvSpPr>
        <p:spPr bwMode="auto">
          <a:xfrm>
            <a:off x="1" y="9447846"/>
            <a:ext cx="2972547" cy="496251"/>
          </a:xfrm>
          <a:prstGeom prst="rect">
            <a:avLst/>
          </a:prstGeom>
          <a:noFill/>
          <a:ln w="9525">
            <a:noFill/>
            <a:miter lim="800000"/>
            <a:headEnd/>
            <a:tailEnd/>
          </a:ln>
          <a:effectLst/>
        </p:spPr>
        <p:txBody>
          <a:bodyPr vert="horz" wrap="square" lIns="91868" tIns="45933" rIns="91868" bIns="45933" numCol="1" anchor="b" anchorCtr="0" compatLnSpc="1">
            <a:prstTxWarp prst="textNoShape">
              <a:avLst/>
            </a:prstTxWarp>
          </a:bodyPr>
          <a:lstStyle>
            <a:lvl1pPr>
              <a:defRPr sz="1200" b="0">
                <a:latin typeface="Arial" charset="0"/>
                <a:cs typeface="+mn-cs"/>
              </a:defRPr>
            </a:lvl1pPr>
          </a:lstStyle>
          <a:p>
            <a:pPr>
              <a:defRPr/>
            </a:pPr>
            <a:endParaRPr lang="en-US" dirty="0"/>
          </a:p>
        </p:txBody>
      </p:sp>
      <p:sp>
        <p:nvSpPr>
          <p:cNvPr id="90117" name="Rectangle 5"/>
          <p:cNvSpPr>
            <a:spLocks noGrp="1" noChangeArrowheads="1"/>
          </p:cNvSpPr>
          <p:nvPr>
            <p:ph type="sldNum" sz="quarter" idx="3"/>
          </p:nvPr>
        </p:nvSpPr>
        <p:spPr bwMode="auto">
          <a:xfrm>
            <a:off x="3883853" y="9447846"/>
            <a:ext cx="2972547" cy="496251"/>
          </a:xfrm>
          <a:prstGeom prst="rect">
            <a:avLst/>
          </a:prstGeom>
          <a:noFill/>
          <a:ln w="9525">
            <a:noFill/>
            <a:miter lim="800000"/>
            <a:headEnd/>
            <a:tailEnd/>
          </a:ln>
          <a:effectLst/>
        </p:spPr>
        <p:txBody>
          <a:bodyPr vert="horz" wrap="square" lIns="91868" tIns="45933" rIns="91868" bIns="45933" numCol="1" anchor="b" anchorCtr="0" compatLnSpc="1">
            <a:prstTxWarp prst="textNoShape">
              <a:avLst/>
            </a:prstTxWarp>
          </a:bodyPr>
          <a:lstStyle>
            <a:lvl1pPr algn="r">
              <a:defRPr sz="1200" b="0">
                <a:latin typeface="Arial" charset="0"/>
                <a:cs typeface="+mn-cs"/>
              </a:defRPr>
            </a:lvl1pPr>
          </a:lstStyle>
          <a:p>
            <a:pPr>
              <a:defRPr/>
            </a:pPr>
            <a:fld id="{3D315563-EF72-4074-81E3-A728A957CAAF}" type="slidenum">
              <a:rPr lang="en-US"/>
              <a:pPr>
                <a:defRPr/>
              </a:pPr>
              <a:t>‹#›</a:t>
            </a:fld>
            <a:endParaRPr lang="en-US" dirty="0"/>
          </a:p>
        </p:txBody>
      </p:sp>
    </p:spTree>
    <p:extLst>
      <p:ext uri="{BB962C8B-B14F-4D97-AF65-F5344CB8AC3E}">
        <p14:creationId xmlns:p14="http://schemas.microsoft.com/office/powerpoint/2010/main" val="1011334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547" cy="497842"/>
          </a:xfrm>
          <a:prstGeom prst="rect">
            <a:avLst/>
          </a:prstGeom>
        </p:spPr>
        <p:txBody>
          <a:bodyPr vert="horz" lIns="91868" tIns="45933" rIns="91868" bIns="45933" rtlCol="0"/>
          <a:lstStyle>
            <a:lvl1pPr algn="l">
              <a:defRPr sz="1200">
                <a:latin typeface="Arial" charset="0"/>
                <a:cs typeface="+mn-cs"/>
              </a:defRPr>
            </a:lvl1pPr>
          </a:lstStyle>
          <a:p>
            <a:pPr>
              <a:defRPr/>
            </a:pPr>
            <a:endParaRPr lang="en-ZA"/>
          </a:p>
        </p:txBody>
      </p:sp>
      <p:sp>
        <p:nvSpPr>
          <p:cNvPr id="3" name="Date Placeholder 2"/>
          <p:cNvSpPr>
            <a:spLocks noGrp="1"/>
          </p:cNvSpPr>
          <p:nvPr>
            <p:ph type="dt" idx="1"/>
          </p:nvPr>
        </p:nvSpPr>
        <p:spPr>
          <a:xfrm>
            <a:off x="3883853" y="1"/>
            <a:ext cx="2972547" cy="497842"/>
          </a:xfrm>
          <a:prstGeom prst="rect">
            <a:avLst/>
          </a:prstGeom>
        </p:spPr>
        <p:txBody>
          <a:bodyPr vert="horz" lIns="91868" tIns="45933" rIns="91868" bIns="45933" rtlCol="0"/>
          <a:lstStyle>
            <a:lvl1pPr algn="r">
              <a:defRPr sz="1200">
                <a:latin typeface="Arial" charset="0"/>
                <a:cs typeface="+mn-cs"/>
              </a:defRPr>
            </a:lvl1pPr>
          </a:lstStyle>
          <a:p>
            <a:pPr>
              <a:defRPr/>
            </a:pPr>
            <a:fld id="{CC0F8BCF-C321-4780-A7EB-1131C643B908}" type="datetimeFigureOut">
              <a:rPr lang="en-ZA"/>
              <a:pPr>
                <a:defRPr/>
              </a:pPr>
              <a:t>2013/04/30</a:t>
            </a:fld>
            <a:endParaRPr lang="en-ZA"/>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868" tIns="45933" rIns="91868" bIns="45933" rtlCol="0" anchor="ctr"/>
          <a:lstStyle/>
          <a:p>
            <a:pPr lvl="0"/>
            <a:endParaRPr lang="en-ZA" noProof="0" smtClean="0"/>
          </a:p>
        </p:txBody>
      </p:sp>
      <p:sp>
        <p:nvSpPr>
          <p:cNvPr id="5" name="Notes Placeholder 4"/>
          <p:cNvSpPr>
            <a:spLocks noGrp="1"/>
          </p:cNvSpPr>
          <p:nvPr>
            <p:ph type="body" sz="quarter" idx="3"/>
          </p:nvPr>
        </p:nvSpPr>
        <p:spPr>
          <a:xfrm>
            <a:off x="685481" y="4723924"/>
            <a:ext cx="5487041" cy="4475798"/>
          </a:xfrm>
          <a:prstGeom prst="rect">
            <a:avLst/>
          </a:prstGeom>
        </p:spPr>
        <p:txBody>
          <a:bodyPr vert="horz" lIns="91868" tIns="45933" rIns="91868" bIns="4593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1" y="9447846"/>
            <a:ext cx="2972547" cy="496251"/>
          </a:xfrm>
          <a:prstGeom prst="rect">
            <a:avLst/>
          </a:prstGeom>
        </p:spPr>
        <p:txBody>
          <a:bodyPr vert="horz" lIns="91868" tIns="45933" rIns="91868" bIns="45933" rtlCol="0" anchor="b"/>
          <a:lstStyle>
            <a:lvl1pPr algn="l">
              <a:defRPr sz="1200">
                <a:latin typeface="Arial" charset="0"/>
                <a:cs typeface="+mn-cs"/>
              </a:defRPr>
            </a:lvl1pPr>
          </a:lstStyle>
          <a:p>
            <a:pPr>
              <a:defRPr/>
            </a:pPr>
            <a:endParaRPr lang="en-ZA"/>
          </a:p>
        </p:txBody>
      </p:sp>
      <p:sp>
        <p:nvSpPr>
          <p:cNvPr id="7" name="Slide Number Placeholder 6"/>
          <p:cNvSpPr>
            <a:spLocks noGrp="1"/>
          </p:cNvSpPr>
          <p:nvPr>
            <p:ph type="sldNum" sz="quarter" idx="5"/>
          </p:nvPr>
        </p:nvSpPr>
        <p:spPr>
          <a:xfrm>
            <a:off x="3883853" y="9447846"/>
            <a:ext cx="2972547" cy="496251"/>
          </a:xfrm>
          <a:prstGeom prst="rect">
            <a:avLst/>
          </a:prstGeom>
        </p:spPr>
        <p:txBody>
          <a:bodyPr vert="horz" lIns="91868" tIns="45933" rIns="91868" bIns="45933" rtlCol="0" anchor="b"/>
          <a:lstStyle>
            <a:lvl1pPr algn="r">
              <a:defRPr sz="1200">
                <a:latin typeface="Arial" charset="0"/>
                <a:cs typeface="+mn-cs"/>
              </a:defRPr>
            </a:lvl1pPr>
          </a:lstStyle>
          <a:p>
            <a:pPr>
              <a:defRPr/>
            </a:pPr>
            <a:fld id="{F650B79F-07F1-49E9-8F3D-1B0932F50386}" type="slidenum">
              <a:rPr lang="en-ZA"/>
              <a:pPr>
                <a:defRPr/>
              </a:pPr>
              <a:t>‹#›</a:t>
            </a:fld>
            <a:endParaRPr lang="en-ZA"/>
          </a:p>
        </p:txBody>
      </p:sp>
    </p:spTree>
    <p:extLst>
      <p:ext uri="{BB962C8B-B14F-4D97-AF65-F5344CB8AC3E}">
        <p14:creationId xmlns:p14="http://schemas.microsoft.com/office/powerpoint/2010/main" val="4147317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Arial" pitchFamily="34" charset="0"/>
              </a:defRPr>
            </a:lvl1pPr>
            <a:lvl2pPr marL="746442" indent="-287093" eaLnBrk="0" hangingPunct="0">
              <a:defRPr sz="2400" b="1">
                <a:solidFill>
                  <a:schemeClr val="tx1"/>
                </a:solidFill>
                <a:latin typeface="Arial" pitchFamily="34" charset="0"/>
              </a:defRPr>
            </a:lvl2pPr>
            <a:lvl3pPr marL="1148372" indent="-229674" eaLnBrk="0" hangingPunct="0">
              <a:defRPr sz="2400" b="1">
                <a:solidFill>
                  <a:schemeClr val="tx1"/>
                </a:solidFill>
                <a:latin typeface="Arial" pitchFamily="34" charset="0"/>
              </a:defRPr>
            </a:lvl3pPr>
            <a:lvl4pPr marL="1607721" indent="-229674" eaLnBrk="0" hangingPunct="0">
              <a:defRPr sz="2400" b="1">
                <a:solidFill>
                  <a:schemeClr val="tx1"/>
                </a:solidFill>
                <a:latin typeface="Arial" pitchFamily="34" charset="0"/>
              </a:defRPr>
            </a:lvl4pPr>
            <a:lvl5pPr marL="2067070" indent="-229674" eaLnBrk="0" hangingPunct="0">
              <a:defRPr sz="2400" b="1">
                <a:solidFill>
                  <a:schemeClr val="tx1"/>
                </a:solidFill>
                <a:latin typeface="Arial" pitchFamily="34" charset="0"/>
              </a:defRPr>
            </a:lvl5pPr>
            <a:lvl6pPr marL="2526419" indent="-229674" eaLnBrk="0" fontAlgn="base" hangingPunct="0">
              <a:spcBef>
                <a:spcPct val="0"/>
              </a:spcBef>
              <a:spcAft>
                <a:spcPct val="0"/>
              </a:spcAft>
              <a:defRPr sz="2400" b="1">
                <a:solidFill>
                  <a:schemeClr val="tx1"/>
                </a:solidFill>
                <a:latin typeface="Arial" pitchFamily="34" charset="0"/>
              </a:defRPr>
            </a:lvl6pPr>
            <a:lvl7pPr marL="2985767" indent="-229674" eaLnBrk="0" fontAlgn="base" hangingPunct="0">
              <a:spcBef>
                <a:spcPct val="0"/>
              </a:spcBef>
              <a:spcAft>
                <a:spcPct val="0"/>
              </a:spcAft>
              <a:defRPr sz="2400" b="1">
                <a:solidFill>
                  <a:schemeClr val="tx1"/>
                </a:solidFill>
                <a:latin typeface="Arial" pitchFamily="34" charset="0"/>
              </a:defRPr>
            </a:lvl7pPr>
            <a:lvl8pPr marL="3445116" indent="-229674" eaLnBrk="0" fontAlgn="base" hangingPunct="0">
              <a:spcBef>
                <a:spcPct val="0"/>
              </a:spcBef>
              <a:spcAft>
                <a:spcPct val="0"/>
              </a:spcAft>
              <a:defRPr sz="2400" b="1">
                <a:solidFill>
                  <a:schemeClr val="tx1"/>
                </a:solidFill>
                <a:latin typeface="Arial" pitchFamily="34" charset="0"/>
              </a:defRPr>
            </a:lvl8pPr>
            <a:lvl9pPr marL="3904465" indent="-229674" eaLnBrk="0" fontAlgn="base" hangingPunct="0">
              <a:spcBef>
                <a:spcPct val="0"/>
              </a:spcBef>
              <a:spcAft>
                <a:spcPct val="0"/>
              </a:spcAft>
              <a:defRPr sz="2400" b="1">
                <a:solidFill>
                  <a:schemeClr val="tx1"/>
                </a:solidFill>
                <a:latin typeface="Arial" pitchFamily="34" charset="0"/>
              </a:defRPr>
            </a:lvl9pPr>
          </a:lstStyle>
          <a:p>
            <a:pPr eaLnBrk="1" hangingPunct="1"/>
            <a:fld id="{DADD9B81-A2A1-4976-9696-240DAD595BE8}" type="slidenum">
              <a:rPr lang="en-ZA" sz="1200">
                <a:solidFill>
                  <a:prstClr val="black"/>
                </a:solidFill>
              </a:rPr>
              <a:pPr eaLnBrk="1" hangingPunct="1"/>
              <a:t>1</a:t>
            </a:fld>
            <a:endParaRPr lang="en-ZA" sz="120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Arial" charset="0"/>
              </a:defRPr>
            </a:lvl1pPr>
            <a:lvl2pPr marL="746421" indent="-287085" eaLnBrk="0" hangingPunct="0">
              <a:defRPr sz="2400" b="1">
                <a:solidFill>
                  <a:schemeClr val="tx1"/>
                </a:solidFill>
                <a:latin typeface="Arial" charset="0"/>
              </a:defRPr>
            </a:lvl2pPr>
            <a:lvl3pPr marL="1148339" indent="-229668" eaLnBrk="0" hangingPunct="0">
              <a:defRPr sz="2400" b="1">
                <a:solidFill>
                  <a:schemeClr val="tx1"/>
                </a:solidFill>
                <a:latin typeface="Arial" charset="0"/>
              </a:defRPr>
            </a:lvl3pPr>
            <a:lvl4pPr marL="1607675" indent="-229668" eaLnBrk="0" hangingPunct="0">
              <a:defRPr sz="2400" b="1">
                <a:solidFill>
                  <a:schemeClr val="tx1"/>
                </a:solidFill>
                <a:latin typeface="Arial" charset="0"/>
              </a:defRPr>
            </a:lvl4pPr>
            <a:lvl5pPr marL="2067009" indent="-229668" eaLnBrk="0" hangingPunct="0">
              <a:defRPr sz="2400" b="1">
                <a:solidFill>
                  <a:schemeClr val="tx1"/>
                </a:solidFill>
                <a:latin typeface="Arial" charset="0"/>
              </a:defRPr>
            </a:lvl5pPr>
            <a:lvl6pPr marL="2526346" indent="-229668" eaLnBrk="0" fontAlgn="base" hangingPunct="0">
              <a:spcBef>
                <a:spcPct val="0"/>
              </a:spcBef>
              <a:spcAft>
                <a:spcPct val="0"/>
              </a:spcAft>
              <a:defRPr sz="2400" b="1">
                <a:solidFill>
                  <a:schemeClr val="tx1"/>
                </a:solidFill>
                <a:latin typeface="Arial" charset="0"/>
              </a:defRPr>
            </a:lvl6pPr>
            <a:lvl7pPr marL="2985682" indent="-229668" eaLnBrk="0" fontAlgn="base" hangingPunct="0">
              <a:spcBef>
                <a:spcPct val="0"/>
              </a:spcBef>
              <a:spcAft>
                <a:spcPct val="0"/>
              </a:spcAft>
              <a:defRPr sz="2400" b="1">
                <a:solidFill>
                  <a:schemeClr val="tx1"/>
                </a:solidFill>
                <a:latin typeface="Arial" charset="0"/>
              </a:defRPr>
            </a:lvl7pPr>
            <a:lvl8pPr marL="3445017" indent="-229668" eaLnBrk="0" fontAlgn="base" hangingPunct="0">
              <a:spcBef>
                <a:spcPct val="0"/>
              </a:spcBef>
              <a:spcAft>
                <a:spcPct val="0"/>
              </a:spcAft>
              <a:defRPr sz="2400" b="1">
                <a:solidFill>
                  <a:schemeClr val="tx1"/>
                </a:solidFill>
                <a:latin typeface="Arial" charset="0"/>
              </a:defRPr>
            </a:lvl8pPr>
            <a:lvl9pPr marL="3904353" indent="-229668" eaLnBrk="0" fontAlgn="base" hangingPunct="0">
              <a:spcBef>
                <a:spcPct val="0"/>
              </a:spcBef>
              <a:spcAft>
                <a:spcPct val="0"/>
              </a:spcAft>
              <a:defRPr sz="2400" b="1">
                <a:solidFill>
                  <a:schemeClr val="tx1"/>
                </a:solidFill>
                <a:latin typeface="Arial" charset="0"/>
              </a:defRPr>
            </a:lvl9pPr>
          </a:lstStyle>
          <a:p>
            <a:pPr eaLnBrk="1" hangingPunct="1">
              <a:defRPr/>
            </a:pPr>
            <a:fld id="{4C3C5511-0DFB-475D-9B87-534E717E5600}" type="slidenum">
              <a:rPr lang="en-ZA" sz="1200"/>
              <a:pPr eaLnBrk="1" hangingPunct="1">
                <a:defRPr/>
              </a:pPr>
              <a:t>13</a:t>
            </a:fld>
            <a:endParaRPr lang="en-ZA"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lgn="just">
              <a:defRPr/>
            </a:pPr>
            <a:endParaRPr lang="en-ZA"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Arial" charset="0"/>
              </a:defRPr>
            </a:lvl1pPr>
            <a:lvl2pPr marL="746350" indent="-287058" eaLnBrk="0" hangingPunct="0">
              <a:defRPr sz="2400" b="1">
                <a:solidFill>
                  <a:schemeClr val="tx1"/>
                </a:solidFill>
                <a:latin typeface="Arial" charset="0"/>
              </a:defRPr>
            </a:lvl2pPr>
            <a:lvl3pPr marL="1148231" indent="-229646" eaLnBrk="0" hangingPunct="0">
              <a:defRPr sz="2400" b="1">
                <a:solidFill>
                  <a:schemeClr val="tx1"/>
                </a:solidFill>
                <a:latin typeface="Arial" charset="0"/>
              </a:defRPr>
            </a:lvl3pPr>
            <a:lvl4pPr marL="1607524" indent="-229646" eaLnBrk="0" hangingPunct="0">
              <a:defRPr sz="2400" b="1">
                <a:solidFill>
                  <a:schemeClr val="tx1"/>
                </a:solidFill>
                <a:latin typeface="Arial" charset="0"/>
              </a:defRPr>
            </a:lvl4pPr>
            <a:lvl5pPr marL="2066817" indent="-229646" eaLnBrk="0" hangingPunct="0">
              <a:defRPr sz="2400" b="1">
                <a:solidFill>
                  <a:schemeClr val="tx1"/>
                </a:solidFill>
                <a:latin typeface="Arial" charset="0"/>
              </a:defRPr>
            </a:lvl5pPr>
            <a:lvl6pPr marL="2526109" indent="-229646" eaLnBrk="0" fontAlgn="base" hangingPunct="0">
              <a:spcBef>
                <a:spcPct val="0"/>
              </a:spcBef>
              <a:spcAft>
                <a:spcPct val="0"/>
              </a:spcAft>
              <a:defRPr sz="2400" b="1">
                <a:solidFill>
                  <a:schemeClr val="tx1"/>
                </a:solidFill>
                <a:latin typeface="Arial" charset="0"/>
              </a:defRPr>
            </a:lvl6pPr>
            <a:lvl7pPr marL="2985401" indent="-229646" eaLnBrk="0" fontAlgn="base" hangingPunct="0">
              <a:spcBef>
                <a:spcPct val="0"/>
              </a:spcBef>
              <a:spcAft>
                <a:spcPct val="0"/>
              </a:spcAft>
              <a:defRPr sz="2400" b="1">
                <a:solidFill>
                  <a:schemeClr val="tx1"/>
                </a:solidFill>
                <a:latin typeface="Arial" charset="0"/>
              </a:defRPr>
            </a:lvl7pPr>
            <a:lvl8pPr marL="3444693" indent="-229646" eaLnBrk="0" fontAlgn="base" hangingPunct="0">
              <a:spcBef>
                <a:spcPct val="0"/>
              </a:spcBef>
              <a:spcAft>
                <a:spcPct val="0"/>
              </a:spcAft>
              <a:defRPr sz="2400" b="1">
                <a:solidFill>
                  <a:schemeClr val="tx1"/>
                </a:solidFill>
                <a:latin typeface="Arial" charset="0"/>
              </a:defRPr>
            </a:lvl8pPr>
            <a:lvl9pPr marL="3903987" indent="-229646" eaLnBrk="0" fontAlgn="base" hangingPunct="0">
              <a:spcBef>
                <a:spcPct val="0"/>
              </a:spcBef>
              <a:spcAft>
                <a:spcPct val="0"/>
              </a:spcAft>
              <a:defRPr sz="2400" b="1">
                <a:solidFill>
                  <a:schemeClr val="tx1"/>
                </a:solidFill>
                <a:latin typeface="Arial" charset="0"/>
              </a:defRPr>
            </a:lvl9pPr>
          </a:lstStyle>
          <a:p>
            <a:pPr eaLnBrk="1" hangingPunct="1"/>
            <a:fld id="{611CD93F-B656-4435-88B7-859084B59242}" type="slidenum">
              <a:rPr lang="en-ZA" sz="1200">
                <a:solidFill>
                  <a:prstClr val="black"/>
                </a:solidFill>
              </a:rPr>
              <a:pPr eaLnBrk="1" hangingPunct="1"/>
              <a:t>15</a:t>
            </a:fld>
            <a:endParaRPr lang="en-ZA"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Arial" charset="0"/>
              </a:defRPr>
            </a:lvl1pPr>
            <a:lvl2pPr marL="746421" indent="-287085" eaLnBrk="0" hangingPunct="0">
              <a:defRPr sz="2400" b="1">
                <a:solidFill>
                  <a:schemeClr val="tx1"/>
                </a:solidFill>
                <a:latin typeface="Arial" charset="0"/>
              </a:defRPr>
            </a:lvl2pPr>
            <a:lvl3pPr marL="1148339" indent="-229668" eaLnBrk="0" hangingPunct="0">
              <a:defRPr sz="2400" b="1">
                <a:solidFill>
                  <a:schemeClr val="tx1"/>
                </a:solidFill>
                <a:latin typeface="Arial" charset="0"/>
              </a:defRPr>
            </a:lvl3pPr>
            <a:lvl4pPr marL="1607675" indent="-229668" eaLnBrk="0" hangingPunct="0">
              <a:defRPr sz="2400" b="1">
                <a:solidFill>
                  <a:schemeClr val="tx1"/>
                </a:solidFill>
                <a:latin typeface="Arial" charset="0"/>
              </a:defRPr>
            </a:lvl4pPr>
            <a:lvl5pPr marL="2067009" indent="-229668" eaLnBrk="0" hangingPunct="0">
              <a:defRPr sz="2400" b="1">
                <a:solidFill>
                  <a:schemeClr val="tx1"/>
                </a:solidFill>
                <a:latin typeface="Arial" charset="0"/>
              </a:defRPr>
            </a:lvl5pPr>
            <a:lvl6pPr marL="2526346" indent="-229668" eaLnBrk="0" fontAlgn="base" hangingPunct="0">
              <a:spcBef>
                <a:spcPct val="0"/>
              </a:spcBef>
              <a:spcAft>
                <a:spcPct val="0"/>
              </a:spcAft>
              <a:defRPr sz="2400" b="1">
                <a:solidFill>
                  <a:schemeClr val="tx1"/>
                </a:solidFill>
                <a:latin typeface="Arial" charset="0"/>
              </a:defRPr>
            </a:lvl6pPr>
            <a:lvl7pPr marL="2985682" indent="-229668" eaLnBrk="0" fontAlgn="base" hangingPunct="0">
              <a:spcBef>
                <a:spcPct val="0"/>
              </a:spcBef>
              <a:spcAft>
                <a:spcPct val="0"/>
              </a:spcAft>
              <a:defRPr sz="2400" b="1">
                <a:solidFill>
                  <a:schemeClr val="tx1"/>
                </a:solidFill>
                <a:latin typeface="Arial" charset="0"/>
              </a:defRPr>
            </a:lvl7pPr>
            <a:lvl8pPr marL="3445017" indent="-229668" eaLnBrk="0" fontAlgn="base" hangingPunct="0">
              <a:spcBef>
                <a:spcPct val="0"/>
              </a:spcBef>
              <a:spcAft>
                <a:spcPct val="0"/>
              </a:spcAft>
              <a:defRPr sz="2400" b="1">
                <a:solidFill>
                  <a:schemeClr val="tx1"/>
                </a:solidFill>
                <a:latin typeface="Arial" charset="0"/>
              </a:defRPr>
            </a:lvl8pPr>
            <a:lvl9pPr marL="3904353" indent="-229668" eaLnBrk="0" fontAlgn="base" hangingPunct="0">
              <a:spcBef>
                <a:spcPct val="0"/>
              </a:spcBef>
              <a:spcAft>
                <a:spcPct val="0"/>
              </a:spcAft>
              <a:defRPr sz="2400" b="1">
                <a:solidFill>
                  <a:schemeClr val="tx1"/>
                </a:solidFill>
                <a:latin typeface="Arial" charset="0"/>
              </a:defRPr>
            </a:lvl9pPr>
          </a:lstStyle>
          <a:p>
            <a:pPr eaLnBrk="1" hangingPunct="1">
              <a:defRPr/>
            </a:pPr>
            <a:fld id="{4C3C5511-0DFB-475D-9B87-534E717E5600}" type="slidenum">
              <a:rPr lang="en-ZA" sz="1200"/>
              <a:pPr eaLnBrk="1" hangingPunct="1">
                <a:defRPr/>
              </a:pPr>
              <a:t>23</a:t>
            </a:fld>
            <a:endParaRPr lang="en-ZA"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7DE48A7-E5B9-FD4E-9A9A-B5A67B59CB3C}" type="slidenum">
              <a:rPr lang="en-US" smtClean="0"/>
              <a:t>24</a:t>
            </a:fld>
            <a:endParaRPr lang="en-US" dirty="0"/>
          </a:p>
        </p:txBody>
      </p:sp>
    </p:spTree>
    <p:extLst>
      <p:ext uri="{BB962C8B-B14F-4D97-AF65-F5344CB8AC3E}">
        <p14:creationId xmlns:p14="http://schemas.microsoft.com/office/powerpoint/2010/main" val="90422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8C26E-4221-4887-A45C-B4135BC2B80F}" type="slidenum">
              <a:rPr lang="en-US"/>
              <a:pPr/>
              <a:t>4</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xfrm>
            <a:off x="686933" y="4725531"/>
            <a:ext cx="5484136" cy="4474190"/>
          </a:xfrm>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8C26E-4221-4887-A45C-B4135BC2B80F}" type="slidenum">
              <a:rPr lang="en-US"/>
              <a:pPr/>
              <a:t>5</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xfrm>
            <a:off x="686933" y="4725531"/>
            <a:ext cx="5484136" cy="4474190"/>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8C26E-4221-4887-A45C-B4135BC2B80F}" type="slidenum">
              <a:rPr lang="en-US"/>
              <a:pPr/>
              <a:t>6</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xfrm>
            <a:off x="686933" y="4725531"/>
            <a:ext cx="5484136" cy="4474190"/>
          </a:xfrm>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lgn="just">
              <a:defRPr/>
            </a:pPr>
            <a:endParaRPr lang="en-ZA" dirty="0"/>
          </a:p>
        </p:txBody>
      </p:sp>
      <p:sp>
        <p:nvSpPr>
          <p:cNvPr id="4" name="Slide Number Placeholder 3"/>
          <p:cNvSpPr>
            <a:spLocks noGrp="1"/>
          </p:cNvSpPr>
          <p:nvPr>
            <p:ph type="sldNum" sz="quarter" idx="5"/>
          </p:nvPr>
        </p:nvSpPr>
        <p:spPr/>
        <p:txBody>
          <a:bodyPr/>
          <a:lstStyle/>
          <a:p>
            <a:pPr>
              <a:defRPr/>
            </a:pPr>
            <a:fld id="{E39E1138-8A09-4359-9B7C-FBBC1D0DDCC1}" type="slidenum">
              <a:rPr lang="en-ZA" smtClean="0">
                <a:solidFill>
                  <a:prstClr val="black"/>
                </a:solidFill>
              </a:rPr>
              <a:pPr>
                <a:defRPr/>
              </a:pPr>
              <a:t>7</a:t>
            </a:fld>
            <a:endParaRPr lang="en-ZA"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ZA" baseline="0" dirty="0" smtClean="0"/>
          </a:p>
        </p:txBody>
      </p:sp>
      <p:sp>
        <p:nvSpPr>
          <p:cNvPr id="4" name="Slide Number Placeholder 3"/>
          <p:cNvSpPr>
            <a:spLocks noGrp="1"/>
          </p:cNvSpPr>
          <p:nvPr>
            <p:ph type="sldNum" sz="quarter" idx="10"/>
          </p:nvPr>
        </p:nvSpPr>
        <p:spPr/>
        <p:txBody>
          <a:bodyPr/>
          <a:lstStyle/>
          <a:p>
            <a:pPr>
              <a:defRPr/>
            </a:pPr>
            <a:fld id="{F650B79F-07F1-49E9-8F3D-1B0932F50386}" type="slidenum">
              <a:rPr lang="en-ZA" smtClean="0"/>
              <a:pPr>
                <a:defRPr/>
              </a:pPr>
              <a:t>8</a:t>
            </a:fld>
            <a:endParaRPr lang="en-ZA"/>
          </a:p>
        </p:txBody>
      </p:sp>
    </p:spTree>
    <p:extLst>
      <p:ext uri="{BB962C8B-B14F-4D97-AF65-F5344CB8AC3E}">
        <p14:creationId xmlns:p14="http://schemas.microsoft.com/office/powerpoint/2010/main" val="144718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Arial" charset="0"/>
              </a:defRPr>
            </a:lvl1pPr>
            <a:lvl2pPr marL="746421" indent="-287085" eaLnBrk="0" hangingPunct="0">
              <a:defRPr sz="2400" b="1">
                <a:solidFill>
                  <a:schemeClr val="tx1"/>
                </a:solidFill>
                <a:latin typeface="Arial" charset="0"/>
              </a:defRPr>
            </a:lvl2pPr>
            <a:lvl3pPr marL="1148339" indent="-229668" eaLnBrk="0" hangingPunct="0">
              <a:defRPr sz="2400" b="1">
                <a:solidFill>
                  <a:schemeClr val="tx1"/>
                </a:solidFill>
                <a:latin typeface="Arial" charset="0"/>
              </a:defRPr>
            </a:lvl3pPr>
            <a:lvl4pPr marL="1607675" indent="-229668" eaLnBrk="0" hangingPunct="0">
              <a:defRPr sz="2400" b="1">
                <a:solidFill>
                  <a:schemeClr val="tx1"/>
                </a:solidFill>
                <a:latin typeface="Arial" charset="0"/>
              </a:defRPr>
            </a:lvl4pPr>
            <a:lvl5pPr marL="2067009" indent="-229668" eaLnBrk="0" hangingPunct="0">
              <a:defRPr sz="2400" b="1">
                <a:solidFill>
                  <a:schemeClr val="tx1"/>
                </a:solidFill>
                <a:latin typeface="Arial" charset="0"/>
              </a:defRPr>
            </a:lvl5pPr>
            <a:lvl6pPr marL="2526346" indent="-229668" eaLnBrk="0" fontAlgn="base" hangingPunct="0">
              <a:spcBef>
                <a:spcPct val="0"/>
              </a:spcBef>
              <a:spcAft>
                <a:spcPct val="0"/>
              </a:spcAft>
              <a:defRPr sz="2400" b="1">
                <a:solidFill>
                  <a:schemeClr val="tx1"/>
                </a:solidFill>
                <a:latin typeface="Arial" charset="0"/>
              </a:defRPr>
            </a:lvl6pPr>
            <a:lvl7pPr marL="2985682" indent="-229668" eaLnBrk="0" fontAlgn="base" hangingPunct="0">
              <a:spcBef>
                <a:spcPct val="0"/>
              </a:spcBef>
              <a:spcAft>
                <a:spcPct val="0"/>
              </a:spcAft>
              <a:defRPr sz="2400" b="1">
                <a:solidFill>
                  <a:schemeClr val="tx1"/>
                </a:solidFill>
                <a:latin typeface="Arial" charset="0"/>
              </a:defRPr>
            </a:lvl7pPr>
            <a:lvl8pPr marL="3445017" indent="-229668" eaLnBrk="0" fontAlgn="base" hangingPunct="0">
              <a:spcBef>
                <a:spcPct val="0"/>
              </a:spcBef>
              <a:spcAft>
                <a:spcPct val="0"/>
              </a:spcAft>
              <a:defRPr sz="2400" b="1">
                <a:solidFill>
                  <a:schemeClr val="tx1"/>
                </a:solidFill>
                <a:latin typeface="Arial" charset="0"/>
              </a:defRPr>
            </a:lvl8pPr>
            <a:lvl9pPr marL="3904353" indent="-229668" eaLnBrk="0" fontAlgn="base" hangingPunct="0">
              <a:spcBef>
                <a:spcPct val="0"/>
              </a:spcBef>
              <a:spcAft>
                <a:spcPct val="0"/>
              </a:spcAft>
              <a:defRPr sz="2400" b="1">
                <a:solidFill>
                  <a:schemeClr val="tx1"/>
                </a:solidFill>
                <a:latin typeface="Arial" charset="0"/>
              </a:defRPr>
            </a:lvl9pPr>
          </a:lstStyle>
          <a:p>
            <a:pPr eaLnBrk="1" hangingPunct="1">
              <a:defRPr/>
            </a:pPr>
            <a:fld id="{4C3C5511-0DFB-475D-9B87-534E717E5600}" type="slidenum">
              <a:rPr lang="en-ZA" sz="1200"/>
              <a:pPr eaLnBrk="1" hangingPunct="1">
                <a:defRPr/>
              </a:pPr>
              <a:t>10</a:t>
            </a:fld>
            <a:endParaRPr lang="en-ZA"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50B79F-07F1-49E9-8F3D-1B0932F50386}" type="slidenum">
              <a:rPr lang="en-ZA" smtClean="0"/>
              <a:pPr>
                <a:defRPr/>
              </a:pPr>
              <a:t>11</a:t>
            </a:fld>
            <a:endParaRPr lang="en-Z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Arial" charset="0"/>
              </a:defRPr>
            </a:lvl1pPr>
            <a:lvl2pPr marL="746421" indent="-287085" eaLnBrk="0" hangingPunct="0">
              <a:defRPr sz="2400" b="1">
                <a:solidFill>
                  <a:schemeClr val="tx1"/>
                </a:solidFill>
                <a:latin typeface="Arial" charset="0"/>
              </a:defRPr>
            </a:lvl2pPr>
            <a:lvl3pPr marL="1148339" indent="-229668" eaLnBrk="0" hangingPunct="0">
              <a:defRPr sz="2400" b="1">
                <a:solidFill>
                  <a:schemeClr val="tx1"/>
                </a:solidFill>
                <a:latin typeface="Arial" charset="0"/>
              </a:defRPr>
            </a:lvl3pPr>
            <a:lvl4pPr marL="1607675" indent="-229668" eaLnBrk="0" hangingPunct="0">
              <a:defRPr sz="2400" b="1">
                <a:solidFill>
                  <a:schemeClr val="tx1"/>
                </a:solidFill>
                <a:latin typeface="Arial" charset="0"/>
              </a:defRPr>
            </a:lvl4pPr>
            <a:lvl5pPr marL="2067009" indent="-229668" eaLnBrk="0" hangingPunct="0">
              <a:defRPr sz="2400" b="1">
                <a:solidFill>
                  <a:schemeClr val="tx1"/>
                </a:solidFill>
                <a:latin typeface="Arial" charset="0"/>
              </a:defRPr>
            </a:lvl5pPr>
            <a:lvl6pPr marL="2526346" indent="-229668" eaLnBrk="0" fontAlgn="base" hangingPunct="0">
              <a:spcBef>
                <a:spcPct val="0"/>
              </a:spcBef>
              <a:spcAft>
                <a:spcPct val="0"/>
              </a:spcAft>
              <a:defRPr sz="2400" b="1">
                <a:solidFill>
                  <a:schemeClr val="tx1"/>
                </a:solidFill>
                <a:latin typeface="Arial" charset="0"/>
              </a:defRPr>
            </a:lvl6pPr>
            <a:lvl7pPr marL="2985682" indent="-229668" eaLnBrk="0" fontAlgn="base" hangingPunct="0">
              <a:spcBef>
                <a:spcPct val="0"/>
              </a:spcBef>
              <a:spcAft>
                <a:spcPct val="0"/>
              </a:spcAft>
              <a:defRPr sz="2400" b="1">
                <a:solidFill>
                  <a:schemeClr val="tx1"/>
                </a:solidFill>
                <a:latin typeface="Arial" charset="0"/>
              </a:defRPr>
            </a:lvl7pPr>
            <a:lvl8pPr marL="3445017" indent="-229668" eaLnBrk="0" fontAlgn="base" hangingPunct="0">
              <a:spcBef>
                <a:spcPct val="0"/>
              </a:spcBef>
              <a:spcAft>
                <a:spcPct val="0"/>
              </a:spcAft>
              <a:defRPr sz="2400" b="1">
                <a:solidFill>
                  <a:schemeClr val="tx1"/>
                </a:solidFill>
                <a:latin typeface="Arial" charset="0"/>
              </a:defRPr>
            </a:lvl8pPr>
            <a:lvl9pPr marL="3904353" indent="-229668" eaLnBrk="0" fontAlgn="base" hangingPunct="0">
              <a:spcBef>
                <a:spcPct val="0"/>
              </a:spcBef>
              <a:spcAft>
                <a:spcPct val="0"/>
              </a:spcAft>
              <a:defRPr sz="2400" b="1">
                <a:solidFill>
                  <a:schemeClr val="tx1"/>
                </a:solidFill>
                <a:latin typeface="Arial" charset="0"/>
              </a:defRPr>
            </a:lvl9pPr>
          </a:lstStyle>
          <a:p>
            <a:pPr eaLnBrk="1" hangingPunct="1">
              <a:defRPr/>
            </a:pPr>
            <a:fld id="{4C3C5511-0DFB-475D-9B87-534E717E5600}" type="slidenum">
              <a:rPr lang="en-ZA" sz="1200"/>
              <a:pPr eaLnBrk="1" hangingPunct="1">
                <a:defRPr/>
              </a:pPr>
              <a:t>12</a:t>
            </a:fld>
            <a:endParaRPr lang="en-ZA"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1116013" y="6237288"/>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563938" y="6237288"/>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6395386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693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0"/>
            <a:ext cx="2057400" cy="6083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0"/>
            <a:ext cx="6019800" cy="6083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847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E0C4F7-7D57-D047-986B-83AEC54C7246}"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C8EF8C-5A6E-0C46-B161-347176DB68A3}" type="slidenum">
              <a:rPr lang="en-US" smtClean="0"/>
              <a:t>‹#›</a:t>
            </a:fld>
            <a:endParaRPr lang="en-US" dirty="0"/>
          </a:p>
        </p:txBody>
      </p:sp>
    </p:spTree>
    <p:extLst>
      <p:ext uri="{BB962C8B-B14F-4D97-AF65-F5344CB8AC3E}">
        <p14:creationId xmlns:p14="http://schemas.microsoft.com/office/powerpoint/2010/main" val="891980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0C4F7-7D57-D047-986B-83AEC54C7246}"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C8EF8C-5A6E-0C46-B161-347176DB68A3}" type="slidenum">
              <a:rPr lang="en-US" smtClean="0"/>
              <a:t>‹#›</a:t>
            </a:fld>
            <a:endParaRPr lang="en-US" dirty="0"/>
          </a:p>
        </p:txBody>
      </p:sp>
    </p:spTree>
    <p:extLst>
      <p:ext uri="{BB962C8B-B14F-4D97-AF65-F5344CB8AC3E}">
        <p14:creationId xmlns:p14="http://schemas.microsoft.com/office/powerpoint/2010/main" val="3474419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0C4F7-7D57-D047-986B-83AEC54C7246}"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C8EF8C-5A6E-0C46-B161-347176DB68A3}" type="slidenum">
              <a:rPr lang="en-US" smtClean="0"/>
              <a:t>‹#›</a:t>
            </a:fld>
            <a:endParaRPr lang="en-US" dirty="0"/>
          </a:p>
        </p:txBody>
      </p:sp>
    </p:spTree>
    <p:extLst>
      <p:ext uri="{BB962C8B-B14F-4D97-AF65-F5344CB8AC3E}">
        <p14:creationId xmlns:p14="http://schemas.microsoft.com/office/powerpoint/2010/main" val="3585909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E0C4F7-7D57-D047-986B-83AEC54C7246}" type="datetimeFigureOut">
              <a:rPr lang="en-US" smtClean="0"/>
              <a:t>4/30/2013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C8EF8C-5A6E-0C46-B161-347176DB68A3}" type="slidenum">
              <a:rPr lang="en-US" smtClean="0"/>
              <a:t>‹#›</a:t>
            </a:fld>
            <a:endParaRPr lang="en-US" dirty="0"/>
          </a:p>
        </p:txBody>
      </p:sp>
    </p:spTree>
    <p:extLst>
      <p:ext uri="{BB962C8B-B14F-4D97-AF65-F5344CB8AC3E}">
        <p14:creationId xmlns:p14="http://schemas.microsoft.com/office/powerpoint/2010/main" val="1377853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E0C4F7-7D57-D047-986B-83AEC54C7246}" type="datetimeFigureOut">
              <a:rPr lang="en-US" smtClean="0"/>
              <a:t>4/30/2013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C8EF8C-5A6E-0C46-B161-347176DB68A3}" type="slidenum">
              <a:rPr lang="en-US" smtClean="0"/>
              <a:t>‹#›</a:t>
            </a:fld>
            <a:endParaRPr lang="en-US" dirty="0"/>
          </a:p>
        </p:txBody>
      </p:sp>
    </p:spTree>
    <p:extLst>
      <p:ext uri="{BB962C8B-B14F-4D97-AF65-F5344CB8AC3E}">
        <p14:creationId xmlns:p14="http://schemas.microsoft.com/office/powerpoint/2010/main" val="4223982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E0C4F7-7D57-D047-986B-83AEC54C7246}" type="datetimeFigureOut">
              <a:rPr lang="en-US" smtClean="0"/>
              <a:t>4/30/2013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C8EF8C-5A6E-0C46-B161-347176DB68A3}" type="slidenum">
              <a:rPr lang="en-US" smtClean="0"/>
              <a:t>‹#›</a:t>
            </a:fld>
            <a:endParaRPr lang="en-US" dirty="0"/>
          </a:p>
        </p:txBody>
      </p:sp>
    </p:spTree>
    <p:extLst>
      <p:ext uri="{BB962C8B-B14F-4D97-AF65-F5344CB8AC3E}">
        <p14:creationId xmlns:p14="http://schemas.microsoft.com/office/powerpoint/2010/main" val="2558667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0C4F7-7D57-D047-986B-83AEC54C7246}" type="datetimeFigureOut">
              <a:rPr lang="en-US" smtClean="0"/>
              <a:t>4/30/2013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C8EF8C-5A6E-0C46-B161-347176DB68A3}" type="slidenum">
              <a:rPr lang="en-US" smtClean="0"/>
              <a:t>‹#›</a:t>
            </a:fld>
            <a:endParaRPr lang="en-US" dirty="0"/>
          </a:p>
        </p:txBody>
      </p:sp>
    </p:spTree>
    <p:extLst>
      <p:ext uri="{BB962C8B-B14F-4D97-AF65-F5344CB8AC3E}">
        <p14:creationId xmlns:p14="http://schemas.microsoft.com/office/powerpoint/2010/main" val="1920582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0C4F7-7D57-D047-986B-83AEC54C7246}" type="datetimeFigureOut">
              <a:rPr lang="en-US" smtClean="0"/>
              <a:t>4/30/2013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C8EF8C-5A6E-0C46-B161-347176DB68A3}" type="slidenum">
              <a:rPr lang="en-US" smtClean="0"/>
              <a:t>‹#›</a:t>
            </a:fld>
            <a:endParaRPr lang="en-US" dirty="0"/>
          </a:p>
        </p:txBody>
      </p:sp>
    </p:spTree>
    <p:extLst>
      <p:ext uri="{BB962C8B-B14F-4D97-AF65-F5344CB8AC3E}">
        <p14:creationId xmlns:p14="http://schemas.microsoft.com/office/powerpoint/2010/main" val="111447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555" y="0"/>
            <a:ext cx="6139133" cy="1143000"/>
          </a:xfrm>
        </p:spPr>
        <p:txBody>
          <a:bodyPr/>
          <a:lstStyle>
            <a:lvl1pPr>
              <a:defRPr/>
            </a:lvl1pPr>
          </a:lstStyle>
          <a:p>
            <a:r>
              <a:rPr lang="en-US" dirty="0" smtClean="0"/>
              <a:t>Click to edit Master title style</a:t>
            </a:r>
            <a:br>
              <a:rPr lang="en-US" dirty="0" smtClean="0"/>
            </a:br>
            <a:r>
              <a:rPr lang="en-US" dirty="0" smtClean="0"/>
              <a:t>Extra text here</a:t>
            </a:r>
            <a:endParaRPr lang="en-US" dirty="0"/>
          </a:p>
        </p:txBody>
      </p:sp>
      <p:sp>
        <p:nvSpPr>
          <p:cNvPr id="3" name="Content Placeholder 2"/>
          <p:cNvSpPr>
            <a:spLocks noGrp="1"/>
          </p:cNvSpPr>
          <p:nvPr>
            <p:ph idx="1"/>
          </p:nvPr>
        </p:nvSpPr>
        <p:spPr>
          <a:xfrm>
            <a:off x="251520" y="1501774"/>
            <a:ext cx="8662293"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20896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0C4F7-7D57-D047-986B-83AEC54C7246}" type="datetimeFigureOut">
              <a:rPr lang="en-US" smtClean="0"/>
              <a:t>4/30/2013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C8EF8C-5A6E-0C46-B161-347176DB68A3}" type="slidenum">
              <a:rPr lang="en-US" smtClean="0"/>
              <a:t>‹#›</a:t>
            </a:fld>
            <a:endParaRPr lang="en-US" dirty="0"/>
          </a:p>
        </p:txBody>
      </p:sp>
    </p:spTree>
    <p:extLst>
      <p:ext uri="{BB962C8B-B14F-4D97-AF65-F5344CB8AC3E}">
        <p14:creationId xmlns:p14="http://schemas.microsoft.com/office/powerpoint/2010/main" val="3731299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0C4F7-7D57-D047-986B-83AEC54C7246}"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C8EF8C-5A6E-0C46-B161-347176DB68A3}" type="slidenum">
              <a:rPr lang="en-US" smtClean="0"/>
              <a:t>‹#›</a:t>
            </a:fld>
            <a:endParaRPr lang="en-US" dirty="0"/>
          </a:p>
        </p:txBody>
      </p:sp>
    </p:spTree>
    <p:extLst>
      <p:ext uri="{BB962C8B-B14F-4D97-AF65-F5344CB8AC3E}">
        <p14:creationId xmlns:p14="http://schemas.microsoft.com/office/powerpoint/2010/main" val="157474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0C4F7-7D57-D047-986B-83AEC54C7246}"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C8EF8C-5A6E-0C46-B161-347176DB68A3}" type="slidenum">
              <a:rPr lang="en-US" smtClean="0"/>
              <a:t>‹#›</a:t>
            </a:fld>
            <a:endParaRPr lang="en-US" dirty="0"/>
          </a:p>
        </p:txBody>
      </p:sp>
    </p:spTree>
    <p:extLst>
      <p:ext uri="{BB962C8B-B14F-4D97-AF65-F5344CB8AC3E}">
        <p14:creationId xmlns:p14="http://schemas.microsoft.com/office/powerpoint/2010/main" val="1917887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1116013" y="6237288"/>
            <a:ext cx="2133600" cy="47625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563938" y="6237288"/>
            <a:ext cx="2895600" cy="47625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911860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555" y="0"/>
            <a:ext cx="6139133"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51520" y="1501774"/>
            <a:ext cx="8662293"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593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59260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1546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4504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384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54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628845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964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3906069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0784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0"/>
            <a:ext cx="2057400" cy="6083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0"/>
            <a:ext cx="6019800" cy="6083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542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870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363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409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91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245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38729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cid:image005.jpg@01CE0091.00F7547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cid:image005.jpg@01CE0091.00F7547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51521" y="0"/>
            <a:ext cx="62651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51520" y="1501774"/>
            <a:ext cx="866229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3" name="Line 16"/>
          <p:cNvSpPr>
            <a:spLocks noChangeShapeType="1"/>
          </p:cNvSpPr>
          <p:nvPr/>
        </p:nvSpPr>
        <p:spPr bwMode="auto">
          <a:xfrm>
            <a:off x="251520" y="1196752"/>
            <a:ext cx="8712968" cy="0"/>
          </a:xfrm>
          <a:prstGeom prst="line">
            <a:avLst/>
          </a:prstGeom>
          <a:noFill/>
          <a:ln w="9525" cmpd="sng">
            <a:solidFill>
              <a:srgbClr val="FF9933"/>
            </a:solidFill>
            <a:round/>
            <a:headEnd/>
            <a:tailEnd/>
          </a:ln>
          <a:extLst>
            <a:ext uri="{909E8E84-426E-40DD-AFC4-6F175D3DCCD1}">
              <a14:hiddenFill xmlns:a14="http://schemas.microsoft.com/office/drawing/2010/main">
                <a:noFill/>
              </a14:hiddenFill>
            </a:ext>
          </a:extLst>
        </p:spPr>
        <p:txBody>
          <a:bodyPr wrap="none"/>
          <a:lstStyle/>
          <a:p>
            <a:endParaRPr lang="en-ZA"/>
          </a:p>
        </p:txBody>
      </p:sp>
      <p:sp>
        <p:nvSpPr>
          <p:cNvPr id="15" name="Line 16"/>
          <p:cNvSpPr>
            <a:spLocks noChangeAspect="1" noChangeShapeType="1"/>
          </p:cNvSpPr>
          <p:nvPr userDrawn="1"/>
        </p:nvSpPr>
        <p:spPr bwMode="auto">
          <a:xfrm>
            <a:off x="251520" y="6150446"/>
            <a:ext cx="8712968" cy="0"/>
          </a:xfrm>
          <a:prstGeom prst="line">
            <a:avLst/>
          </a:prstGeom>
          <a:noFill/>
          <a:ln w="6350" cmpd="sng">
            <a:solidFill>
              <a:srgbClr val="FF9933"/>
            </a:solidFill>
            <a:round/>
            <a:headEnd/>
            <a:tailEnd/>
          </a:ln>
          <a:extLst>
            <a:ext uri="{909E8E84-426E-40DD-AFC4-6F175D3DCCD1}">
              <a14:hiddenFill xmlns:a14="http://schemas.microsoft.com/office/drawing/2010/main">
                <a:noFill/>
              </a14:hiddenFill>
            </a:ext>
          </a:extLst>
        </p:spPr>
        <p:txBody>
          <a:bodyPr wrap="none"/>
          <a:lstStyle/>
          <a:p>
            <a:endParaRPr lang="en-ZA"/>
          </a:p>
        </p:txBody>
      </p:sp>
      <p:pic>
        <p:nvPicPr>
          <p:cNvPr id="9" name="Picture 8" descr="I:\MARKETING\Logo's\GPG\Gauteng Logo white.jpg"/>
          <p:cNvPicPr/>
          <p:nvPr userDrawn="1"/>
        </p:nvPicPr>
        <p:blipFill>
          <a:blip r:embed="rId13" cstate="print"/>
          <a:srcRect/>
          <a:stretch>
            <a:fillRect/>
          </a:stretch>
        </p:blipFill>
        <p:spPr bwMode="auto">
          <a:xfrm>
            <a:off x="1094966" y="6390319"/>
            <a:ext cx="487187" cy="411758"/>
          </a:xfrm>
          <a:prstGeom prst="rect">
            <a:avLst/>
          </a:prstGeom>
          <a:noFill/>
          <a:ln w="9525">
            <a:noFill/>
            <a:miter lim="800000"/>
            <a:headEnd/>
            <a:tailEnd/>
          </a:ln>
        </p:spPr>
      </p:pic>
      <p:pic>
        <p:nvPicPr>
          <p:cNvPr id="10" name="Picture 9" descr="Description: Description: Description: Description: C:\Users\sharonm\AppData\Local\Microsoft\Windows\Temporary Internet Files\Content.Outlook\7YIQ5J6J\GGDA logo.jpg"/>
          <p:cNvPicPr/>
          <p:nvPr userDrawn="1"/>
        </p:nvPicPr>
        <p:blipFill>
          <a:blip r:embed="rId14" r:link="rId15" cstate="print"/>
          <a:srcRect/>
          <a:stretch>
            <a:fillRect/>
          </a:stretch>
        </p:blipFill>
        <p:spPr bwMode="auto">
          <a:xfrm>
            <a:off x="320584" y="6180855"/>
            <a:ext cx="720056" cy="676093"/>
          </a:xfrm>
          <a:prstGeom prst="rect">
            <a:avLst/>
          </a:prstGeom>
          <a:noFill/>
          <a:ln w="9525">
            <a:noFill/>
            <a:miter lim="800000"/>
            <a:headEnd/>
            <a:tailEnd/>
          </a:ln>
        </p:spPr>
      </p:pic>
      <p:pic>
        <p:nvPicPr>
          <p:cNvPr id="11" name="Picture 3" descr="C:\Users\pplantinga\Documents\Marketing\TIH LOGO .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747564" y="6390319"/>
            <a:ext cx="3144916" cy="31870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txStyles>
    <p:titleStyle>
      <a:lvl1pPr algn="l" rtl="0" eaLnBrk="0" fontAlgn="base" hangingPunct="0">
        <a:spcBef>
          <a:spcPct val="0"/>
        </a:spcBef>
        <a:spcAft>
          <a:spcPct val="0"/>
        </a:spcAft>
        <a:defRPr sz="3200" b="1" baseline="0">
          <a:solidFill>
            <a:srgbClr val="FF9933"/>
          </a:solidFill>
          <a:latin typeface="+mj-lt"/>
          <a:ea typeface="+mj-ea"/>
          <a:cs typeface="+mj-cs"/>
        </a:defRPr>
      </a:lvl1pPr>
      <a:lvl2pPr algn="l" rtl="0" eaLnBrk="0" fontAlgn="base" hangingPunct="0">
        <a:spcBef>
          <a:spcPct val="0"/>
        </a:spcBef>
        <a:spcAft>
          <a:spcPct val="0"/>
        </a:spcAft>
        <a:defRPr sz="3600" b="1">
          <a:solidFill>
            <a:srgbClr val="FF9933"/>
          </a:solidFill>
          <a:latin typeface="Arial" charset="0"/>
        </a:defRPr>
      </a:lvl2pPr>
      <a:lvl3pPr algn="l" rtl="0" eaLnBrk="0" fontAlgn="base" hangingPunct="0">
        <a:spcBef>
          <a:spcPct val="0"/>
        </a:spcBef>
        <a:spcAft>
          <a:spcPct val="0"/>
        </a:spcAft>
        <a:defRPr sz="3600" b="1">
          <a:solidFill>
            <a:srgbClr val="FF9933"/>
          </a:solidFill>
          <a:latin typeface="Arial" charset="0"/>
        </a:defRPr>
      </a:lvl3pPr>
      <a:lvl4pPr algn="l" rtl="0" eaLnBrk="0" fontAlgn="base" hangingPunct="0">
        <a:spcBef>
          <a:spcPct val="0"/>
        </a:spcBef>
        <a:spcAft>
          <a:spcPct val="0"/>
        </a:spcAft>
        <a:defRPr sz="3600" b="1">
          <a:solidFill>
            <a:srgbClr val="FF9933"/>
          </a:solidFill>
          <a:latin typeface="Arial" charset="0"/>
        </a:defRPr>
      </a:lvl4pPr>
      <a:lvl5pPr algn="l" rtl="0" eaLnBrk="0" fontAlgn="base" hangingPunct="0">
        <a:spcBef>
          <a:spcPct val="0"/>
        </a:spcBef>
        <a:spcAft>
          <a:spcPct val="0"/>
        </a:spcAft>
        <a:defRPr sz="3600" b="1">
          <a:solidFill>
            <a:srgbClr val="FF9933"/>
          </a:solidFill>
          <a:latin typeface="Arial" charset="0"/>
        </a:defRPr>
      </a:lvl5pPr>
      <a:lvl6pPr marL="457200" algn="l" rtl="0" fontAlgn="base">
        <a:spcBef>
          <a:spcPct val="0"/>
        </a:spcBef>
        <a:spcAft>
          <a:spcPct val="0"/>
        </a:spcAft>
        <a:defRPr sz="3600" b="1">
          <a:solidFill>
            <a:srgbClr val="FF9933"/>
          </a:solidFill>
          <a:latin typeface="Arial" charset="0"/>
        </a:defRPr>
      </a:lvl6pPr>
      <a:lvl7pPr marL="914400" algn="l" rtl="0" fontAlgn="base">
        <a:spcBef>
          <a:spcPct val="0"/>
        </a:spcBef>
        <a:spcAft>
          <a:spcPct val="0"/>
        </a:spcAft>
        <a:defRPr sz="3600" b="1">
          <a:solidFill>
            <a:srgbClr val="FF9933"/>
          </a:solidFill>
          <a:latin typeface="Arial" charset="0"/>
        </a:defRPr>
      </a:lvl7pPr>
      <a:lvl8pPr marL="1371600" algn="l" rtl="0" fontAlgn="base">
        <a:spcBef>
          <a:spcPct val="0"/>
        </a:spcBef>
        <a:spcAft>
          <a:spcPct val="0"/>
        </a:spcAft>
        <a:defRPr sz="3600" b="1">
          <a:solidFill>
            <a:srgbClr val="FF9933"/>
          </a:solidFill>
          <a:latin typeface="Arial" charset="0"/>
        </a:defRPr>
      </a:lvl8pPr>
      <a:lvl9pPr marL="1828800" algn="l" rtl="0" fontAlgn="base">
        <a:spcBef>
          <a:spcPct val="0"/>
        </a:spcBef>
        <a:spcAft>
          <a:spcPct val="0"/>
        </a:spcAft>
        <a:defRPr sz="3600" b="1">
          <a:solidFill>
            <a:srgbClr val="FF9933"/>
          </a:solidFill>
          <a:latin typeface="Arial" charset="0"/>
        </a:defRPr>
      </a:lvl9pPr>
    </p:titleStyle>
    <p:bodyStyle>
      <a:lvl1pPr marL="457200" indent="-457200" algn="l" rtl="0" eaLnBrk="0" fontAlgn="base" hangingPunct="0">
        <a:spcBef>
          <a:spcPct val="20000"/>
        </a:spcBef>
        <a:spcAft>
          <a:spcPct val="0"/>
        </a:spcAft>
        <a:buClr>
          <a:srgbClr val="FF9966"/>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0C4F7-7D57-D047-986B-83AEC54C7246}" type="datetimeFigureOut">
              <a:rPr lang="en-US" smtClean="0"/>
              <a:t>4/30/2013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8EF8C-5A6E-0C46-B161-347176DB68A3}" type="slidenum">
              <a:rPr lang="en-US" smtClean="0"/>
              <a:t>‹#›</a:t>
            </a:fld>
            <a:endParaRPr lang="en-US" dirty="0"/>
          </a:p>
        </p:txBody>
      </p:sp>
    </p:spTree>
    <p:extLst>
      <p:ext uri="{BB962C8B-B14F-4D97-AF65-F5344CB8AC3E}">
        <p14:creationId xmlns:p14="http://schemas.microsoft.com/office/powerpoint/2010/main" val="135305570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51521" y="0"/>
            <a:ext cx="62651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Extra Text here</a:t>
            </a:r>
          </a:p>
        </p:txBody>
      </p:sp>
      <p:sp>
        <p:nvSpPr>
          <p:cNvPr id="1028" name="Rectangle 3"/>
          <p:cNvSpPr>
            <a:spLocks noGrp="1" noChangeArrowheads="1"/>
          </p:cNvSpPr>
          <p:nvPr>
            <p:ph type="body" idx="1"/>
          </p:nvPr>
        </p:nvSpPr>
        <p:spPr bwMode="auto">
          <a:xfrm>
            <a:off x="251520" y="1501774"/>
            <a:ext cx="866229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3" name="Line 16"/>
          <p:cNvSpPr>
            <a:spLocks noChangeShapeType="1"/>
          </p:cNvSpPr>
          <p:nvPr/>
        </p:nvSpPr>
        <p:spPr bwMode="auto">
          <a:xfrm>
            <a:off x="251520" y="1196752"/>
            <a:ext cx="8892480" cy="0"/>
          </a:xfrm>
          <a:prstGeom prst="line">
            <a:avLst/>
          </a:prstGeom>
          <a:noFill/>
          <a:ln w="9525" cmpd="sng">
            <a:solidFill>
              <a:srgbClr val="FF9933"/>
            </a:solidFill>
            <a:round/>
            <a:headEnd/>
            <a:tailEnd/>
          </a:ln>
          <a:extLst>
            <a:ext uri="{909E8E84-426E-40DD-AFC4-6F175D3DCCD1}">
              <a14:hiddenFill xmlns:a14="http://schemas.microsoft.com/office/drawing/2010/main">
                <a:noFill/>
              </a14:hiddenFill>
            </a:ext>
          </a:extLst>
        </p:spPr>
        <p:txBody>
          <a:bodyPr wrap="none"/>
          <a:lstStyle/>
          <a:p>
            <a:endParaRPr lang="en-ZA">
              <a:solidFill>
                <a:srgbClr val="000000"/>
              </a:solidFill>
            </a:endParaRPr>
          </a:p>
        </p:txBody>
      </p:sp>
      <p:sp>
        <p:nvSpPr>
          <p:cNvPr id="15" name="Line 16"/>
          <p:cNvSpPr>
            <a:spLocks noChangeAspect="1" noChangeShapeType="1"/>
          </p:cNvSpPr>
          <p:nvPr userDrawn="1"/>
        </p:nvSpPr>
        <p:spPr bwMode="auto">
          <a:xfrm>
            <a:off x="144016" y="6165304"/>
            <a:ext cx="8892480" cy="36000"/>
          </a:xfrm>
          <a:prstGeom prst="line">
            <a:avLst/>
          </a:prstGeom>
          <a:noFill/>
          <a:ln w="6350" cmpd="sng">
            <a:solidFill>
              <a:srgbClr val="FF9933"/>
            </a:solidFill>
            <a:round/>
            <a:headEnd/>
            <a:tailEnd/>
          </a:ln>
          <a:extLst>
            <a:ext uri="{909E8E84-426E-40DD-AFC4-6F175D3DCCD1}">
              <a14:hiddenFill xmlns:a14="http://schemas.microsoft.com/office/drawing/2010/main">
                <a:noFill/>
              </a14:hiddenFill>
            </a:ext>
          </a:extLst>
        </p:spPr>
        <p:txBody>
          <a:bodyPr wrap="none"/>
          <a:lstStyle/>
          <a:p>
            <a:endParaRPr lang="en-ZA">
              <a:solidFill>
                <a:srgbClr val="000000"/>
              </a:solidFill>
            </a:endParaRPr>
          </a:p>
        </p:txBody>
      </p:sp>
      <p:pic>
        <p:nvPicPr>
          <p:cNvPr id="3" name="Picture 2"/>
          <p:cNvPicPr>
            <a:picLocks noChangeAspect="1"/>
          </p:cNvPicPr>
          <p:nvPr userDrawn="1"/>
        </p:nvPicPr>
        <p:blipFill>
          <a:blip r:embed="rId13"/>
          <a:stretch>
            <a:fillRect/>
          </a:stretch>
        </p:blipFill>
        <p:spPr>
          <a:xfrm>
            <a:off x="6297292" y="6468721"/>
            <a:ext cx="2667196" cy="272647"/>
          </a:xfrm>
          <a:prstGeom prst="rect">
            <a:avLst/>
          </a:prstGeom>
        </p:spPr>
      </p:pic>
      <p:pic>
        <p:nvPicPr>
          <p:cNvPr id="9" name="Picture 8" descr="I:\MARKETING\Logo's\GPG\Gauteng Logo white.jpg"/>
          <p:cNvPicPr/>
          <p:nvPr userDrawn="1"/>
        </p:nvPicPr>
        <p:blipFill>
          <a:blip r:embed="rId14" cstate="print"/>
          <a:srcRect/>
          <a:stretch>
            <a:fillRect/>
          </a:stretch>
        </p:blipFill>
        <p:spPr bwMode="auto">
          <a:xfrm>
            <a:off x="1182050" y="6230035"/>
            <a:ext cx="487187" cy="600617"/>
          </a:xfrm>
          <a:prstGeom prst="rect">
            <a:avLst/>
          </a:prstGeom>
          <a:noFill/>
          <a:ln w="9525">
            <a:noFill/>
            <a:miter lim="800000"/>
            <a:headEnd/>
            <a:tailEnd/>
          </a:ln>
        </p:spPr>
      </p:pic>
      <p:pic>
        <p:nvPicPr>
          <p:cNvPr id="10" name="Picture 9" descr="Description: Description: Description: Description: C:\Users\sharonm\AppData\Local\Microsoft\Windows\Temporary Internet Files\Content.Outlook\7YIQ5J6J\GGDA logo.jpg"/>
          <p:cNvPicPr/>
          <p:nvPr userDrawn="1"/>
        </p:nvPicPr>
        <p:blipFill>
          <a:blip r:embed="rId15" r:link="rId16" cstate="print"/>
          <a:srcRect/>
          <a:stretch>
            <a:fillRect/>
          </a:stretch>
        </p:blipFill>
        <p:spPr bwMode="auto">
          <a:xfrm>
            <a:off x="320584" y="6183304"/>
            <a:ext cx="720056" cy="676093"/>
          </a:xfrm>
          <a:prstGeom prst="rect">
            <a:avLst/>
          </a:prstGeom>
          <a:noFill/>
          <a:ln w="9525">
            <a:noFill/>
            <a:miter lim="800000"/>
            <a:headEnd/>
            <a:tailEnd/>
          </a:ln>
        </p:spPr>
      </p:pic>
    </p:spTree>
    <p:extLst>
      <p:ext uri="{BB962C8B-B14F-4D97-AF65-F5344CB8AC3E}">
        <p14:creationId xmlns:p14="http://schemas.microsoft.com/office/powerpoint/2010/main" val="102269724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eaLnBrk="0" fontAlgn="base" hangingPunct="0">
        <a:spcBef>
          <a:spcPct val="0"/>
        </a:spcBef>
        <a:spcAft>
          <a:spcPct val="0"/>
        </a:spcAft>
        <a:defRPr sz="2400" b="0" baseline="0">
          <a:solidFill>
            <a:srgbClr val="FF9933"/>
          </a:solidFill>
          <a:latin typeface="+mj-lt"/>
          <a:ea typeface="+mj-ea"/>
          <a:cs typeface="+mj-cs"/>
        </a:defRPr>
      </a:lvl1pPr>
      <a:lvl2pPr algn="l" rtl="0" eaLnBrk="0" fontAlgn="base" hangingPunct="0">
        <a:spcBef>
          <a:spcPct val="0"/>
        </a:spcBef>
        <a:spcAft>
          <a:spcPct val="0"/>
        </a:spcAft>
        <a:defRPr sz="3600" b="1">
          <a:solidFill>
            <a:srgbClr val="FF9933"/>
          </a:solidFill>
          <a:latin typeface="Arial" charset="0"/>
        </a:defRPr>
      </a:lvl2pPr>
      <a:lvl3pPr algn="l" rtl="0" eaLnBrk="0" fontAlgn="base" hangingPunct="0">
        <a:spcBef>
          <a:spcPct val="0"/>
        </a:spcBef>
        <a:spcAft>
          <a:spcPct val="0"/>
        </a:spcAft>
        <a:defRPr sz="3600" b="1">
          <a:solidFill>
            <a:srgbClr val="FF9933"/>
          </a:solidFill>
          <a:latin typeface="Arial" charset="0"/>
        </a:defRPr>
      </a:lvl3pPr>
      <a:lvl4pPr algn="l" rtl="0" eaLnBrk="0" fontAlgn="base" hangingPunct="0">
        <a:spcBef>
          <a:spcPct val="0"/>
        </a:spcBef>
        <a:spcAft>
          <a:spcPct val="0"/>
        </a:spcAft>
        <a:defRPr sz="3600" b="1">
          <a:solidFill>
            <a:srgbClr val="FF9933"/>
          </a:solidFill>
          <a:latin typeface="Arial" charset="0"/>
        </a:defRPr>
      </a:lvl4pPr>
      <a:lvl5pPr algn="l" rtl="0" eaLnBrk="0" fontAlgn="base" hangingPunct="0">
        <a:spcBef>
          <a:spcPct val="0"/>
        </a:spcBef>
        <a:spcAft>
          <a:spcPct val="0"/>
        </a:spcAft>
        <a:defRPr sz="3600" b="1">
          <a:solidFill>
            <a:srgbClr val="FF9933"/>
          </a:solidFill>
          <a:latin typeface="Arial" charset="0"/>
        </a:defRPr>
      </a:lvl5pPr>
      <a:lvl6pPr marL="457200" algn="l" rtl="0" fontAlgn="base">
        <a:spcBef>
          <a:spcPct val="0"/>
        </a:spcBef>
        <a:spcAft>
          <a:spcPct val="0"/>
        </a:spcAft>
        <a:defRPr sz="3600" b="1">
          <a:solidFill>
            <a:srgbClr val="FF9933"/>
          </a:solidFill>
          <a:latin typeface="Arial" charset="0"/>
        </a:defRPr>
      </a:lvl6pPr>
      <a:lvl7pPr marL="914400" algn="l" rtl="0" fontAlgn="base">
        <a:spcBef>
          <a:spcPct val="0"/>
        </a:spcBef>
        <a:spcAft>
          <a:spcPct val="0"/>
        </a:spcAft>
        <a:defRPr sz="3600" b="1">
          <a:solidFill>
            <a:srgbClr val="FF9933"/>
          </a:solidFill>
          <a:latin typeface="Arial" charset="0"/>
        </a:defRPr>
      </a:lvl7pPr>
      <a:lvl8pPr marL="1371600" algn="l" rtl="0" fontAlgn="base">
        <a:spcBef>
          <a:spcPct val="0"/>
        </a:spcBef>
        <a:spcAft>
          <a:spcPct val="0"/>
        </a:spcAft>
        <a:defRPr sz="3600" b="1">
          <a:solidFill>
            <a:srgbClr val="FF9933"/>
          </a:solidFill>
          <a:latin typeface="Arial" charset="0"/>
        </a:defRPr>
      </a:lvl8pPr>
      <a:lvl9pPr marL="1828800" algn="l" rtl="0" fontAlgn="base">
        <a:spcBef>
          <a:spcPct val="0"/>
        </a:spcBef>
        <a:spcAft>
          <a:spcPct val="0"/>
        </a:spcAft>
        <a:defRPr sz="3600" b="1">
          <a:solidFill>
            <a:srgbClr val="FF9933"/>
          </a:solidFill>
          <a:latin typeface="Arial" charset="0"/>
        </a:defRPr>
      </a:lvl9pPr>
    </p:titleStyle>
    <p:bodyStyle>
      <a:lvl1pPr marL="457200" indent="-457200" algn="l" rtl="0" eaLnBrk="0" fontAlgn="base" hangingPunct="0">
        <a:spcBef>
          <a:spcPct val="20000"/>
        </a:spcBef>
        <a:spcAft>
          <a:spcPct val="0"/>
        </a:spcAft>
        <a:buClr>
          <a:srgbClr val="FF9966"/>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fricahubs.crowdmap.com/"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www.theinnovationhub.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2"/>
          <p:cNvSpPr>
            <a:spLocks noGrp="1" noChangeArrowheads="1"/>
          </p:cNvSpPr>
          <p:nvPr>
            <p:ph type="ctrTitle"/>
          </p:nvPr>
        </p:nvSpPr>
        <p:spPr>
          <a:xfrm>
            <a:off x="251520" y="2650302"/>
            <a:ext cx="8604944" cy="1081087"/>
          </a:xfrm>
        </p:spPr>
        <p:txBody>
          <a:bodyPr/>
          <a:lstStyle/>
          <a:p>
            <a:pPr algn="ctr" eaLnBrk="1" hangingPunct="1"/>
            <a:r>
              <a:rPr lang="en-US" sz="3200" dirty="0" smtClean="0">
                <a:latin typeface="Arial Rounded MT Bold" pitchFamily="34" charset="0"/>
              </a:rPr>
              <a:t/>
            </a:r>
            <a:br>
              <a:rPr lang="en-US" sz="3200" dirty="0" smtClean="0">
                <a:latin typeface="Arial Rounded MT Bold" pitchFamily="34" charset="0"/>
              </a:rPr>
            </a:br>
            <a:r>
              <a:rPr lang="en-US" sz="2800" dirty="0" smtClean="0">
                <a:latin typeface="Arial Rounded MT Bold" pitchFamily="34" charset="0"/>
              </a:rPr>
              <a:t/>
            </a:r>
            <a:br>
              <a:rPr lang="en-US" sz="2800" dirty="0" smtClean="0">
                <a:latin typeface="Arial Rounded MT Bold" pitchFamily="34" charset="0"/>
              </a:rPr>
            </a:br>
            <a:r>
              <a:rPr lang="en-US" sz="2800" dirty="0" smtClean="0">
                <a:solidFill>
                  <a:schemeClr val="tx1"/>
                </a:solidFill>
                <a:latin typeface="Arial Rounded MT Bold" pitchFamily="34" charset="0"/>
              </a:rPr>
              <a:t>Topic 4: Supporting Innovation, Technology Transfer, Patent Information and Knowledge Dissemination</a:t>
            </a:r>
            <a:br>
              <a:rPr lang="en-US" sz="2800" dirty="0" smtClean="0">
                <a:solidFill>
                  <a:schemeClr val="tx1"/>
                </a:solidFill>
                <a:latin typeface="Arial Rounded MT Bold" pitchFamily="34" charset="0"/>
              </a:rPr>
            </a:br>
            <a:r>
              <a:rPr lang="en-US" i="1" dirty="0">
                <a:solidFill>
                  <a:schemeClr val="tx1"/>
                </a:solidFill>
                <a:latin typeface="Arial Rounded MT Bold" pitchFamily="34" charset="0"/>
              </a:rPr>
              <a:t> </a:t>
            </a:r>
            <a:r>
              <a:rPr lang="en-US" i="1" dirty="0" smtClean="0">
                <a:solidFill>
                  <a:schemeClr val="tx1"/>
                </a:solidFill>
                <a:latin typeface="Arial Rounded MT Bold" pitchFamily="34" charset="0"/>
              </a:rPr>
              <a:t>- National and Regional Experiences – </a:t>
            </a:r>
            <a:r>
              <a:rPr lang="en-US" sz="2800" dirty="0" smtClean="0">
                <a:solidFill>
                  <a:schemeClr val="tx1"/>
                </a:solidFill>
                <a:latin typeface="Arial Rounded MT Bold" pitchFamily="34" charset="0"/>
              </a:rPr>
              <a:t/>
            </a:r>
            <a:br>
              <a:rPr lang="en-US" sz="2800" dirty="0" smtClean="0">
                <a:solidFill>
                  <a:schemeClr val="tx1"/>
                </a:solidFill>
                <a:latin typeface="Arial Rounded MT Bold" pitchFamily="34" charset="0"/>
              </a:rPr>
            </a:br>
            <a:r>
              <a:rPr lang="en-US" sz="500" dirty="0" smtClean="0">
                <a:solidFill>
                  <a:schemeClr val="tx1"/>
                </a:solidFill>
                <a:latin typeface="Arial Rounded MT Bold"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US" sz="2800" dirty="0" smtClean="0">
                <a:solidFill>
                  <a:schemeClr val="tx1"/>
                </a:solidFill>
                <a:latin typeface="Arial Rounded MT Bold" pitchFamily="34" charset="0"/>
              </a:rPr>
              <a:t/>
            </a:r>
            <a:br>
              <a:rPr lang="en-US" sz="2800" dirty="0" smtClean="0">
                <a:solidFill>
                  <a:schemeClr val="tx1"/>
                </a:solidFill>
                <a:latin typeface="Arial Rounded MT Bold" pitchFamily="34" charset="0"/>
              </a:rPr>
            </a:br>
            <a:r>
              <a:rPr lang="en-US" sz="2000" dirty="0" smtClean="0">
                <a:latin typeface="Arial Rounded MT Bold" pitchFamily="34" charset="0"/>
              </a:rPr>
              <a:t/>
            </a:r>
            <a:br>
              <a:rPr lang="en-US" sz="2000" dirty="0" smtClean="0">
                <a:latin typeface="Arial Rounded MT Bold" pitchFamily="34" charset="0"/>
              </a:rPr>
            </a:br>
            <a:r>
              <a:rPr lang="en-US" sz="2400" dirty="0" smtClean="0">
                <a:solidFill>
                  <a:schemeClr val="tx1"/>
                </a:solidFill>
                <a:latin typeface="+mn-lt"/>
              </a:rPr>
              <a:t>McLean Sibanda</a:t>
            </a:r>
            <a:br>
              <a:rPr lang="en-US" sz="2400" dirty="0" smtClean="0">
                <a:solidFill>
                  <a:schemeClr val="tx1"/>
                </a:solidFill>
                <a:latin typeface="+mn-lt"/>
              </a:rPr>
            </a:br>
            <a:r>
              <a:rPr lang="en-US" sz="2000" i="1" dirty="0">
                <a:solidFill>
                  <a:schemeClr val="tx1"/>
                </a:solidFill>
              </a:rPr>
              <a:t>Chief Executive Officer - The Innovation Hub </a:t>
            </a:r>
            <a:r>
              <a:rPr lang="en-US" sz="2000" i="1" dirty="0" smtClean="0"/>
              <a:t/>
            </a:r>
            <a:br>
              <a:rPr lang="en-US" sz="2000" i="1" dirty="0" smtClean="0"/>
            </a:br>
            <a:r>
              <a:rPr lang="en-US" sz="2000" i="1" dirty="0" smtClean="0"/>
              <a:t/>
            </a:r>
            <a:br>
              <a:rPr lang="en-US" sz="2000" i="1" dirty="0" smtClean="0"/>
            </a:br>
            <a:r>
              <a:rPr lang="en-US" sz="2000" i="1" dirty="0" smtClean="0">
                <a:solidFill>
                  <a:schemeClr val="tx1"/>
                </a:solidFill>
              </a:rPr>
              <a:t>Second WIPO Inter-Regional Meeting on South-South Cooperation on Patents, Trademarks, Geographical Indications, Industrial Designs and Enforcement</a:t>
            </a:r>
            <a:br>
              <a:rPr lang="en-US" sz="2000" i="1" dirty="0" smtClean="0">
                <a:solidFill>
                  <a:schemeClr val="tx1"/>
                </a:solidFill>
              </a:rPr>
            </a:br>
            <a:r>
              <a:rPr lang="en-US" sz="1800" i="1" dirty="0" err="1" smtClean="0">
                <a:solidFill>
                  <a:schemeClr val="accent4">
                    <a:lumMod val="65000"/>
                    <a:lumOff val="35000"/>
                  </a:schemeClr>
                </a:solidFill>
                <a:latin typeface="+mn-lt"/>
              </a:rPr>
              <a:t>Organised</a:t>
            </a:r>
            <a:r>
              <a:rPr lang="en-US" sz="1800" i="1" dirty="0" smtClean="0">
                <a:solidFill>
                  <a:schemeClr val="accent4">
                    <a:lumMod val="65000"/>
                    <a:lumOff val="35000"/>
                  </a:schemeClr>
                </a:solidFill>
                <a:latin typeface="+mn-lt"/>
              </a:rPr>
              <a:t> by WIPO in cooperation with Ministry of Foreign Affairs of the Arab Republic of Egypt and Egyptian Academy of Scientific Research and Technology (ASRT)</a:t>
            </a:r>
            <a:r>
              <a:rPr lang="en-US" sz="2000" i="1" dirty="0" smtClean="0">
                <a:solidFill>
                  <a:schemeClr val="accent4">
                    <a:lumMod val="65000"/>
                    <a:lumOff val="35000"/>
                  </a:schemeClr>
                </a:solidFill>
                <a:latin typeface="+mn-lt"/>
              </a:rPr>
              <a:t/>
            </a:r>
            <a:br>
              <a:rPr lang="en-US" sz="2000" i="1" dirty="0" smtClean="0">
                <a:solidFill>
                  <a:schemeClr val="accent4">
                    <a:lumMod val="65000"/>
                    <a:lumOff val="35000"/>
                  </a:schemeClr>
                </a:solidFill>
                <a:latin typeface="+mn-lt"/>
              </a:rPr>
            </a:br>
            <a:r>
              <a:rPr lang="en-US" sz="1800" i="1" dirty="0" smtClean="0">
                <a:solidFill>
                  <a:schemeClr val="accent4">
                    <a:lumMod val="65000"/>
                    <a:lumOff val="35000"/>
                  </a:schemeClr>
                </a:solidFill>
                <a:latin typeface="+mn-lt"/>
              </a:rPr>
              <a:t>6 – 8 May 2013 Cairo, Egypt</a:t>
            </a:r>
          </a:p>
        </p:txBody>
      </p:sp>
      <p:pic>
        <p:nvPicPr>
          <p:cNvPr id="7"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0"/>
            <a:ext cx="1763712"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2" descr="H:\TIH Share Drive\ZZZ PICTURES\SABC\Distan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301" y="-523"/>
            <a:ext cx="2050989" cy="120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2570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4"/>
          <p:cNvSpPr>
            <a:spLocks noGrp="1"/>
          </p:cNvSpPr>
          <p:nvPr>
            <p:ph idx="1"/>
          </p:nvPr>
        </p:nvSpPr>
        <p:spPr>
          <a:xfrm>
            <a:off x="251520" y="1700808"/>
            <a:ext cx="8712968" cy="489654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Aft>
                <a:spcPts val="0"/>
              </a:spcAft>
              <a:defRPr/>
            </a:pPr>
            <a:r>
              <a:rPr lang="en-ZA" sz="2400" dirty="0" smtClean="0"/>
              <a:t>Differences </a:t>
            </a:r>
            <a:r>
              <a:rPr lang="en-ZA" sz="2400" dirty="0"/>
              <a:t>in </a:t>
            </a:r>
            <a:r>
              <a:rPr lang="en-ZA" sz="2400" b="1" dirty="0"/>
              <a:t>patent rates </a:t>
            </a:r>
            <a:r>
              <a:rPr lang="en-ZA" sz="2400" dirty="0"/>
              <a:t>represents one of the greatest “divides” of the knowledge age </a:t>
            </a:r>
          </a:p>
          <a:p>
            <a:pPr fontAlgn="auto">
              <a:lnSpc>
                <a:spcPct val="90000"/>
              </a:lnSpc>
              <a:spcAft>
                <a:spcPts val="0"/>
              </a:spcAft>
              <a:defRPr/>
            </a:pPr>
            <a:endParaRPr lang="en-ZA" sz="1000" dirty="0"/>
          </a:p>
          <a:p>
            <a:pPr fontAlgn="auto">
              <a:lnSpc>
                <a:spcPct val="90000"/>
              </a:lnSpc>
              <a:spcAft>
                <a:spcPts val="0"/>
              </a:spcAft>
              <a:defRPr/>
            </a:pPr>
            <a:r>
              <a:rPr lang="en-ZA" sz="2400" dirty="0"/>
              <a:t>Intellectual Property:</a:t>
            </a:r>
          </a:p>
          <a:p>
            <a:pPr lvl="1" fontAlgn="auto">
              <a:lnSpc>
                <a:spcPct val="90000"/>
              </a:lnSpc>
              <a:spcAft>
                <a:spcPts val="0"/>
              </a:spcAft>
              <a:buFont typeface="Wingdings" pitchFamily="2" charset="2"/>
              <a:buChar char="§"/>
              <a:defRPr/>
            </a:pPr>
            <a:endParaRPr lang="en-ZA" sz="800" dirty="0" smtClean="0"/>
          </a:p>
          <a:p>
            <a:pPr lvl="1" fontAlgn="auto">
              <a:lnSpc>
                <a:spcPct val="90000"/>
              </a:lnSpc>
              <a:spcAft>
                <a:spcPts val="0"/>
              </a:spcAft>
              <a:buFont typeface="Wingdings" pitchFamily="2" charset="2"/>
              <a:buChar char="§"/>
              <a:defRPr/>
            </a:pPr>
            <a:r>
              <a:rPr lang="en-ZA" sz="2000" dirty="0" smtClean="0"/>
              <a:t>Instrument </a:t>
            </a:r>
            <a:r>
              <a:rPr lang="en-ZA" sz="2000" dirty="0"/>
              <a:t>for wealth creation</a:t>
            </a:r>
          </a:p>
          <a:p>
            <a:pPr lvl="1" fontAlgn="auto">
              <a:lnSpc>
                <a:spcPct val="90000"/>
              </a:lnSpc>
              <a:spcAft>
                <a:spcPts val="0"/>
              </a:spcAft>
              <a:buFont typeface="Wingdings" pitchFamily="2" charset="2"/>
              <a:buChar char="§"/>
              <a:defRPr/>
            </a:pPr>
            <a:endParaRPr lang="en-ZA" sz="800" dirty="0" smtClean="0"/>
          </a:p>
          <a:p>
            <a:pPr lvl="1" fontAlgn="auto">
              <a:lnSpc>
                <a:spcPct val="90000"/>
              </a:lnSpc>
              <a:spcAft>
                <a:spcPts val="0"/>
              </a:spcAft>
              <a:buFont typeface="Wingdings" pitchFamily="2" charset="2"/>
              <a:buChar char="§"/>
              <a:defRPr/>
            </a:pPr>
            <a:r>
              <a:rPr lang="en-ZA" sz="2000" dirty="0" smtClean="0"/>
              <a:t>Must </a:t>
            </a:r>
            <a:r>
              <a:rPr lang="en-ZA" sz="2000" dirty="0"/>
              <a:t>generate social &amp; economic benefits to Republic</a:t>
            </a:r>
          </a:p>
          <a:p>
            <a:pPr lvl="1" fontAlgn="auto">
              <a:lnSpc>
                <a:spcPct val="90000"/>
              </a:lnSpc>
              <a:spcAft>
                <a:spcPts val="0"/>
              </a:spcAft>
              <a:buFont typeface="Wingdings" pitchFamily="2" charset="2"/>
              <a:buChar char="§"/>
              <a:defRPr/>
            </a:pPr>
            <a:endParaRPr lang="en-ZA" sz="800" dirty="0" smtClean="0"/>
          </a:p>
          <a:p>
            <a:pPr lvl="1" fontAlgn="auto">
              <a:lnSpc>
                <a:spcPct val="90000"/>
              </a:lnSpc>
              <a:spcAft>
                <a:spcPts val="0"/>
              </a:spcAft>
              <a:buFont typeface="Wingdings" pitchFamily="2" charset="2"/>
              <a:buChar char="§"/>
              <a:defRPr/>
            </a:pPr>
            <a:r>
              <a:rPr lang="en-ZA" sz="2000" dirty="0" smtClean="0"/>
              <a:t>innovation</a:t>
            </a:r>
            <a:r>
              <a:rPr lang="en-ZA" sz="2000" dirty="0"/>
              <a:t>, diffusion of scientific and technical knowledge </a:t>
            </a:r>
          </a:p>
          <a:p>
            <a:pPr lvl="1" fontAlgn="auto">
              <a:lnSpc>
                <a:spcPct val="90000"/>
              </a:lnSpc>
              <a:spcAft>
                <a:spcPts val="0"/>
              </a:spcAft>
              <a:buFont typeface="Wingdings" pitchFamily="2" charset="2"/>
              <a:buChar char="§"/>
              <a:defRPr/>
            </a:pPr>
            <a:endParaRPr lang="en-ZA" sz="800" dirty="0" smtClean="0"/>
          </a:p>
          <a:p>
            <a:pPr lvl="1" fontAlgn="auto">
              <a:lnSpc>
                <a:spcPct val="90000"/>
              </a:lnSpc>
              <a:spcAft>
                <a:spcPts val="0"/>
              </a:spcAft>
              <a:buFont typeface="Wingdings" pitchFamily="2" charset="2"/>
              <a:buChar char="§"/>
              <a:defRPr/>
            </a:pPr>
            <a:r>
              <a:rPr lang="en-ZA" sz="2000" dirty="0" smtClean="0"/>
              <a:t>Market </a:t>
            </a:r>
            <a:r>
              <a:rPr lang="en-ZA" sz="2000" dirty="0"/>
              <a:t>competitiveness</a:t>
            </a:r>
          </a:p>
          <a:p>
            <a:pPr lvl="1" fontAlgn="auto">
              <a:lnSpc>
                <a:spcPct val="90000"/>
              </a:lnSpc>
              <a:spcAft>
                <a:spcPts val="0"/>
              </a:spcAft>
              <a:buFont typeface="Wingdings" pitchFamily="2" charset="2"/>
              <a:buChar char="§"/>
              <a:defRPr/>
            </a:pPr>
            <a:endParaRPr lang="en-ZA" sz="1200" dirty="0"/>
          </a:p>
          <a:p>
            <a:pPr fontAlgn="auto">
              <a:lnSpc>
                <a:spcPct val="90000"/>
              </a:lnSpc>
              <a:spcAft>
                <a:spcPts val="0"/>
              </a:spcAft>
              <a:defRPr/>
            </a:pPr>
            <a:r>
              <a:rPr lang="en-ZA" sz="2400" dirty="0"/>
              <a:t>Legislative framework for IP from publicly financed R&amp;D</a:t>
            </a:r>
          </a:p>
          <a:p>
            <a:pPr lvl="1" fontAlgn="auto">
              <a:lnSpc>
                <a:spcPct val="90000"/>
              </a:lnSpc>
              <a:spcAft>
                <a:spcPts val="0"/>
              </a:spcAft>
              <a:buFont typeface="Wingdings" pitchFamily="2" charset="2"/>
              <a:buChar char="§"/>
              <a:defRPr/>
            </a:pPr>
            <a:endParaRPr lang="en-ZA" sz="800" dirty="0" smtClean="0"/>
          </a:p>
          <a:p>
            <a:pPr lvl="1" fontAlgn="auto">
              <a:lnSpc>
                <a:spcPct val="90000"/>
              </a:lnSpc>
              <a:spcAft>
                <a:spcPts val="0"/>
              </a:spcAft>
              <a:buFont typeface="Wingdings" pitchFamily="2" charset="2"/>
              <a:buChar char="§"/>
              <a:defRPr/>
            </a:pPr>
            <a:r>
              <a:rPr lang="en-ZA" sz="2000" dirty="0" smtClean="0"/>
              <a:t>Clear </a:t>
            </a:r>
            <a:r>
              <a:rPr lang="en-ZA" sz="2000" dirty="0"/>
              <a:t>rights &amp; </a:t>
            </a:r>
            <a:r>
              <a:rPr lang="en-ZA" sz="2000" dirty="0" smtClean="0"/>
              <a:t>obligations</a:t>
            </a:r>
            <a:endParaRPr lang="en-ZA" sz="2000" dirty="0"/>
          </a:p>
        </p:txBody>
      </p:sp>
      <p:sp>
        <p:nvSpPr>
          <p:cNvPr id="6" name="Text Placeholder 2"/>
          <p:cNvSpPr txBox="1">
            <a:spLocks/>
          </p:cNvSpPr>
          <p:nvPr/>
        </p:nvSpPr>
        <p:spPr>
          <a:xfrm>
            <a:off x="657225" y="1291139"/>
            <a:ext cx="7772400" cy="522287"/>
          </a:xfrm>
          <a:prstGeom prst="rect">
            <a:avLst/>
          </a:prstGeom>
        </p:spPr>
        <p:txBody>
          <a:bodyPr>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ZA" dirty="0" smtClean="0"/>
              <a:t> </a:t>
            </a:r>
            <a:r>
              <a:rPr lang="en-ZA" dirty="0" smtClean="0">
                <a:solidFill>
                  <a:schemeClr val="tx1"/>
                </a:solidFill>
              </a:rPr>
              <a:t>Drivers for managing IP (2002 R&amp;D Strategy)</a:t>
            </a:r>
          </a:p>
        </p:txBody>
      </p:sp>
      <p:sp>
        <p:nvSpPr>
          <p:cNvPr id="7" name="Title 1"/>
          <p:cNvSpPr txBox="1">
            <a:spLocks/>
          </p:cNvSpPr>
          <p:nvPr/>
        </p:nvSpPr>
        <p:spPr bwMode="auto">
          <a:xfrm>
            <a:off x="214283" y="0"/>
            <a:ext cx="695000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FF9933"/>
                </a:solidFill>
                <a:latin typeface="+mj-lt"/>
                <a:ea typeface="+mj-ea"/>
                <a:cs typeface="+mj-cs"/>
              </a:defRPr>
            </a:lvl1pPr>
            <a:lvl2pPr algn="l" rtl="0" eaLnBrk="0" fontAlgn="base" hangingPunct="0">
              <a:spcBef>
                <a:spcPct val="0"/>
              </a:spcBef>
              <a:spcAft>
                <a:spcPct val="0"/>
              </a:spcAft>
              <a:defRPr sz="3600" b="1">
                <a:solidFill>
                  <a:srgbClr val="FF9933"/>
                </a:solidFill>
                <a:latin typeface="Arial" charset="0"/>
              </a:defRPr>
            </a:lvl2pPr>
            <a:lvl3pPr algn="l" rtl="0" eaLnBrk="0" fontAlgn="base" hangingPunct="0">
              <a:spcBef>
                <a:spcPct val="0"/>
              </a:spcBef>
              <a:spcAft>
                <a:spcPct val="0"/>
              </a:spcAft>
              <a:defRPr sz="3600" b="1">
                <a:solidFill>
                  <a:srgbClr val="FF9933"/>
                </a:solidFill>
                <a:latin typeface="Arial" charset="0"/>
              </a:defRPr>
            </a:lvl3pPr>
            <a:lvl4pPr algn="l" rtl="0" eaLnBrk="0" fontAlgn="base" hangingPunct="0">
              <a:spcBef>
                <a:spcPct val="0"/>
              </a:spcBef>
              <a:spcAft>
                <a:spcPct val="0"/>
              </a:spcAft>
              <a:defRPr sz="3600" b="1">
                <a:solidFill>
                  <a:srgbClr val="FF9933"/>
                </a:solidFill>
                <a:latin typeface="Arial" charset="0"/>
              </a:defRPr>
            </a:lvl4pPr>
            <a:lvl5pPr algn="l" rtl="0" eaLnBrk="0" fontAlgn="base" hangingPunct="0">
              <a:spcBef>
                <a:spcPct val="0"/>
              </a:spcBef>
              <a:spcAft>
                <a:spcPct val="0"/>
              </a:spcAft>
              <a:defRPr sz="3600" b="1">
                <a:solidFill>
                  <a:srgbClr val="FF9933"/>
                </a:solidFill>
                <a:latin typeface="Arial" charset="0"/>
              </a:defRPr>
            </a:lvl5pPr>
            <a:lvl6pPr marL="457200" algn="l" rtl="0" fontAlgn="base">
              <a:spcBef>
                <a:spcPct val="0"/>
              </a:spcBef>
              <a:spcAft>
                <a:spcPct val="0"/>
              </a:spcAft>
              <a:defRPr sz="3600" b="1">
                <a:solidFill>
                  <a:srgbClr val="FF9933"/>
                </a:solidFill>
                <a:latin typeface="Arial" charset="0"/>
              </a:defRPr>
            </a:lvl6pPr>
            <a:lvl7pPr marL="914400" algn="l" rtl="0" fontAlgn="base">
              <a:spcBef>
                <a:spcPct val="0"/>
              </a:spcBef>
              <a:spcAft>
                <a:spcPct val="0"/>
              </a:spcAft>
              <a:defRPr sz="3600" b="1">
                <a:solidFill>
                  <a:srgbClr val="FF9933"/>
                </a:solidFill>
                <a:latin typeface="Arial" charset="0"/>
              </a:defRPr>
            </a:lvl7pPr>
            <a:lvl8pPr marL="1371600" algn="l" rtl="0" fontAlgn="base">
              <a:spcBef>
                <a:spcPct val="0"/>
              </a:spcBef>
              <a:spcAft>
                <a:spcPct val="0"/>
              </a:spcAft>
              <a:defRPr sz="3600" b="1">
                <a:solidFill>
                  <a:srgbClr val="FF9933"/>
                </a:solidFill>
                <a:latin typeface="Arial" charset="0"/>
              </a:defRPr>
            </a:lvl8pPr>
            <a:lvl9pPr marL="1828800" algn="l" rtl="0" fontAlgn="base">
              <a:spcBef>
                <a:spcPct val="0"/>
              </a:spcBef>
              <a:spcAft>
                <a:spcPct val="0"/>
              </a:spcAft>
              <a:defRPr sz="3600" b="1">
                <a:solidFill>
                  <a:srgbClr val="FF9933"/>
                </a:solidFill>
                <a:latin typeface="Arial" charset="0"/>
              </a:defRPr>
            </a:lvl9pPr>
          </a:lstStyle>
          <a:p>
            <a:r>
              <a:rPr lang="en-US" sz="3200" dirty="0" smtClean="0"/>
              <a:t>IPR-PFRD </a:t>
            </a:r>
            <a:r>
              <a:rPr lang="en-US" sz="3200" dirty="0" smtClean="0"/>
              <a:t>Act</a:t>
            </a:r>
            <a:endParaRPr lang="en-US" sz="3200" dirty="0" smtClean="0"/>
          </a:p>
          <a:p>
            <a:r>
              <a:rPr lang="en-US" sz="2400" b="0" dirty="0" smtClean="0">
                <a:latin typeface="+mn-lt"/>
              </a:rPr>
              <a:t>Background: 2002 R&amp;D </a:t>
            </a:r>
            <a:r>
              <a:rPr lang="en-US" sz="2400" b="0" dirty="0" smtClean="0">
                <a:latin typeface="+mn-lt"/>
              </a:rPr>
              <a:t>Strategy</a:t>
            </a:r>
            <a:endParaRPr lang="en-US" sz="2400" b="0" dirty="0" smtClean="0">
              <a:latin typeface="+mn-lt"/>
            </a:endParaRPr>
          </a:p>
        </p:txBody>
      </p:sp>
    </p:spTree>
    <p:extLst>
      <p:ext uri="{BB962C8B-B14F-4D97-AF65-F5344CB8AC3E}">
        <p14:creationId xmlns:p14="http://schemas.microsoft.com/office/powerpoint/2010/main" val="161661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AutoShape 8" descr="data:image/jpg;base64,/9j/4AAQSkZJRgABAQAAAQABAAD/2wCEAAkGBg8PEBIUEw4VERESEyAZEhcWExMVGBcaExUfFRkaFhcjJyYfGyUvHBQSIjsgLyoqMDgsISE9NTwqNSYwLikBCQoKDgwOGg8PGTUkHiQqMDE0LzU1MDQ1Ly0yMiw1KSw1LDUqLy8vLDIsLC01LCwzLzU0LCovLCwsLSwsLCwsNP/AABEIAEsAjAMBIgACEQEDEQH/xAAbAAEAAgMBAQAAAAAAAAAAAAAABAUCBgcDAf/EADkQAAIBAwEGAwYEAwkAAAAAAAECAwAEERIFBhMhMUEiUXEUMmGBkaEjQlJiFTOxBzVyc4KiwfDx/8QAGgEBAAMBAQEAAAAAAAAAAAAAAAECAwUEBv/EACkRAAICAQEHAwUBAAAAAAAAAAABAhEDEgQTITFBUaFigfAiMlJx0QX/2gAMAwEAAhEDEQA/AO40pSgFKUoBSlKAUpSgFKUoBSlKAUpSgFKUoBSlKAUrznnWNWZjhVBLHyAGTSJyVBIwcZI8u+KAwvbxIY3kc4SNCznrgKMn7CqLdHfy12oZBCHRosEq4AJDcgwwSOoqt2htu5eVjGI57aSPTJbSkRv0IYxufCcg9CfpVXtJoNiqVtIorMzoGea4l1svXCJECzuRz7afWq4M+HNBuH1PpRvPZskZRuSSfO3VfPPSzpVK1vcje2PaET6NbcDSjSOAvEbRksF6gZ86vY7nMjIfeUBh8VbIz9VYfTzrRxcXTR57T5Oz3pVRtHeWO3mEbwyjKluJhBGFTTrYsWGAutc8vTNI96rMyPGZ0VkQP4mUBlKcTUvmAoJPofKp0Sq6I1LuW9KhzbXt0BLToMZz4hy0Y1fTWn1HnWK7dtS6oLmIuy6lUSLkqV1Agdxp558qrpfYm0TqVXSbwWwt5J1lEsUYJYxkP06jl35isZd5LVHkWSZYjG4Q8RggLFFk8JPXk61OmXYjUu5Z0qvi2/bMXHFVTGxVssv5WCEjn+pgvrXxt4rMAk3UWFfQfxF945wvr4W5fA+VNL7E6l3LGlU93vbZxLqM6soDlirKwHBAL8gcn3lHLPM1Ot9qQSY0TI2okLhgckLqIH+kg+lHFrjQ1LuSqUpVSSm3unCWpz0aWJW9HnRTn5E1ov8AbJty5tJrNoLh4WKSZ0tgHDJ7y9D863zezZbXVlcRIcO8Z4f+NfEn+5RUPdi+ttpwQXLQo08YKPqUFopBjWoz7vMA+mK9OKSglNq6b8rgYZIuVxTqzQN29q7RuQvH2evDYfztQtcgDJIVsrJyBPhUVb7Z2Ds7akyzrN7Two0iKJKsQz4iuTjUxPi8II6VrNlcO+2JSzs5D3ABZi2AEkAAz0GO1Vlh/dt1/n2/9Ja5kpQjKU8Ed231j8rwfUx/xk4KOXI5fbz5fU6/fk6FZQ+y4iiiFshYFkRSmeYGWJ8Tcu5NbPfXGnaNoo6yQTBvRTEw+/8AU1S/2XHjbOHFPE0zMF1nVgDGACelemwLv2/alzcIc29rH7NE3Z3ZtcrKfhhBn0qNg2bJjc8mSbla5v3/AKcfb1HHk3MVWl1wL7auxEuGDM2NMUkeCqspE2jJZSCDjhjl61RR7O2fFHHJJtAMjOrK8skeJDDG0WNR94EOftUjbG7dxPcs4kHDYAc5JAVURsjRhB4SGLAls5+gqXLsB/4fFbKVDosQJJbT+E6M2D1/IcfKukmkktRz2rbdECx3IteFmC4ciREAkDh9QR9ZOejatMat5hF8qyttyrUo0PHdwhUOMoCNMDRhTgcspLn6VGfdO8Lzsbgtrk1AGZlWVDNxOG4C6kwgCAhjyzywayuNz5yZXjZYZJAQNMspCobMwBc8s4l0NnGeXyq+r1la9Ja2u6cSWstuWLCYYdwFVyNIRTyGMgAc/wDyoke6cU6yMbt5nk4qyOBGMmSIWzDAGBpEYGPPOc1DvN0LrLCOYCPU3CBmmHCLrHiUdSxVkm8BOPH1619bdS7DgiUAcVmVlkkUxhrl5mKoBpYujqhz0x3FRfXUTXpLYbpQcRHLOzJOZRzGCWVRpPmuY42x+pR5V4bL3JgtzGVdjwnBQkJnSiOioxxzA4rn1+dazsbYl6VjUrNG0kumdiXCmHhJxCMnUrao18Xcs5GAa6TUZHKPDVZMEpcaNabceJldTPJpbiYACKqC4j4ZCKBhf1fEkk9akbP3eZLx7h31ExKi/ubAEkrLgBSQsS4HZfjir2lZ7yTL6IilKVmXFaDvBu/eWFy99s5eIJOd3bdpP3oPPr0556ZyRW/Uq8JuDKyjqRzOz312FdSCSaL2O6UMG1IynLqUbLqMHkx6isY5t2bWJ1N0Jo3ZWZNbyZMWrTyA/e3Kt72luzZXRzNaRSt5sik/XrUSLcPZakEbPgyOn4YP2NXrZ3xp+DSO07VGOlT4e/TkaX/Hbra6+y7MtjZ2XSW4KhPD3CAcgSOwJPnproWwtiQ2NvHBEuEjHzY92b4k86nRRKgCqoVR0AAAHoKyqJ5LWmKpGUYu9UnbKm9a+Eh4YQx9s9fy/b3v+4r0mlvNZCpHpGnBOTnI8Rxkd88vSrKlY0ejeelFNHd3xH8hPnkcx1HXoezfbvXtDLeFgGjjVeWSCzdznHMeX3HlVnSlB5F+KKj2u8JOIV0ZOM5DYDYHLPlk55Z6cutYLc37DPCQEHGDyHXGeuSO/b/k3VKUTvV+KPgr7SlSYilKUApSlAKUpQClKUApSlAKUpQClKUApSlAKUpQClKUApSlAf/Z"/>
          <p:cNvSpPr>
            <a:spLocks noChangeAspect="1" noChangeArrowheads="1"/>
          </p:cNvSpPr>
          <p:nvPr/>
        </p:nvSpPr>
        <p:spPr bwMode="auto">
          <a:xfrm>
            <a:off x="77788" y="-342900"/>
            <a:ext cx="1333500" cy="7143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4" name="AutoShape 10" descr="data:image/jpg;base64,/9j/4AAQSkZJRgABAQAAAQABAAD/2wCEAAkGBg8PEBIUEw4VERESEyAZEhcWExMVGBcaExUfFRkaFhcjJyYfGyUvHBQSIjsgLyoqMDgsISE9NTwqNSYwLikBCQoKDgwOGg8PGTUkHiQqMDE0LzU1MDQ1Ly0yMiw1KSw1LDUqLy8vLDIsLC01LCwzLzU0LCovLCwsLSwsLCwsNP/AABEIAEsAjAMBIgACEQEDEQH/xAAbAAEAAgMBAQAAAAAAAAAAAAAABAUCBgcDAf/EADkQAAIBAwEGAwYEAwkAAAAAAAECAwAEERIFBhMhMUEiUXEUMmGBkaEjQlJiFTOxBzVyc4KiwfDx/8QAGgEBAAMBAQEAAAAAAAAAAAAAAAECAwUEBv/EACkRAAICAQEHAwUBAAAAAAAAAAABAhEDEgQTITFBUaFigfAiMlJx0QX/2gAMAwEAAhEDEQA/AO40pSgFKUoBSlKAUpSgFKUoBSlKAUpSgFKUoBSlKAUrznnWNWZjhVBLHyAGTSJyVBIwcZI8u+KAwvbxIY3kc4SNCznrgKMn7CqLdHfy12oZBCHRosEq4AJDcgwwSOoqt2htu5eVjGI57aSPTJbSkRv0IYxufCcg9CfpVXtJoNiqVtIorMzoGea4l1svXCJECzuRz7afWq4M+HNBuH1PpRvPZskZRuSSfO3VfPPSzpVK1vcje2PaET6NbcDSjSOAvEbRksF6gZ86vY7nMjIfeUBh8VbIz9VYfTzrRxcXTR57T5Oz3pVRtHeWO3mEbwyjKluJhBGFTTrYsWGAutc8vTNI96rMyPGZ0VkQP4mUBlKcTUvmAoJPofKp0Sq6I1LuW9KhzbXt0BLToMZz4hy0Y1fTWn1HnWK7dtS6oLmIuy6lUSLkqV1Agdxp558qrpfYm0TqVXSbwWwt5J1lEsUYJYxkP06jl35isZd5LVHkWSZYjG4Q8RggLFFk8JPXk61OmXYjUu5Z0qvi2/bMXHFVTGxVssv5WCEjn+pgvrXxt4rMAk3UWFfQfxF945wvr4W5fA+VNL7E6l3LGlU93vbZxLqM6soDlirKwHBAL8gcn3lHLPM1Ot9qQSY0TI2okLhgckLqIH+kg+lHFrjQ1LuSqUpVSSm3unCWpz0aWJW9HnRTn5E1ov8AbJty5tJrNoLh4WKSZ0tgHDJ7y9D863zezZbXVlcRIcO8Z4f+NfEn+5RUPdi+ttpwQXLQo08YKPqUFopBjWoz7vMA+mK9OKSglNq6b8rgYZIuVxTqzQN29q7RuQvH2evDYfztQtcgDJIVsrJyBPhUVb7Z2Ds7akyzrN7Two0iKJKsQz4iuTjUxPi8II6VrNlcO+2JSzs5D3ABZi2AEkAAz0GO1Vlh/dt1/n2/9Ja5kpQjKU8Ed231j8rwfUx/xk4KOXI5fbz5fU6/fk6FZQ+y4iiiFshYFkRSmeYGWJ8Tcu5NbPfXGnaNoo6yQTBvRTEw+/8AU1S/2XHjbOHFPE0zMF1nVgDGACelemwLv2/alzcIc29rH7NE3Z3ZtcrKfhhBn0qNg2bJjc8mSbla5v3/AKcfb1HHk3MVWl1wL7auxEuGDM2NMUkeCqspE2jJZSCDjhjl61RR7O2fFHHJJtAMjOrK8skeJDDG0WNR94EOftUjbG7dxPcs4kHDYAc5JAVURsjRhB4SGLAls5+gqXLsB/4fFbKVDosQJJbT+E6M2D1/IcfKukmkktRz2rbdECx3IteFmC4ciREAkDh9QR9ZOejatMat5hF8qyttyrUo0PHdwhUOMoCNMDRhTgcspLn6VGfdO8Lzsbgtrk1AGZlWVDNxOG4C6kwgCAhjyzywayuNz5yZXjZYZJAQNMspCobMwBc8s4l0NnGeXyq+r1la9Ja2u6cSWstuWLCYYdwFVyNIRTyGMgAc/wDyoke6cU6yMbt5nk4qyOBGMmSIWzDAGBpEYGPPOc1DvN0LrLCOYCPU3CBmmHCLrHiUdSxVkm8BOPH1619bdS7DgiUAcVmVlkkUxhrl5mKoBpYujqhz0x3FRfXUTXpLYbpQcRHLOzJOZRzGCWVRpPmuY42x+pR5V4bL3JgtzGVdjwnBQkJnSiOioxxzA4rn1+dazsbYl6VjUrNG0kumdiXCmHhJxCMnUrao18Xcs5GAa6TUZHKPDVZMEpcaNabceJldTPJpbiYACKqC4j4ZCKBhf1fEkk9akbP3eZLx7h31ExKi/ubAEkrLgBSQsS4HZfjir2lZ7yTL6IilKVmXFaDvBu/eWFy99s5eIJOd3bdpP3oPPr0556ZyRW/Uq8JuDKyjqRzOz312FdSCSaL2O6UMG1IynLqUbLqMHkx6isY5t2bWJ1N0Jo3ZWZNbyZMWrTyA/e3Kt72luzZXRzNaRSt5sik/XrUSLcPZakEbPgyOn4YP2NXrZ3xp+DSO07VGOlT4e/TkaX/Hbra6+y7MtjZ2XSW4KhPD3CAcgSOwJPnproWwtiQ2NvHBEuEjHzY92b4k86nRRKgCqoVR0AAAHoKyqJ5LWmKpGUYu9UnbKm9a+Eh4YQx9s9fy/b3v+4r0mlvNZCpHpGnBOTnI8Rxkd88vSrKlY0ejeelFNHd3xH8hPnkcx1HXoezfbvXtDLeFgGjjVeWSCzdznHMeX3HlVnSlB5F+KKj2u8JOIV0ZOM5DYDYHLPlk55Z6cutYLc37DPCQEHGDyHXGeuSO/b/k3VKUTvV+KPgr7SlSYilKUApSlAKUpQClKUApSlAKUpQClKUApSlAKUpQClKUApSlAf/Z"/>
          <p:cNvSpPr>
            <a:spLocks noChangeAspect="1" noChangeArrowheads="1"/>
          </p:cNvSpPr>
          <p:nvPr/>
        </p:nvSpPr>
        <p:spPr bwMode="auto">
          <a:xfrm>
            <a:off x="214282" y="357166"/>
            <a:ext cx="1333500" cy="7143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6" name="AutoShape 12" descr="data:image/jpg;base64,/9j/4AAQSkZJRgABAQAAAQABAAD/2wCEAAkGBggQEBUUExQUFRUVGBkaGRYWFR8ZGxwcHScZGh0fGh8iIikkHCUoHiIcHy8hJCcpNCwsIh4xNTAvNSgsLDUBCQoKDQsOGQ4OGTUkHiQ1NTUsNDM1NTUsLDU1NSw0NTQsLC4sLCwsLzU0KS8sNDU1MSorKSwsNCwsNS0sLCwsLP/AABEIAC8AhQMBIgACEQEDEQH/xAAbAAABBQEBAAAAAAAAAAAAAAAEAAEDBQYHAv/EADgQAAIBAgQEBAMGBAcAAAAAAAECEQADBBIhMQUGE1FBYXGRFCKBByMyQlKxFjOh0RdDU3Ky4fH/xAAZAQADAQEBAAAAAAAAAAAAAAAAAQIDBAX/xAAmEQACAgIBAgUFAAAAAAAAAAABAgARAxJRITEEEyJBYQUVgaGx/9oADAMBAAIRAxEAPwDuNMahXEqXKj8oBP12Htr7UDx7iBt2yqtkd1bI5EqGG2bf9qh3XGNmNCUqlzQgPNnO/DuHBOqHZnmFQCYG5MkAeA86t+F8Sw+JspetmUuKGBIjfv2M6VjX4YvE8lvHYds9sEpfsP8AIRpIkfhJ/SfpULc2rhGtJCYTC2oHTc5r7qJ0FsSVneWj1rVWR1GlkwOHIjtuQAPmdDFPQPCOKWsTYt3kBC3FDDMNYPepsNiQ4PdSVYdiP+oPoRSqpAIPWEUqqb3MuDS90SLoff8AlNljQFs0RlE/imKIs8ZwbXGthxmUKSJ3DAkFT+bQHaijDYQ2nqI4m1+oe49f21rwMfhoDZ0g7HMIPhofGlC4RSqIYi3mKyMwEkTqB6b0GOPYGYzf5vR2P8wDNHtrNOoWJY0qEfimFABzAgtllTOu+sbaantUj4ywBJZQBGpYAa7e9KoWJPSoe5j8MpILoCNSCwEDTfXTce4qBuN4IPkLgMWygHTM0ZyF7wtOjCxD6VRDE2v1DYHcbHY0qUcocJjGbD4y4DDC5iACNx0xkH/GuUYP7TOJkKMSq4hRsT8jj0YaHw3BrpHBriLjMdgnMC4TeTwJS6IePRp9/KqjmrgmA4VhrbYS2qXC4U3SA9yIY6M0wdNxWr+UEZcq7AyMOLLnyquJqMsuUMZbunqZL1kFSIvLlBmPwtPz+sCsra+znA2TmvtdvEmfl+7tn1bVm9dKA4nib13A2WuMzsb96S5zHZO9E8Y45xHDtY6VxlHwtg5d1Oh3U6V5tnCjJ4Y6X+f7PcP0s5WU5Tseo47Tccu4tw9qykJaQEKg2AAMamSfWatsFeAx2ITvbsv9TnT9lHtXvA8PwsJdChWygmNBqNZH1qn5OxXxWIxuKGqPcW1bPgUtCJHqxJq/BYsuNG85rPM8rxDIXAQVLLjfL4xDsxykGybeRgYMsrSSCCNvCq7C8msGD3LiO4OHObpgGLRbMBGwYHLp5zTcSfjrX7qr1gpzhcqrk6fSJDBt+p1YEf0jWn4ly6DwnpC3muJZlBEMLhGsRGsk13iwALnKaJJqR4fkVk1W+2YLcCkrIDQUstExNu2SnnvXi3yF92yM9s5lvhfkJCm6tsAiSToVJnz8KjNnmC1cuph1CIgfpW8k22GWVgxo/UJJlvAiANafF4bixK3bLYnPbsXoNxEDM+a2yowiCDBiOx1qrbmT6eJYcK5S6OJa6zh5LMD8wYFgAQdYYaaSO3aaa7yviDdb71ek15r+XIc+cpkic0ZdZ2nwoW8/Mq9RlNwyb4ClUhVVh0ymmrFM0ZiZMTFDMnHywuBbpKLiFtuyqHyFsPBYbZ8ouFZGsCRrS9V3cOlVUPwvJKILYzJCfDyBbgMbSujGO7Bt+wgzUFzkAZFC3MxV2PzgkFMptohgg/ImgPr4marsZxjjdu5aR7ty2jP8rMEDlOoig3VAJJZSVGUCNCa0XKeL4jd6husGW2ekrCIuFM2a5p+qVEeBVqZ3UXcY1Y1UHucl2eleRchNxkKsyklQioqgtOZoKzqfWaf+ErvVS7ntsy3Vc5rWjfdiy2gOhMZh20HhWogUorPdpposzvKvAnsLca4NWbKgaCVspPSQxpoCfemrRwKVSWJjCgTKc78t4u8LeJwpy4rDklNvmU7ofX+48aqMPzHwPi9oYfFE4e+h1ts2QhxI+UnQ/wC1tfLxroRrPcx8i8Gx+t1If/UQ5W+vg31BqwVZdXiG+NxkxGjKDHfZrfOHt2bd5SEuXHzOpEhwojSdoqXHchYH7u5ir+VLVm3bYAhFOQQSWOwNBf4VcTt6WeI3kXwUhtB9Hj+gqXD/AGRI7BsXi71+PyyQPclj7RS8jCO7Tp+4+Lqh88e/eQ8V5nxHEm+B4bOSMt3EawqbEL6jxME7DvW74PwrD4Wwlm2IW2oA8+5PmTqafhXB8DhbYt2UW2o8AN/MncnzNGxTZgRqvacqqb2bvKm/x62jlSj6GJA08I/dffyNSX+N2EZlysSoEwO4zR7SasCi0si+VZTfZOJV/wAQ4Xs3ppPc+P8A74U55gwvgH3P5ewk7+WtWK4e2NgNTO3j3r1017UdYyycfuV2I41YQgMGkqGIgaTIE+x8hUbcw4Ubh/b30mdO31qz+HtySQJIgmPDtS+HtzMCR4x3j+wogCnuIJgsVZv65NUjUgGCRqAfLvRtu2F0AAHYUlQDavdOQavpFSpUqIoqVKlRCf/Z"/>
          <p:cNvSpPr>
            <a:spLocks noChangeAspect="1" noChangeArrowheads="1"/>
          </p:cNvSpPr>
          <p:nvPr/>
        </p:nvSpPr>
        <p:spPr bwMode="auto">
          <a:xfrm>
            <a:off x="77788" y="-212725"/>
            <a:ext cx="1266825" cy="4476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8" name="AutoShape 14" descr="data:image/jpg;base64,/9j/4AAQSkZJRgABAQAAAQABAAD/2wCEAAkGBggQEBUUExQUFRUVGBkaGRYWFR8ZGxwcHScZGh0fGh8iIikkHCUoHiIcHy8hJCcpNCwsIh4xNTAvNSgsLDUBCQoKDQsOGQ4OGTUkHiQ1NTUsNDM1NTUsLDU1NSw0NTQsLC4sLCwsLzU0KS8sNDU1MSorKSwsNCwsNS0sLCwsLP/AABEIAC8AhQMBIgACEQEDEQH/xAAbAAABBQEBAAAAAAAAAAAAAAAEAAEDBQYHAv/EADgQAAIBAgQEBAMGBAcAAAAAAAECEQADBBIhMQUGE1FBYXGRFCKBByMyQlKxFjOh0RdDU3Ky4fH/xAAZAQADAQEBAAAAAAAAAAAAAAAAAQIDBAX/xAAmEQACAgIBAgUFAAAAAAAAAAABAgARAxJRITEEEyJBYQUVgaGx/9oADAMBAAIRAxEAPwDuNMahXEqXKj8oBP12Htr7UDx7iBt2yqtkd1bI5EqGG2bf9qh3XGNmNCUqlzQgPNnO/DuHBOqHZnmFQCYG5MkAeA86t+F8Sw+JspetmUuKGBIjfv2M6VjX4YvE8lvHYds9sEpfsP8AIRpIkfhJ/SfpULc2rhGtJCYTC2oHTc5r7qJ0FsSVneWj1rVWR1GlkwOHIjtuQAPmdDFPQPCOKWsTYt3kBC3FDDMNYPepsNiQ4PdSVYdiP+oPoRSqpAIPWEUqqb3MuDS90SLoff8AlNljQFs0RlE/imKIs8ZwbXGthxmUKSJ3DAkFT+bQHaijDYQ2nqI4m1+oe49f21rwMfhoDZ0g7HMIPhofGlC4RSqIYi3mKyMwEkTqB6b0GOPYGYzf5vR2P8wDNHtrNOoWJY0qEfimFABzAgtllTOu+sbaantUj4ywBJZQBGpYAa7e9KoWJPSoe5j8MpILoCNSCwEDTfXTce4qBuN4IPkLgMWygHTM0ZyF7wtOjCxD6VRDE2v1DYHcbHY0qUcocJjGbD4y4DDC5iACNx0xkH/GuUYP7TOJkKMSq4hRsT8jj0YaHw3BrpHBriLjMdgnMC4TeTwJS6IePRp9/KqjmrgmA4VhrbYS2qXC4U3SA9yIY6M0wdNxWr+UEZcq7AyMOLLnyquJqMsuUMZbunqZL1kFSIvLlBmPwtPz+sCsra+znA2TmvtdvEmfl+7tn1bVm9dKA4nib13A2WuMzsb96S5zHZO9E8Y45xHDtY6VxlHwtg5d1Oh3U6V5tnCjJ4Y6X+f7PcP0s5WU5Tseo47Tccu4tw9qykJaQEKg2AAMamSfWatsFeAx2ITvbsv9TnT9lHtXvA8PwsJdChWygmNBqNZH1qn5OxXxWIxuKGqPcW1bPgUtCJHqxJq/BYsuNG85rPM8rxDIXAQVLLjfL4xDsxykGybeRgYMsrSSCCNvCq7C8msGD3LiO4OHObpgGLRbMBGwYHLp5zTcSfjrX7qr1gpzhcqrk6fSJDBt+p1YEf0jWn4ly6DwnpC3muJZlBEMLhGsRGsk13iwALnKaJJqR4fkVk1W+2YLcCkrIDQUstExNu2SnnvXi3yF92yM9s5lvhfkJCm6tsAiSToVJnz8KjNnmC1cuph1CIgfpW8k22GWVgxo/UJJlvAiANafF4bixK3bLYnPbsXoNxEDM+a2yowiCDBiOx1qrbmT6eJYcK5S6OJa6zh5LMD8wYFgAQdYYaaSO3aaa7yviDdb71ek15r+XIc+cpkic0ZdZ2nwoW8/Mq9RlNwyb4ClUhVVh0ymmrFM0ZiZMTFDMnHywuBbpKLiFtuyqHyFsPBYbZ8ouFZGsCRrS9V3cOlVUPwvJKILYzJCfDyBbgMbSujGO7Bt+wgzUFzkAZFC3MxV2PzgkFMptohgg/ImgPr4marsZxjjdu5aR7ty2jP8rMEDlOoig3VAJJZSVGUCNCa0XKeL4jd6husGW2ekrCIuFM2a5p+qVEeBVqZ3UXcY1Y1UHucl2eleRchNxkKsyklQioqgtOZoKzqfWaf+ErvVS7ntsy3Vc5rWjfdiy2gOhMZh20HhWogUorPdpposzvKvAnsLca4NWbKgaCVspPSQxpoCfemrRwKVSWJjCgTKc78t4u8LeJwpy4rDklNvmU7ofX+48aqMPzHwPi9oYfFE4e+h1ts2QhxI+UnQ/wC1tfLxroRrPcx8i8Gx+t1If/UQ5W+vg31BqwVZdXiG+NxkxGjKDHfZrfOHt2bd5SEuXHzOpEhwojSdoqXHchYH7u5ir+VLVm3bYAhFOQQSWOwNBf4VcTt6WeI3kXwUhtB9Hj+gqXD/AGRI7BsXi71+PyyQPclj7RS8jCO7Tp+4+Lqh88e/eQ8V5nxHEm+B4bOSMt3EawqbEL6jxME7DvW74PwrD4Wwlm2IW2oA8+5PmTqafhXB8DhbYt2UW2o8AN/MncnzNGxTZgRqvacqqb2bvKm/x62jlSj6GJA08I/dffyNSX+N2EZlysSoEwO4zR7SasCi0si+VZTfZOJV/wAQ4Xs3ppPc+P8A74U55gwvgH3P5ewk7+WtWK4e2NgNTO3j3r1017UdYyycfuV2I41YQgMGkqGIgaTIE+x8hUbcw4Ubh/b30mdO31qz+HtySQJIgmPDtS+HtzMCR4x3j+wogCnuIJgsVZv65NUjUgGCRqAfLvRtu2F0AAHYUlQDavdOQavpFSpUqIoqVKlRCf/Z"/>
          <p:cNvSpPr>
            <a:spLocks noChangeAspect="1" noChangeArrowheads="1"/>
          </p:cNvSpPr>
          <p:nvPr/>
        </p:nvSpPr>
        <p:spPr bwMode="auto">
          <a:xfrm>
            <a:off x="77788" y="-212725"/>
            <a:ext cx="1266825" cy="4476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80" name="AutoShape 16" descr="data:image/jpg;base64,/9j/4AAQSkZJRgABAQAAAQABAAD/2wCEAAkGBhMSERUUExIWFRMVGR8YFhcYFhUeGRggGh4ZHB4ZGyEbHiYhGhwkGRgdIi8sIykqODgsFx40QTAqNSYrLCkBCQoKDgwOGg8PGikkHyIyLDQ0LiouNDUvLiw1LCw1LC0pNi8tLC0sLCw1LykpLiwsNTQpKS0sKSw1LywqLCkpNf/AABEIAHAAbAMBIgACEQEDEQH/xAAbAAACAwEBAQAAAAAAAAAAAAAABgMEBQcCAf/EAD8QAAIBAwIEAgYHBgUFAQAAAAECAwAEERIhBQYiMRNBBzJRYXGBFCNCUpGhsTNicnSCwSVTkrLCNDVz0eEV/8QAGgEAAgMBAQAAAAAAAAAAAAAAAAMBAgQGBf/EADIRAAEEAAMGAgkFAQAAAAAAAAEAAgMRBCExBRJBUWHwE9EiMjNxgaGxweFCUnKRwhT/2gAMAwEAAhEDEQA/AO40UUUIRRRVc3OZPDHcDU3uB2A+JIP+k0IViivLvgEny3pL5r4jds0M3Dm16A3ix5GWB04yhwT2PbelvlawgE5nhxT4IDM7dsDqdPj70sel3nW7guVt4JGhQIHLLszlifP2DHl76afRTzLNeWbNOdTxuU14xrGAd8bZGcGqtndWXGCIby1KXUQyUbUpA2yVYYOM42P/ANqC85q8EGy4RaljGSrMEOhDnfv3OfNj+Na34iIwhoGahmzsT/0FpyrnoBzvSvqui0Umcr81RxrDa3NwJL2RmDKrayCSzdRXpXApyNJogAkVaW8Bri0EGjqF9oqvZ3WsH7ykqw9hH9iCD8DVioVUUUUUIRRRRQhFYfK0/iiaf/MmcL/DGfDX/YT/AFGttu1Knoun18Ni9oaQH4+I+f1pgHoE+77qhPpALOl9Ldqs81tOrxGN2j141IcZGTjdfw+dQ20HiLrgdJlH2omDY+IHUvzFcj5z/wC4Xf8A53/3Vf5f5J4g5E0atbKN/GkcxAe/OzEfKp2hsXD4tjXOcWkKmHx0sbi0Ntdo5bvHebDnUVU4LAaxuNs98Vx/mbmC+urqe2jZyiyuohgUgHDEdQQZY+0tXR+G8xLw9Yze3pumlTVG6QjGnOPXHUw+NXYr+GaIS206QxzOwClREXYbtv3Y/GsOFkOzoyPakadn7LfPhZcQA8tLGnp5fFIPI/ItxbXUNzc6IEjOrQzZkbYjAVc47+eK7Bw7jizOVVTgDOT5747Uo3XD5I/XQj39wfmK1OUf2rfwf3FeSdtYnFYtrHtDRy4/NMbgo4YiWm1eW48PiRj+zPBr/qibSfxR1/0it6lDjVx/jNgg7+FOT8CF/utN9dG8ZA8wvPbxRRRRS1dFFFFCEVzz0a3ngXN9w99jHM0sY9qud8fDKn+quh1zD0ocNltLmHilsOpMJMPIjsC37pB0n+mtEADrYeP1SpMqdyTzZ8q2sUrzJAniuxdpCMtknJwTnHyriHOHEpZbucSSM6pK6qCxIUBiAAOwrt/LPMsN9As0J2OzKfWRvNW9/wCtci5y5Mu4p5pjCXid2cOnVgEk9QG4/CsWJD9DeS6PYD4myusgWMvwoeb/ANhw7+V/5UX4/wAHtv5mT9DXzm8/UcO/lv8AlUlzGW4RahQWY3MmAoJJ2PYDvWY6n3eS6Bns4/5n/a2vRDxGVrl4mkdohESELEqDqUZAPbY+VdUh4fGjF1UKxGDjbPy7Vzr0W8p3MEzTzR+GjRlQGI1Ekqe3kMDzrT9JvPq2cRhhbN1KMADvGDtrPv8Auj27+VaoIPFoVn9Fy22ZmDEOcwiqGnNVeBXX0zj1xMpzFaReCp8tRO/56/wrolKXo05WNlZAOMTSnxJfaCeyn4D8yaba1TEF1N0GS8aMHds8UUUUUlMRRRRQhFRXVqsiMjqGRgVZT2IPcGpaKELiXHuVrzgs5ubFma2PfYtpH3JV+0o8m/TzZ+XvTXaygC5UwP5ndoz7wRuPmPnXRSKTuPeiewuSWCGGQ92iIAPxXBX8q2CaOQVKM+Y+6z+G5mcZ+C0P/wBnhlwAxltJMDA1NESB7OrcV4m5v4ZargXFuoGSFjKnv3wEzuaRrj0CHPReDH70O/5NU9j6BUB+tu2I9iRhfzYt+lHhYbXfP9KfFnI3a+ai5l9NRf6qwibU2wkdd9/uIM5Px/Crno+9G0gl+m3+WmJ1ojHLA/fk/e9g8v0ceXeRrOy3hhGv/Mbqf8T2+WK36h87Wt3YhXXihsRJ3nm0UUUVkT0UUUUIS7xnmuS3lWP6FM4kfRG6tDh20lsDLgjYHvjtX2551gSHxNSkq8aSoJIyYTIwXrIJA0nOd/smrPHeFPNLaMuMQzeI+T5aHXb2nLClteT7kh4wscdv40UiQ+IXA0TeJIykoCqsv2DnfO4rQ0RkC0olwJpN9rxu3kCmOeNw+rRpdTq0etjB3xnf2UT8bgRdTTRqugSZLrjSSAH/AISSBn30rX/I8rifQ6xu9140bL5I8aRSjtsWTX88Go05JuIY5hBICS6JENZUi3jOrwQ+CUOWbqwfKo3I/wByN53JNE3MlqiLI1zCqOMoxkXDAYBwc74J8qkueOW8ZQPPGpk/ZhnUa8/d33H/ALpU4FyXNG8RkEemM3O2sv8A9QUKgFlycYYEn+9Z6+j2cLGraZEa3jt5lE7R6fDJzj6ttakHOOncVbw479ZRvv5J64rxdYDCGUnxpViGMbFgTk58umqy80wB51kcRCBxGWkZVViUEnTk/dP5GouZODSSRQ+BpMlvKkqLISA+gEaSwBIJB74O9ZMHKtw8izSiIO14tw8YYsqKkRiABKjU3Y9hVGtYRZKsS68luS8zwBosSIySI0niCSPSqoPW3OSudsjOMb4q3PxeBNWuaNdKh2y6jCk4DHfYE7A0sWHJjrJDrEZjSS7LqCd0uD0qBj2HcVTf0fTC2K+KHnWdHUliuqKDKxRlgDpIQ5zg9RzvVtyPn3ajefyTbJzLarGshuYRG+dDGRcNjvg53xmob/mq3jSUrLG7wgakEkYIJOADqIAJJxuaxuFcnsk1vKyKNLzSShpTIdUqooKkouThd9h386qXvKFy4vY4xHHBOraIzIWBkZw3iDKAxAjOVyRk5FAZHevdqC59aJkt+bbV5ZIvGQSRMEcMwG7Yxjffdgvx2rQW/jJYB1JQ6WAI6TgHB9hwQfmKUeK8DZBf+KqfR7gBxIpYyI6oiqAgUlsOoYEH5Vs8m2ciWiNMuJ5syzbY633O3lgYHyqrmNAsKzXOuit2iiikpiXbznNI5XTwZGiikSKWYadCPJp0jBOph1LkgbahUfKfE7i5+kvLmMCV4o0xGQmglc5U5ZsjfO3sqxd8mwyTNIXkCu6ySRBh4cjx40swxn7IzggHSM1pcL4UkCuqEkPI8pyc7yMWOPdk04lgblqlgOvNJrceubaa5NxeB4rUxZVbeMNKZhsudWE6sDNaVt6QY5F0pEz3Bk8IQo8TZOnXqDq2jSEGSc+7FaV9ylBMbgvrzceGWw2NJi9Rk22IO/nUUnKCNGimeYyRuZEmygkUkaSBhAukrtgrV96M6juvNVp40WVe86TQXEpkt5DDHBFLIoMWqHU0gYsdXXsBsufVNX352UTmPwJPDWZYGmymkPIFK7Z1EHUBnG2anm5PidZQ8krGaFYJGLDUVUsQ3b1us/lUjcpwnVu/XOlwdx60YQKO3q9AyPjUXHy7y/KmnrNfnoOp0RSIsiS/R5m0FZGhVids5UdJI1DcA1Hb896IULxSSaIYZLqVdAWPxVBBwSC33iFGwq9ByNArZ1ylAJBHGXGiLxgQ5QYzuGIGScZOKifkCAgL4k2jRHHKocATLFsnidPkNjpxkbVNxd99noop6rzekNQ5C20jp9dpcNH1/RxmQKudXltnGa2+F8wJcSOkYJVFjYvtpPirqCjzyEwT/EKWrPlO4ivpbhEjCsZGbMgYyhh0pvFmLqxk6jsMYNbnJvLn0K2EZxrZmd9JJALHZQTuQq4Ue5aiQRgZKWl5Oa3aKKKzpqKKKKEIoqtxG2MkUiDuykDPtI2/OsKHgFwrgmckFjqIPUAcMcZ8jJq29mgeVQSnRxtcLLqTNRWLd2Fw8rkSlYzp0hTjbbVnz1bHf3iqYsLsMFEjdg2svlQ3RnO3UOltv3qi+is2FpHrBM1FLq8OvcAiYKfMMdf3fPA2J1n3dI9tT2nDbjX9ZMxXWTjV3UZ09hnfI1dvVovogwtAvfC26KXbq1u3eQozIurABb1l6R0jHSdmOc/arxPZXSsAHdwTpJEmNQxkE7dGMYJHctRvdFIgB/UEy5orAtuFXAkQtL06i0hUjLkBACcjsVUjHvPy36kFKkYG6G0UUUVKWv/Z"/>
          <p:cNvSpPr>
            <a:spLocks noChangeAspect="1" noChangeArrowheads="1"/>
          </p:cNvSpPr>
          <p:nvPr/>
        </p:nvSpPr>
        <p:spPr bwMode="auto">
          <a:xfrm>
            <a:off x="77788" y="-509588"/>
            <a:ext cx="1028700" cy="1066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82" name="AutoShape 18" descr="data:image/jpg;base64,/9j/4AAQSkZJRgABAQAAAQABAAD/2wCEAAkGBhMSERUUExIWFRMVGR8YFhcYFhUeGRggGh4ZHB4ZGyEbHiYhGhwkGRgdIi8sIykqODgsFx40QTAqNSYrLCkBCQoKDgwOGg8PGikkHyIyLDQ0LiouNDUvLiw1LCw1LC0pNi8tLC0sLCw1LykpLiwsNTQpKS0sKSw1LywqLCkpNf/AABEIAHAAbAMBIgACEQEDEQH/xAAbAAACAwEBAQAAAAAAAAAAAAAABgMEBQcCAf/EAD8QAAIBAwIEAgYHBgUFAQAAAAECAwAEERIhBQYiMRNBBzJRYXGBFCNCUpGhsTNicnSCwSVTkrLCNDVz0eEV/8QAGgEAAgMBAQAAAAAAAAAAAAAAAAMBAgQGBf/EADIRAAEEAAMGAgkFAQAAAAAAAAEAAgMRBCExBRJBUWHwE9EiMjNxgaGxweFCUnKRwhT/2gAMAwEAAhEDEQA/AO40UUUIRRRVc3OZPDHcDU3uB2A+JIP+k0IViivLvgEny3pL5r4jds0M3Dm16A3ix5GWB04yhwT2PbelvlawgE5nhxT4IDM7dsDqdPj70sel3nW7guVt4JGhQIHLLszlifP2DHl76afRTzLNeWbNOdTxuU14xrGAd8bZGcGqtndWXGCIby1KXUQyUbUpA2yVYYOM42P/ANqC85q8EGy4RaljGSrMEOhDnfv3OfNj+Na34iIwhoGahmzsT/0FpyrnoBzvSvqui0Umcr81RxrDa3NwJL2RmDKrayCSzdRXpXApyNJogAkVaW8Bri0EGjqF9oqvZ3WsH7ykqw9hH9iCD8DVioVUUUUUIRRRRQhFYfK0/iiaf/MmcL/DGfDX/YT/AFGttu1Knoun18Ni9oaQH4+I+f1pgHoE+77qhPpALOl9Ldqs81tOrxGN2j141IcZGTjdfw+dQ20HiLrgdJlH2omDY+IHUvzFcj5z/wC4Xf8A53/3Vf5f5J4g5E0atbKN/GkcxAe/OzEfKp2hsXD4tjXOcWkKmHx0sbi0Ntdo5bvHebDnUVU4LAaxuNs98Vx/mbmC+urqe2jZyiyuohgUgHDEdQQZY+0tXR+G8xLw9Yze3pumlTVG6QjGnOPXHUw+NXYr+GaIS206QxzOwClREXYbtv3Y/GsOFkOzoyPakadn7LfPhZcQA8tLGnp5fFIPI/ItxbXUNzc6IEjOrQzZkbYjAVc47+eK7Bw7jizOVVTgDOT5747Uo3XD5I/XQj39wfmK1OUf2rfwf3FeSdtYnFYtrHtDRy4/NMbgo4YiWm1eW48PiRj+zPBr/qibSfxR1/0it6lDjVx/jNgg7+FOT8CF/utN9dG8ZA8wvPbxRRRRS1dFFFFCEVzz0a3ngXN9w99jHM0sY9qud8fDKn+quh1zD0ocNltLmHilsOpMJMPIjsC37pB0n+mtEADrYeP1SpMqdyTzZ8q2sUrzJAniuxdpCMtknJwTnHyriHOHEpZbucSSM6pK6qCxIUBiAAOwrt/LPMsN9As0J2OzKfWRvNW9/wCtci5y5Mu4p5pjCXid2cOnVgEk9QG4/CsWJD9DeS6PYD4myusgWMvwoeb/ANhw7+V/5UX4/wAHtv5mT9DXzm8/UcO/lv8AlUlzGW4RahQWY3MmAoJJ2PYDvWY6n3eS6Bns4/5n/a2vRDxGVrl4mkdohESELEqDqUZAPbY+VdUh4fGjF1UKxGDjbPy7Vzr0W8p3MEzTzR+GjRlQGI1Ekqe3kMDzrT9JvPq2cRhhbN1KMADvGDtrPv8Auj27+VaoIPFoVn9Fy22ZmDEOcwiqGnNVeBXX0zj1xMpzFaReCp8tRO/56/wrolKXo05WNlZAOMTSnxJfaCeyn4D8yaba1TEF1N0GS8aMHds8UUUUUlMRRRRQhFRXVqsiMjqGRgVZT2IPcGpaKELiXHuVrzgs5ubFma2PfYtpH3JV+0o8m/TzZ+XvTXaygC5UwP5ndoz7wRuPmPnXRSKTuPeiewuSWCGGQ92iIAPxXBX8q2CaOQVKM+Y+6z+G5mcZ+C0P/wBnhlwAxltJMDA1NESB7OrcV4m5v4ZargXFuoGSFjKnv3wEzuaRrj0CHPReDH70O/5NU9j6BUB+tu2I9iRhfzYt+lHhYbXfP9KfFnI3a+ai5l9NRf6qwibU2wkdd9/uIM5Px/Crno+9G0gl+m3+WmJ1ojHLA/fk/e9g8v0ceXeRrOy3hhGv/Mbqf8T2+WK36h87Wt3YhXXihsRJ3nm0UUUVkT0UUUUIS7xnmuS3lWP6FM4kfRG6tDh20lsDLgjYHvjtX2551gSHxNSkq8aSoJIyYTIwXrIJA0nOd/smrPHeFPNLaMuMQzeI+T5aHXb2nLClteT7kh4wscdv40UiQ+IXA0TeJIykoCqsv2DnfO4rQ0RkC0olwJpN9rxu3kCmOeNw+rRpdTq0etjB3xnf2UT8bgRdTTRqugSZLrjSSAH/AISSBn30rX/I8rifQ6xu9140bL5I8aRSjtsWTX88Go05JuIY5hBICS6JENZUi3jOrwQ+CUOWbqwfKo3I/wByN53JNE3MlqiLI1zCqOMoxkXDAYBwc74J8qkueOW8ZQPPGpk/ZhnUa8/d33H/ALpU4FyXNG8RkEemM3O2sv8A9QUKgFlycYYEn+9Z6+j2cLGraZEa3jt5lE7R6fDJzj6ttakHOOncVbw479ZRvv5J64rxdYDCGUnxpViGMbFgTk58umqy80wB51kcRCBxGWkZVViUEnTk/dP5GouZODSSRQ+BpMlvKkqLISA+gEaSwBIJB74O9ZMHKtw8izSiIO14tw8YYsqKkRiABKjU3Y9hVGtYRZKsS68luS8zwBosSIySI0niCSPSqoPW3OSudsjOMb4q3PxeBNWuaNdKh2y6jCk4DHfYE7A0sWHJjrJDrEZjSS7LqCd0uD0qBj2HcVTf0fTC2K+KHnWdHUliuqKDKxRlgDpIQ5zg9RzvVtyPn3ajefyTbJzLarGshuYRG+dDGRcNjvg53xmob/mq3jSUrLG7wgakEkYIJOADqIAJJxuaxuFcnsk1vKyKNLzSShpTIdUqooKkouThd9h386qXvKFy4vY4xHHBOraIzIWBkZw3iDKAxAjOVyRk5FAZHevdqC59aJkt+bbV5ZIvGQSRMEcMwG7Yxjffdgvx2rQW/jJYB1JQ6WAI6TgHB9hwQfmKUeK8DZBf+KqfR7gBxIpYyI6oiqAgUlsOoYEH5Vs8m2ciWiNMuJ5syzbY633O3lgYHyqrmNAsKzXOuit2iiikpiXbznNI5XTwZGiikSKWYadCPJp0jBOph1LkgbahUfKfE7i5+kvLmMCV4o0xGQmglc5U5ZsjfO3sqxd8mwyTNIXkCu6ySRBh4cjx40swxn7IzggHSM1pcL4UkCuqEkPI8pyc7yMWOPdk04lgblqlgOvNJrceubaa5NxeB4rUxZVbeMNKZhsudWE6sDNaVt6QY5F0pEz3Bk8IQo8TZOnXqDq2jSEGSc+7FaV9ylBMbgvrzceGWw2NJi9Rk22IO/nUUnKCNGimeYyRuZEmygkUkaSBhAukrtgrV96M6juvNVp40WVe86TQXEpkt5DDHBFLIoMWqHU0gYsdXXsBsufVNX352UTmPwJPDWZYGmymkPIFK7Z1EHUBnG2anm5PidZQ8krGaFYJGLDUVUsQ3b1us/lUjcpwnVu/XOlwdx60YQKO3q9AyPjUXHy7y/KmnrNfnoOp0RSIsiS/R5m0FZGhVids5UdJI1DcA1Hb896IULxSSaIYZLqVdAWPxVBBwSC33iFGwq9ByNArZ1ylAJBHGXGiLxgQ5QYzuGIGScZOKifkCAgL4k2jRHHKocATLFsnidPkNjpxkbVNxd99noop6rzekNQ5C20jp9dpcNH1/RxmQKudXltnGa2+F8wJcSOkYJVFjYvtpPirqCjzyEwT/EKWrPlO4ivpbhEjCsZGbMgYyhh0pvFmLqxk6jsMYNbnJvLn0K2EZxrZmd9JJALHZQTuQq4Ue5aiQRgZKWl5Oa3aKKKzpqKKKKEIoqtxG2MkUiDuykDPtI2/OsKHgFwrgmckFjqIPUAcMcZ8jJq29mgeVQSnRxtcLLqTNRWLd2Fw8rkSlYzp0hTjbbVnz1bHf3iqYsLsMFEjdg2svlQ3RnO3UOltv3qi+is2FpHrBM1FLq8OvcAiYKfMMdf3fPA2J1n3dI9tT2nDbjX9ZMxXWTjV3UZ09hnfI1dvVovogwtAvfC26KXbq1u3eQozIurABb1l6R0jHSdmOc/arxPZXSsAHdwTpJEmNQxkE7dGMYJHctRvdFIgB/UEy5orAtuFXAkQtL06i0hUjLkBACcjsVUjHvPy36kFKkYG6G0UUUVKWv/Z"/>
          <p:cNvSpPr>
            <a:spLocks noChangeAspect="1" noChangeArrowheads="1"/>
          </p:cNvSpPr>
          <p:nvPr/>
        </p:nvSpPr>
        <p:spPr bwMode="auto">
          <a:xfrm>
            <a:off x="77788" y="-509588"/>
            <a:ext cx="1028700" cy="1066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86" name="AutoShape 22" descr="data:image/jpg;base64,/9j/4AAQSkZJRgABAQAAAQABAAD/2wBDAAkGBwgHBgkIBwgKCgkLDRYPDQwMDRsUFRAWIB0iIiAdHx8kKDQsJCYxJx8fLT0tMTU3Ojo6Iys/RD84QzQ5Ojf/2wBDAQoKCg0MDRoPDxo3JR8lNzc3Nzc3Nzc3Nzc3Nzc3Nzc3Nzc3Nzc3Nzc3Nzc3Nzc3Nzc3Nzc3Nzc3Nzc3Nzc3Nzf/wAARCABcARoDASIAAhEBAxEB/8QAHAABAAIDAQEBAAAAAAAAAAAAAAYHAQQFAwII/8QARhAAAQMDAgMFBQQGCQEJAAAAAQIDBAAFEQYhBxIxEyJBUWEUMnGBkRUjYqEIFiQ2grEXJTNCUnJ1krNDRFNVk7LBw9Lx/8QAGgEBAAMBAQEAAAAAAAAAAAAAAAIDBAUBBv/EAC0RAQABAwEGAwgDAAAAAAAAAAABAgMRIQQSEzFRoRRBYQUVIjJCcbHBkdHw/9oADAMBAAIRAxEAPwC8aVis0ClKUGKiGp9cxbNIchR2TImN4CwruoRkZGT1OxHT61L6rXi1blQEsarixESjEHZzY7gJS40ThKyARkoUfmDvsKtszRFccSMwjVmY0cl2+aqv4WthxxmMPeUzhlpHxWf/AHNc92HGB5rlqFK143SyHJB/3HA/OvCOuZqKG3cZc5Ddv6IffPK2nH91CB1I/wAKRX2p6yRBhiK/cHB1clL7JHyQnf6qHwruUREfJ2j9yxzmeY2LK17txuySOikR0J/+Suvbr6uKf2PVclO4+7nxStJ+YKsV4wlXuQ2HLdYYbLJ35xBSEn+JzOfrXsV3rOJD2n/8rxifTaqq8TpVPeP6e05jkmdn1Q66n+sGGnGx1l29fbNj1Un30fMYqTsvNvNpcZcS4hYylSTkEehqqGI0lbqXE2W3uOp3D1pnJacT6jlWQfpUksF7MWV7PJU+lx1WzMxrsHifQ+458sKPqa516xHOlfRczpKb0r5QoKSCOhr6rIuKUpQKUpQKUpQKUpQKUpQKUpQKUpQKUpQKUpQKUpQKUpQc6XPcgL5pLLjkc/8AWZQVFH+ZI3x6jPrjx94Fwh3BrtIUpl9Hm2sK+uOlerzSHmi24kKSag2o7ChmV24ZDxWcJcD3YP58g57qz6LAV6mrbdNNc4mcIVTMap7keYpkeYqonpkuE6Gf1ju1vWOjNwZXt/EkqB+lfDky5vA82s45Sev7Q6j8uQVojYpn6u0oTeiPJbUqXHiNlyU+2ygf3nFhI/OoPqjXVsXDkwYTInh5Cm1lYw1gjBHmdv8A9qFvRIal88/UCZCh/wByy66r6r5QPrXx7ba4mPYoC5Lx9x2coEfJtO31J+FabWw24nNWau0d1dV6Z5aK6hyV6dvPsstThgLVnmCckIP99IyMn0zvirGiXZpJaTpqICpz3JK0B19z1SMEJ+CR864OvLJdbnazd54La46fu+3IQXG8+62jY4Gc7ADr51o8J9ctaTuxYuLYXbpJCXHeXK45/wAQ8SnzHzG43rm94eZomMx5dEt3iRmOaaXS2TGg3J1Tc0xA5uhMlanXVeeGxn8yK7+mtJ6avTCnId5fmcuOdKAGyj4pIJFQ7ict57Vr7y3A4w602uKtJylTRSMFJ6EZ5unrW1wjTJOrkqY5gyGF9vjpy42z/FiudV7V2iq7uRpHo+i9xWI2HxG98WM+n2WEeG9jI2XMBHj2ic/+msq0XJjNFuBeniz4x5raX2j6FJ/mN6k1wukC2MF65TY8VoD333UoH5moJe+M+k7eVIiOSLi6Ons7eE/7lY/LNXeJu+c5cLcp6JJb5Ey1JSxdIwaYH/aGVKcZH17yB8cj1FSJKkqSFJIIIyCD1qvNP3zWmrwmTHgR9PWle6X5CS/IcH4EnAHxIx5ZqeQYohxkMhxxzl6rcIyo+J2AA+AAHpVVU5nKURhsUpSovSlKUEP4mawe0VY2LixDRLU7KSxyLWUgApWrOR/l/OtGx8Qxd+Htw1M1FQmTBS52sXtCUhSdxv1wQQennXH/AEjP3Lg/6kj/AI3ahNyI0fIvdqJ7K3agsYkRx0Sl3s84HxIWPmmgujQOpXNV6aYu70ZEZTi1pLaVlQHKojqa77chh1RS282tQ6hKgSKpvScmyx+ByEailPxoL0haFGPs6sh3m5U+p5fpmoTqAW6yXKw3bSlovlmSt0Ydm5SmQAUkFByScg7+BBFBeWs9dwdLTrdBejvSJE9zkb7NSQlHeSk8xJyPe8vpXlr2Rq9BgHRnsikqK/aS8pH4eXHMR+LpVV8ZNN2+Jrq1LaDubu72krmcyMlxKTy+WxrY432eLp616WtduLgjsKkBvtFcyt1IJyfiaC+ytLaCp1QSANyo4Ao2424nmbWlafNJyKpPiXIe1JxQs2kpL7zVr+7LrbauUOFWVKPrsAB5b+deOnkK0RxnGnrS+99kzAkKjrXzAczfMD8QodeuDigvEvNAKJdQAn3u8NvjX0haXEhSFBST0KTkGvzrpjTjerNf6stMybKjwg6884iOoDtFJdKUZyDkDnJx512OBl1RE05qdm6TCzbYfKsuKVs3zBYUQPXlGw6n1oLv9oYLnZh5suf4QoZ+lVzxd1jeNL3Cws2h5ptE1bgeC2wvISpsDGenvGqr1NE00NPJuWlrRqFpTD6Ui7yNmnD0O+eufIDBrs8UJj9wsvDuZLWXH343O4s9VKPY5PzNB+hhSlKBSlKBSlKDGK8pLDb7K2XUpU2tJCkqSCD8QdjXtSggV7tsu2tEMuutQ/JTXtMYD8TZypv+HI+FR3sVye+zY7NcE9eaC+pBOfwJWCD/AA1bxrg3XSFluiy5IhIQ8errJ5FH6bH51stbTFOlX+/Cmq1nkrpUV5vpopwH8YkqH8xXoj9ZUjECyt2xJ2K2ogZP/mL3+eakz3DpGf2S8zWh5Lwr+RTWmrhk64rL15Kh6x8n81VrjaLM85/mJn9q+HV0/CJyLcyHFu3q8sqcV7zbKjKdV6E55R8zVT6mgt2+7PIiJcERZK2O1IKuXyJG2RX6Sh8NbY0oGVJkyMf3QQgflv8AnUV46WWw23RsctRkR5aZQEYtJGV5B5woncjAznzCfOs+137VymIiZmftiFlumqmdUF4c6utyC1p/WEdqTaSv9nfd6w1E+ChuEHxwduvTNSri67ddFNwU6UkfZ1pmtlLhioAWXRvkubqOUkY38DVHg4PWp5YdaNzrLA0pqhj2q1JmslMkuFLkZsHBA9ME/AEjyxz8RnLTxK93czp0cOyWPUGs7mWoTcia+T95IdWSlvPipZ6fzPgKvnQXCSz6d7OZdeS53JOCFLT900fwpPU+p+QFTq0WuBZ4bcK1xWosZv3W2k4HxPmfU7mt+vUGMCs0pQKUpQKUpQQrinpKZrKwR7dBksR3GpSXyp/OCAhacbA796ufxC4eOar0/aYcaRHZn29KUB1zPKUcoChsM9Ugj4V48eLpcLRpKG/a5siG6qelBcjulCins3DjI8MgfSoFqCXq/RNvsV7Rq+XPFwbS57LJUpWO6FY5VKIUnfGdjQTCTwrlyuHEPTbk+OmdElLkIeSlRbVzFQwdsjZXXHUVq33htq/UjFsXer9b1yIKsIaQ0UoSnu5OQMqUeUZ2A2qf3/V9s01ZY1yvTimTISnkYQnmcWsgEpSn09cAVraV19ZdTzXoET2mNOZTzKjS2ezXjbJG5zjI+tByOKGg52rHbZPtExmNPgE8vbZ5VDIIIIBwQR5eNc7WfD/UerrTY0T7pANxhF0yXSlQQvmIxygJ8AMVvzeMelosx+O2J8pLCiFvxo/M2MepUMjrvjHlUk1TrCz6XgMSbo65mQcMMNI53XTt0T8x1x4eYoI9xA0DJv13gX+xT0QbxC5QlTqSULCSSnOOhBJ8DkGvDR3D+5RdWPaq1ZcGJt0UCGkR0YQju8uckDonYACpBpLXdl1TIkRIJkMzI4y5FlNdm4BnGcZORkj4ZFcq98VtP2i4S4bzFyeVEcLT7rEYFtCvIqJFB46L0FcNP6zvd8ky4rrNxDoQ23zcyeZwLGcjHQYrk6Z4UTLfp/UlpudwjqF2S32bkdKj2SkFSgSCBkZI2+NS+Xr6wx9KN6lS+69bluBvmabytKicYKSRgjFedl4iafvV2dt0J9wrZie1POrAS22kAEgqz1HNv4Dfegg6+GWsJek06dmX+3JhRVhUZptpXf7xPfVjOBlWBvvjyrf1Lw5nXq26Ut0a5wEvWRjs3wpSjzn7v3QBnHcPXHUV1GuMOlZN3atsdc11TzqWUPpYw2okgDqQcZPXFV/bdQ2/S/GPU1zurikR0F9ACBzKUorTgAeex8ulB+gxWajWjNaWjWMZ960reCo6gl1p5HKtGehxkgg4Pj4VJaBSlKBSlKBSlKBSlKBSlKDBOK/NfHrUJu2rfs1leY9sR2ePN1W6z8u6n5Hzq/8AVd5a09p+ddn8FMVkrCSfeV0Sn5qIHzr8fH228XQ4C5M2Y8ThIypxaj/Mk0HxEhSZq1ohsOvKbbU6sNoKilCRlSjjwA8a8PdO9fqnhjoRnR1nJfCXLpKAMpwbhPk2n8I8/E7+WKg4z6FTpm6i6W1oJtU1Z5UAYDDvUo+BAJHwI8KC4uEWof1h0VCddXzSoo9mfydypPQ/NPKfjmprX5w4AahNt1O7aHlYYuSO4M9HUZKfqOYfSrW1vxMtejbo3Anw5j7jjIdCmOTlxkjG5G+1BOaVXGpOL1n09czb5UCe64GW3eZsIxhaQodVetakDjnpmTIQ1IjXGKhRwXVtJUlPqeVRP0BoLSpUX1fra3aXskW7voelxJLiUNKjFJ5gUlQVkkbECoZ/T3p7/wAMuf0b/wDtQW3So3obWELWdufnW9iQy2y92Kkv8uScA52J23qSUFU/pGfuXB/1JH/G7VcXG0fqTN0hqBxX2hCmMtvLbloCwggJK0j5KBSfD5Veuv4umJdoZb1k623BEgKbLjqmx2nKrG6SD0Ktq4r7vDvVcS26bVPjTG2ClMSO2+sLBSkgDmGCe7nqaCG8Z35DevdKy2pDLUfkQpiRIBUylYdyVKHiACgn0xXZt2lrxK4g2/UF3v8AY33+yKVMQyUqfa5FJJA8dldfQVPrlpOyXWyR7PcIQkQo6EpZC1qK0YGAQvPNnHjmudp3h1pnTc/261w3ESeRSAtchasJPUYJxQVFKZvvCp1yfY7lbrlY5r2OTnSvtMZwFJ65xkZScfyrb4g3KZL4gaSvDDrEJuTAjvRHZgyyypRUTzfAqGfkasRHCLRiJQkfZjisKz2apLhQfiM9KkWodL2XUUBuFdoLTzDX9mBlJb8O6RgiggNi0xd0cR2dSXa+2eRJLC+1jwiQt1Ab5MhPjglO/pXDZ1VftZ2DUs9u4Wuz2aO04FxFR0uOPBSScKJPVWw5h49BVlaY0Bp3S81Uy0RHUSVNlsuLfWvukg4wTjwHh4VqL4XaOVcXZ6rQkuOcxKO0X2YJzkhGcDr8vDFBTsI54DTM7/14nr/lRU1mWliJwE7a1w2kSXre26+6hsc6kqUlThKup2z8h6V0bNF0NcZVx4exLbOS3GeVJfQtxQQVoKUkhfPzeI22FWJb7ZDt9rZtkdoCGy0GUNrJV3AMYOeu3nQVvwWnadZ0LGaVIgNTe2WZKXVoSsuc55CQdz3eTFcLRTLb3Hu/9s2hfIZKk8wzg8yRn6Ej51OP6KtGtXBM9NuW2ttYcSlMhYQkg5BAzsPTpWyLXpayP3TW0Jsuvhp5yS/HkFwKA3WAnm5c938qCv8AgKkI1dqhtACUJ2CRsB94qrxqC8Mo2lpUaVqDS0KTG9sdU28ZDiipRBz0KlAbnwqdUClKZoFKUoFKUoFKUoFKV8PuIZZW66oIQhJUpROAkDcmgpX9IvUGGbfp5he6/wBqkAeQyEA/PmPyFdPgtw8+xo7d/vLJFxeR+zsrG8dB8SPBZH0G3ia1dE6aXrXVszXN8ZPsKnibbHcH9olOyFEf4UgD4qz4De48fWgzVU/pHfuXA/1JH/E7VrVVX6RSFOaOgpQlSj9ooOEjP/ScoPz9BdmWqZBuLCVtOIWH47hGAopV1Hn3kkfKp3xtujF7vFlucUjspVqbcGDnGVLyPkcj5VLtMaKa1hwdhxilLVxYdfXEeWMYVznKT+FXj8j4VTlyZuTS02+ey8hcHnZDa0HLfeJKf9xJ+dBKuJTyI3ECO+8jnbajwlrRjPMA2gkVniFqaz6xnW5nT1jRAcSooLqg22p0qIAB5dgAfEnx8K2NeMLd4lwPuypBRAB7uRjkRUj446CTEWNR2WNhlwhE1lpGyFdEuADwPQ+uPOg9+Ktme09whsFpkvJdejSkpcWnpzFKyQPQZwPhXC0Hr7S1g02zb7vp9UyWhxalPhhlWQVZG6t9hXrq3UbuqOEdtTJC1XCFPQzIyk5V92vlWfiPHzBqf8E7XCe0DFXKgMLdL7w5nWUlWOc+JFBJ+H94td+sIuVlt4gx3HVJLXZoQeZOxJ5dqkteUeOzGb7OO020jOeVtISPoK9aCqf0i/3Lg/6kj/idrncOrxw8fuFliW61FF97NKQ92BGHQjvHm5vQ+FdT9IVl6Ro2ElhpxxQuKDhCSTjs3fL41MtJ2uEjTlocMFhD4hNZX2KUrBKBnfGQetBXv6/av1Rebq1omLBRBtYKlKlAlT2CQPHGVcpwNum5rftnE6VdeHF3vceOwzdrYEh1tSSpslShhQGc4IztnYiohpm4SeFV51FAvFrmOomJHsbrLeUulBXyEE+BC9/EY6VuaL0XeG+F2qFPRHW5t1bQpiMtBC1Jbyod3rlRKgB8POg773EO9I4TMapSiH9oLldkpPZHs+XnUnpzZzgDxrX1NxNvVn05pO6oaiLVc2lOS0Fo+BT7ne22J65qAC7zpnC1emI9kmqVBk9tIk8p5EpK9hjGebmUBjyBPw6GvYklzQmgktxn1qRHcCkpbJKfd6+VBK2OIOr7Vri3WrVVvhx4tyWjs2W91NJWopSeYE5IOxB8vCtzUWutRzNf/qppFqCFsD752WCUqUE8yske6kdNt81y+KsZ93inpN1plxaU+z8y0oJA+/PU1qX1cjQnGN6/S4EqRbpwUUKjo5irnSAQN8cwUOmelA4WPyZPGS/OzmBGlLZkds0DkIX2iMgHxGRUj1ReuJFqYnXUfYLEGKpakRVEqecaSdldcdN8Ag+lRnQKbw/xQ1HOVAdhTJMOS4028nZC1KQUAnpncZHxqO2pEVyyahj3rT1zuOrlhxXbPNLV2KeXdZJPdKe8em55QKCaav1TedU8JhdoEeG1GdQ43dELJKklK0hJb38TvvnY148N5uoIHDG5SnWLc5Zo8CS7EStPOtbgUSQ4nOCn3vyr60tap03gNc4MaM6qUtTqktcpClYWlWAPE4B28a1tDX1EnhVfdNJhS0TIdulOKUpvuKCicAb55u90x4UHf05xA9g4XSNRzYUNDyZS2WY0RrsULWccu2/qSfIVx3OImubTa7bqW8wba7Zbg5ypZaSUuIG5G+diQCRnPTfFaFn01cL7wPfhxI7hmMXFcltgpwpzlwCAD44UceZGK5l3vczVGirFoq32aebrEcQl9KmeVI5AUp+GytyQMYoJ/wAQuIs7T7+nHrMyzJh3RrtlIW2S4tOUEBJyMEhXiDvWlaNfaug8QIdg1bAhsoncoQhnq2FZ5SFBRzuMHPlXH4nWd+2y9BwG21viE0hpxxtJIylTQJ/I10ddx3l8cNMuoZdU2ltjK0oJA+8d6mguQHNZrArNApSlApSlArn3u2/a1tdt7ji22H8Ie5DhSm895IPhzDu58ATjfFdClB5R2W47KGWW0tttpCUIQMBKQMAAeAr1pSgUpSgVjFZpQMUpSgxis0pQKUpQMUpSgYpSlBjFZpSgUxSlAxWMVmlArGKzSgxgUxWaUGMVnFKUClKUH//Z"/>
          <p:cNvSpPr>
            <a:spLocks noChangeAspect="1" noChangeArrowheads="1"/>
          </p:cNvSpPr>
          <p:nvPr/>
        </p:nvSpPr>
        <p:spPr bwMode="auto">
          <a:xfrm>
            <a:off x="77788" y="-280988"/>
            <a:ext cx="1790700" cy="5905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88" name="AutoShape 24" descr="data:image/jpg;base64,/9j/4AAQSkZJRgABAQAAAQABAAD/2wBDAAkGBwgHBgkIBwgKCgkLDRYPDQwMDRsUFRAWIB0iIiAdHx8kKDQsJCYxJx8fLT0tMTU3Ojo6Iys/RD84QzQ5Ojf/2wBDAQoKCg0MDRoPDxo3JR8lNzc3Nzc3Nzc3Nzc3Nzc3Nzc3Nzc3Nzc3Nzc3Nzc3Nzc3Nzc3Nzc3Nzc3Nzc3Nzc3Nzf/wAARCABcARoDASIAAhEBAxEB/8QAHAABAAIDAQEBAAAAAAAAAAAAAAYHAQQFAwII/8QARhAAAQMDAgMFBQQGCQEJAAAAAQIDBAAFEQYhBxIxEyJBUWEUMnGBkRUjYqEIFiQ2grEXJTNCUnJ1krNDRFNVk7LBw9Lx/8QAGgEBAAMBAQEAAAAAAAAAAAAAAAIDBAUBBv/EAC0RAQABAwEGAwgDAAAAAAAAAAABAgMRIQQSEzFRoRRBYQUVIjJCcbHBkdHw/9oADAMBAAIRAxEAPwC8aVis0ClKUGKiGp9cxbNIchR2TImN4CwruoRkZGT1OxHT61L6rXi1blQEsarixESjEHZzY7gJS40ThKyARkoUfmDvsKtszRFccSMwjVmY0cl2+aqv4WthxxmMPeUzhlpHxWf/AHNc92HGB5rlqFK143SyHJB/3HA/OvCOuZqKG3cZc5Ddv6IffPK2nH91CB1I/wAKRX2p6yRBhiK/cHB1clL7JHyQnf6qHwruUREfJ2j9yxzmeY2LK17txuySOikR0J/+Suvbr6uKf2PVclO4+7nxStJ+YKsV4wlXuQ2HLdYYbLJ35xBSEn+JzOfrXsV3rOJD2n/8rxifTaqq8TpVPeP6e05jkmdn1Q66n+sGGnGx1l29fbNj1Un30fMYqTsvNvNpcZcS4hYylSTkEehqqGI0lbqXE2W3uOp3D1pnJacT6jlWQfpUksF7MWV7PJU+lx1WzMxrsHifQ+458sKPqa516xHOlfRczpKb0r5QoKSCOhr6rIuKUpQKUpQKUpQKUpQKUpQKUpQKUpQKUpQKUpQKUpQKUpQc6XPcgL5pLLjkc/8AWZQVFH+ZI3x6jPrjx94Fwh3BrtIUpl9Hm2sK+uOlerzSHmi24kKSag2o7ChmV24ZDxWcJcD3YP58g57qz6LAV6mrbdNNc4mcIVTMap7keYpkeYqonpkuE6Gf1ju1vWOjNwZXt/EkqB+lfDky5vA82s45Sev7Q6j8uQVojYpn6u0oTeiPJbUqXHiNlyU+2ygf3nFhI/OoPqjXVsXDkwYTInh5Cm1lYw1gjBHmdv8A9qFvRIal88/UCZCh/wByy66r6r5QPrXx7ba4mPYoC5Lx9x2coEfJtO31J+FabWw24nNWau0d1dV6Z5aK6hyV6dvPsstThgLVnmCckIP99IyMn0zvirGiXZpJaTpqICpz3JK0B19z1SMEJ+CR864OvLJdbnazd54La46fu+3IQXG8+62jY4Gc7ADr51o8J9ctaTuxYuLYXbpJCXHeXK45/wAQ8SnzHzG43rm94eZomMx5dEt3iRmOaaXS2TGg3J1Tc0xA5uhMlanXVeeGxn8yK7+mtJ6avTCnId5fmcuOdKAGyj4pIJFQ7ict57Vr7y3A4w602uKtJylTRSMFJ6EZ5unrW1wjTJOrkqY5gyGF9vjpy42z/FiudV7V2iq7uRpHo+i9xWI2HxG98WM+n2WEeG9jI2XMBHj2ic/+msq0XJjNFuBeniz4x5raX2j6FJ/mN6k1wukC2MF65TY8VoD333UoH5moJe+M+k7eVIiOSLi6Ons7eE/7lY/LNXeJu+c5cLcp6JJb5Ey1JSxdIwaYH/aGVKcZH17yB8cj1FSJKkqSFJIIIyCD1qvNP3zWmrwmTHgR9PWle6X5CS/IcH4EnAHxIx5ZqeQYohxkMhxxzl6rcIyo+J2AA+AAHpVVU5nKURhsUpSovSlKUEP4mawe0VY2LixDRLU7KSxyLWUgApWrOR/l/OtGx8Qxd+Htw1M1FQmTBS52sXtCUhSdxv1wQQennXH/AEjP3Lg/6kj/AI3ahNyI0fIvdqJ7K3agsYkRx0Sl3s84HxIWPmmgujQOpXNV6aYu70ZEZTi1pLaVlQHKojqa77chh1RS282tQ6hKgSKpvScmyx+ByEailPxoL0haFGPs6sh3m5U+p5fpmoTqAW6yXKw3bSlovlmSt0Ydm5SmQAUkFByScg7+BBFBeWs9dwdLTrdBejvSJE9zkb7NSQlHeSk8xJyPe8vpXlr2Rq9BgHRnsikqK/aS8pH4eXHMR+LpVV8ZNN2+Jrq1LaDubu72krmcyMlxKTy+WxrY432eLp616WtduLgjsKkBvtFcyt1IJyfiaC+ytLaCp1QSANyo4Ao2424nmbWlafNJyKpPiXIe1JxQs2kpL7zVr+7LrbauUOFWVKPrsAB5b+deOnkK0RxnGnrS+99kzAkKjrXzAczfMD8QodeuDigvEvNAKJdQAn3u8NvjX0haXEhSFBST0KTkGvzrpjTjerNf6stMybKjwg6884iOoDtFJdKUZyDkDnJx512OBl1RE05qdm6TCzbYfKsuKVs3zBYUQPXlGw6n1oLv9oYLnZh5suf4QoZ+lVzxd1jeNL3Cws2h5ptE1bgeC2wvISpsDGenvGqr1NE00NPJuWlrRqFpTD6Ui7yNmnD0O+eufIDBrs8UJj9wsvDuZLWXH343O4s9VKPY5PzNB+hhSlKBSlKBSlKDGK8pLDb7K2XUpU2tJCkqSCD8QdjXtSggV7tsu2tEMuutQ/JTXtMYD8TZypv+HI+FR3sVye+zY7NcE9eaC+pBOfwJWCD/AA1bxrg3XSFluiy5IhIQ8errJ5FH6bH51stbTFOlX+/Cmq1nkrpUV5vpopwH8YkqH8xXoj9ZUjECyt2xJ2K2ogZP/mL3+eakz3DpGf2S8zWh5Lwr+RTWmrhk64rL15Kh6x8n81VrjaLM85/mJn9q+HV0/CJyLcyHFu3q8sqcV7zbKjKdV6E55R8zVT6mgt2+7PIiJcERZK2O1IKuXyJG2RX6Sh8NbY0oGVJkyMf3QQgflv8AnUV46WWw23RsctRkR5aZQEYtJGV5B5woncjAznzCfOs+137VymIiZmftiFlumqmdUF4c6utyC1p/WEdqTaSv9nfd6w1E+ChuEHxwduvTNSri67ddFNwU6UkfZ1pmtlLhioAWXRvkubqOUkY38DVHg4PWp5YdaNzrLA0pqhj2q1JmslMkuFLkZsHBA9ME/AEjyxz8RnLTxK93czp0cOyWPUGs7mWoTcia+T95IdWSlvPipZ6fzPgKvnQXCSz6d7OZdeS53JOCFLT900fwpPU+p+QFTq0WuBZ4bcK1xWosZv3W2k4HxPmfU7mt+vUGMCs0pQKUpQKUpQQrinpKZrKwR7dBksR3GpSXyp/OCAhacbA796ufxC4eOar0/aYcaRHZn29KUB1zPKUcoChsM9Ugj4V48eLpcLRpKG/a5siG6qelBcjulCins3DjI8MgfSoFqCXq/RNvsV7Rq+XPFwbS57LJUpWO6FY5VKIUnfGdjQTCTwrlyuHEPTbk+OmdElLkIeSlRbVzFQwdsjZXXHUVq33htq/UjFsXer9b1yIKsIaQ0UoSnu5OQMqUeUZ2A2qf3/V9s01ZY1yvTimTISnkYQnmcWsgEpSn09cAVraV19ZdTzXoET2mNOZTzKjS2ezXjbJG5zjI+tByOKGg52rHbZPtExmNPgE8vbZ5VDIIIIBwQR5eNc7WfD/UerrTY0T7pANxhF0yXSlQQvmIxygJ8AMVvzeMelosx+O2J8pLCiFvxo/M2MepUMjrvjHlUk1TrCz6XgMSbo65mQcMMNI53XTt0T8x1x4eYoI9xA0DJv13gX+xT0QbxC5QlTqSULCSSnOOhBJ8DkGvDR3D+5RdWPaq1ZcGJt0UCGkR0YQju8uckDonYACpBpLXdl1TIkRIJkMzI4y5FlNdm4BnGcZORkj4ZFcq98VtP2i4S4bzFyeVEcLT7rEYFtCvIqJFB46L0FcNP6zvd8ky4rrNxDoQ23zcyeZwLGcjHQYrk6Z4UTLfp/UlpudwjqF2S32bkdKj2SkFSgSCBkZI2+NS+Xr6wx9KN6lS+69bluBvmabytKicYKSRgjFedl4iafvV2dt0J9wrZie1POrAS22kAEgqz1HNv4Dfegg6+GWsJek06dmX+3JhRVhUZptpXf7xPfVjOBlWBvvjyrf1Lw5nXq26Ut0a5wEvWRjs3wpSjzn7v3QBnHcPXHUV1GuMOlZN3atsdc11TzqWUPpYw2okgDqQcZPXFV/bdQ2/S/GPU1zurikR0F9ACBzKUorTgAeex8ulB+gxWajWjNaWjWMZ960reCo6gl1p5HKtGehxkgg4Pj4VJaBSlKBSlKBSlKBSlKBSlKDBOK/NfHrUJu2rfs1leY9sR2ePN1W6z8u6n5Hzq/8AVd5a09p+ddn8FMVkrCSfeV0Sn5qIHzr8fH228XQ4C5M2Y8ThIypxaj/Mk0HxEhSZq1ohsOvKbbU6sNoKilCRlSjjwA8a8PdO9fqnhjoRnR1nJfCXLpKAMpwbhPk2n8I8/E7+WKg4z6FTpm6i6W1oJtU1Z5UAYDDvUo+BAJHwI8KC4uEWof1h0VCddXzSoo9mfydypPQ/NPKfjmprX5w4AahNt1O7aHlYYuSO4M9HUZKfqOYfSrW1vxMtejbo3Anw5j7jjIdCmOTlxkjG5G+1BOaVXGpOL1n09czb5UCe64GW3eZsIxhaQodVetakDjnpmTIQ1IjXGKhRwXVtJUlPqeVRP0BoLSpUX1fra3aXskW7voelxJLiUNKjFJ5gUlQVkkbECoZ/T3p7/wAMuf0b/wDtQW3So3obWELWdufnW9iQy2y92Kkv8uScA52J23qSUFU/pGfuXB/1JH/G7VcXG0fqTN0hqBxX2hCmMtvLbloCwggJK0j5KBSfD5Veuv4umJdoZb1k623BEgKbLjqmx2nKrG6SD0Ktq4r7vDvVcS26bVPjTG2ClMSO2+sLBSkgDmGCe7nqaCG8Z35DevdKy2pDLUfkQpiRIBUylYdyVKHiACgn0xXZt2lrxK4g2/UF3v8AY33+yKVMQyUqfa5FJJA8dldfQVPrlpOyXWyR7PcIQkQo6EpZC1qK0YGAQvPNnHjmudp3h1pnTc/261w3ESeRSAtchasJPUYJxQVFKZvvCp1yfY7lbrlY5r2OTnSvtMZwFJ65xkZScfyrb4g3KZL4gaSvDDrEJuTAjvRHZgyyypRUTzfAqGfkasRHCLRiJQkfZjisKz2apLhQfiM9KkWodL2XUUBuFdoLTzDX9mBlJb8O6RgiggNi0xd0cR2dSXa+2eRJLC+1jwiQt1Ab5MhPjglO/pXDZ1VftZ2DUs9u4Wuz2aO04FxFR0uOPBSScKJPVWw5h49BVlaY0Bp3S81Uy0RHUSVNlsuLfWvukg4wTjwHh4VqL4XaOVcXZ6rQkuOcxKO0X2YJzkhGcDr8vDFBTsI54DTM7/14nr/lRU1mWliJwE7a1w2kSXre26+6hsc6kqUlThKup2z8h6V0bNF0NcZVx4exLbOS3GeVJfQtxQQVoKUkhfPzeI22FWJb7ZDt9rZtkdoCGy0GUNrJV3AMYOeu3nQVvwWnadZ0LGaVIgNTe2WZKXVoSsuc55CQdz3eTFcLRTLb3Hu/9s2hfIZKk8wzg8yRn6Ej51OP6KtGtXBM9NuW2ttYcSlMhYQkg5BAzsPTpWyLXpayP3TW0Jsuvhp5yS/HkFwKA3WAnm5c938qCv8AgKkI1dqhtACUJ2CRsB94qrxqC8Mo2lpUaVqDS0KTG9sdU28ZDiipRBz0KlAbnwqdUClKZoFKUoFKUoFKUoFKV8PuIZZW66oIQhJUpROAkDcmgpX9IvUGGbfp5he6/wBqkAeQyEA/PmPyFdPgtw8+xo7d/vLJFxeR+zsrG8dB8SPBZH0G3ia1dE6aXrXVszXN8ZPsKnibbHcH9olOyFEf4UgD4qz4De48fWgzVU/pHfuXA/1JH/E7VrVVX6RSFOaOgpQlSj9ooOEjP/ScoPz9BdmWqZBuLCVtOIWH47hGAopV1Hn3kkfKp3xtujF7vFlucUjspVqbcGDnGVLyPkcj5VLtMaKa1hwdhxilLVxYdfXEeWMYVznKT+FXj8j4VTlyZuTS02+ey8hcHnZDa0HLfeJKf9xJ+dBKuJTyI3ECO+8jnbajwlrRjPMA2gkVniFqaz6xnW5nT1jRAcSooLqg22p0qIAB5dgAfEnx8K2NeMLd4lwPuypBRAB7uRjkRUj446CTEWNR2WNhlwhE1lpGyFdEuADwPQ+uPOg9+Ktme09whsFpkvJdejSkpcWnpzFKyQPQZwPhXC0Hr7S1g02zb7vp9UyWhxalPhhlWQVZG6t9hXrq3UbuqOEdtTJC1XCFPQzIyk5V92vlWfiPHzBqf8E7XCe0DFXKgMLdL7w5nWUlWOc+JFBJ+H94td+sIuVlt4gx3HVJLXZoQeZOxJ5dqkteUeOzGb7OO020jOeVtISPoK9aCqf0i/3Lg/6kj/idrncOrxw8fuFliW61FF97NKQ92BGHQjvHm5vQ+FdT9IVl6Ro2ElhpxxQuKDhCSTjs3fL41MtJ2uEjTlocMFhD4hNZX2KUrBKBnfGQetBXv6/av1Rebq1omLBRBtYKlKlAlT2CQPHGVcpwNum5rftnE6VdeHF3vceOwzdrYEh1tSSpslShhQGc4IztnYiohpm4SeFV51FAvFrmOomJHsbrLeUulBXyEE+BC9/EY6VuaL0XeG+F2qFPRHW5t1bQpiMtBC1Jbyod3rlRKgB8POg773EO9I4TMapSiH9oLldkpPZHs+XnUnpzZzgDxrX1NxNvVn05pO6oaiLVc2lOS0Fo+BT7ne22J65qAC7zpnC1emI9kmqVBk9tIk8p5EpK9hjGebmUBjyBPw6GvYklzQmgktxn1qRHcCkpbJKfd6+VBK2OIOr7Vri3WrVVvhx4tyWjs2W91NJWopSeYE5IOxB8vCtzUWutRzNf/qppFqCFsD752WCUqUE8yske6kdNt81y+KsZ93inpN1plxaU+z8y0oJA+/PU1qX1cjQnGN6/S4EqRbpwUUKjo5irnSAQN8cwUOmelA4WPyZPGS/OzmBGlLZkds0DkIX2iMgHxGRUj1ReuJFqYnXUfYLEGKpakRVEqecaSdldcdN8Ag+lRnQKbw/xQ1HOVAdhTJMOS4028nZC1KQUAnpncZHxqO2pEVyyahj3rT1zuOrlhxXbPNLV2KeXdZJPdKe8em55QKCaav1TedU8JhdoEeG1GdQ43dELJKklK0hJb38TvvnY148N5uoIHDG5SnWLc5Zo8CS7EStPOtbgUSQ4nOCn3vyr60tap03gNc4MaM6qUtTqktcpClYWlWAPE4B28a1tDX1EnhVfdNJhS0TIdulOKUpvuKCicAb55u90x4UHf05xA9g4XSNRzYUNDyZS2WY0RrsULWccu2/qSfIVx3OImubTa7bqW8wba7Zbg5ypZaSUuIG5G+diQCRnPTfFaFn01cL7wPfhxI7hmMXFcltgpwpzlwCAD44UceZGK5l3vczVGirFoq32aebrEcQl9KmeVI5AUp+GytyQMYoJ/wAQuIs7T7+nHrMyzJh3RrtlIW2S4tOUEBJyMEhXiDvWlaNfaug8QIdg1bAhsoncoQhnq2FZ5SFBRzuMHPlXH4nWd+2y9BwG21viE0hpxxtJIylTQJ/I10ddx3l8cNMuoZdU2ltjK0oJA+8d6mguQHNZrArNApSlApSlArn3u2/a1tdt7ji22H8Ie5DhSm895IPhzDu58ATjfFdClB5R2W47KGWW0tttpCUIQMBKQMAAeAr1pSgUpSgVjFZpQMUpSgxis0pQKUpQMUpSgYpSlBjFZpSgUxSlAxWMVmlArGKzSgxgUxWaUGMVnFKUClKUH//Z"/>
          <p:cNvSpPr>
            <a:spLocks noChangeAspect="1" noChangeArrowheads="1"/>
          </p:cNvSpPr>
          <p:nvPr/>
        </p:nvSpPr>
        <p:spPr bwMode="auto">
          <a:xfrm>
            <a:off x="77788" y="-280988"/>
            <a:ext cx="1790700" cy="5905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92" name="AutoShape 28" descr="data:image/jpg;base64,/9j/4AAQSkZJRgABAQAAAQABAAD/2wCEAAkGBhIQDxIUEBIVFRUVGBcUGRMWFhcfFRUcHxMWHB0bGB4XGyYiIyUvJR4XIDslIyk1ODgsHiM4PzktNzIrLC4BCQoKDgwOGQ8PGi8lHiQqLSkpNSoxNSwsLDQzLC40LTQpKTIpLi00LCorLyo1KTQpKiw1NTUsKSwsLC4pLSwsLf/AABEIADcAggMBIgACEQEDEQH/xAAbAAEAAgMBAQAAAAAAAAAAAAAABQYBAwcEAv/EADIQAAIBAwMCBAUDAwUAAAAAAAECAwAEEQUSIQYxEyJBURQyYYGRB0JxI5KhJCVSc7P/xAAYAQEBAQEBAAAAAAAAAAAAAAAAAQMEAv/EACYRAAICAQMCBgMAAAAAAAAAAAABAhEDEiExQWFCUVKRocEEE7H/2gAMAwEAAhEDEQA/AO40rFKlgzSsUqgzSsUoDNKxmmaAzSsVkVLANfJr6r5Iqg5lq/6hXIuXEW0IjFQpXJbBI5Pf8V0LR7/4i3ilAx4iK+PbIql61p1g7380iuDaHMqK+A+YEkB+mdxXg9wavdtGqooQAKAAAOwGOMVtk06VSOD8bFnjObyytdDdSlKxO8UpSgK91h1WLGOPYnizzOIoYQcF3JA5J7AZGT9RVS1vVNb06MXdxLbTRBl328aFQgZsYDEbiOwzk4JHDCt/Wq51/Rh/2n/IqY/VQf7PdfxF/wC8ddeNRjoTV6ufeiGrqrrdoYrQWcfiT3uPBVuFAKqdz/3LxkepzgGobV9W1jSo1ubuWG6gDKskccW10BP7SAv0GT6kZHqITrDT1EGh3Mwf4dIIopShYOgMcRBUryD83bvjHrUrd6BoPg75L52jPob6RiexxsDFie3GMitVCEYx2u7va+vn02IWDrHrg2sVuLNBPPdkeApztwdvmPIJ+ZRjI78kAGvrQNP1hZ43u7q3kiOd8SR4YcHG1ggzg47+mar3XdkNPvNKuwrNb2v+nYcsyD5VP1OC38lQO5FXu06qs5fCEdzC5lOEVZFLOdpPABz2BPIrCSUca0Ru7t1vz8bF6lIh6i1PUry6jsZ4LaO2bZteMPJJ5nXdyDgZU+mBkd+9XG5ivjYBY5IRebUBkKnwd24bjjGe2cDHtVF61sNNYT3tperb3ce8nwpQGeRSQUKZ3BiRjjucEhhXm1/q28bRdPd3aI3LmOa4QefYCwDDA/coL8d8EDGa1eL9mlwSSuqa3T7+ZOCS1vUNZ0yL4ma5guokZQ8QiCHaWCjBCg9zjOeMjg8iujWF0JYo5FztdVcZ74YAjP5rj3VvTGlJbBbE/EXs7IsRWcyyvllLMwDYA2huSAOfTuOt6HatFawRvjckUaHHbKoAcfcVnmUNKa5t9K8uhUe6tU8yopZiAqgsSewAGSa2Gubfqp1IzBdOtAZJ58B1T5gh52H2LAHPsgJOAc1hjxvJJRQZV7GV7zTOoLjBxMySe3lUmQjn2jK/bFdO/T/WhdabA5PnVfCcezp5T+QA38MKdJdKLZ6ets+HLBjMccSO483p27KPooqg9M3L6DqT2lySLac/05T8pxgI+c4HBCPn12ntzXXJxzKSjyna7qq+icHYqV8h6+q4D0KUpVBG3mk28k0U0saNLDkxuR5kz3xWzUbCK4ieKdFkjbAZG+U4IIz9wDUZ1H0+1yw2soXwpY2DZ82dhT7Blya0WfTcgk/qSbkYHeoOFcsreIGUpyCW9+wUenPtJc2YOc1KtOxNpYRGFYvDUxBQgjKgptAAAwcgjAFQ9v0Hpqybls4N4xnyg49sg5H+KQ6FMJIyZjtDFmAcjB8QkBQVI27cJgY9ffj7utEneVnE20FtwCkjA3QgZ458qP39Xqp1xIa5ekm57dZFKuoZWGCrAEEexB4P3qIsOjLG3mE0NrEkgyQ4XkcEce3GRxWm8sLmWaXY7RoAu3JI3PjBxtJwu31x8xz6VrGi3YK4lGODgu/l2vIwQZByOY1JODhP4otlSkHkl6Wb5+hNPeUyvZwlySSxTuSckkdjn+KlLzTIpYjHLGjxkAFGUFeO3BGOKjrjRJfChSOZhtyJHLNvYFMEgn1z6nsCcc4ryNol3uVhMNwAYnc4AbLlgq4IKnyLz2C+9LvxBzkvCe7SenrOzd/hoIonIyxUAPtJPcnnHB+nFTETgqCDkHkEdjVUl6Xn2kLLklQhYvICcRHzE8k4d5W2njke1WdAscYHZVAAGOwAwO1Sbt23bPUJSbdqjxdRasltbSO8hj42qyrvcseAI0/cx9Bzz3GM1yOPSL9GaWFU05ZiS1zeToLyXODmVmBK5IzsRV575xx1C6tLi6Yeb4aMZwVANwwIxnJ4j+2W+o5FLXoezQ7jF4j/APOUl3/LVtiyLGu/uaNWchn0R92X1uLd7ia6b191IFewaJqEkZjS5tdSixuNu0+9hz3XftkQ4J5Vh39RxXYl0O3HAhj/ALRXjvOjLKUea3T3BAwQfcEVu/zE+nwvqv6TSRn6fX+YjA/jpLFjNvc48aJew2uAPEj4IV8Z4wSeKt2arcegTWzBraUyBcgQ3BLYBxkRycsv3yO3HrU5ZXXiDlWRhwUbGR+OCPqDj75A4sm7tHpHppSleAKUpQClKUApSlAKUpQClKUApSlAKUpQClKUApSlAf/Z"/>
          <p:cNvSpPr>
            <a:spLocks noChangeAspect="1" noChangeArrowheads="1"/>
          </p:cNvSpPr>
          <p:nvPr/>
        </p:nvSpPr>
        <p:spPr bwMode="auto">
          <a:xfrm>
            <a:off x="77788" y="-250825"/>
            <a:ext cx="1238250" cy="5238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94" name="AutoShape 30" descr="data:image/jpg;base64,/9j/4AAQSkZJRgABAQAAAQABAAD/2wCEAAkGBhIQDxIUEBIVFRUVGBcUGRMWFhcfFRUcHxMWHB0bGB4XGyYiIyUvJR4XIDslIyk1ODgsHiM4PzktNzIrLC4BCQoKDgwOGQ8PGi8lHiQqLSkpNSoxNSwsLDQzLC40LTQpKTIpLi00LCorLyo1KTQpKiw1NTUsKSwsLC4pLSwsLf/AABEIADcAggMBIgACEQEDEQH/xAAbAAEAAgMBAQAAAAAAAAAAAAAABQYBAwcEAv/EADIQAAIBAwMCBAUDAwUAAAAAAAECAwAEEQUSIQYxEyJBURQyYYGRB0JxI5KhJCVSc7P/xAAYAQEBAQEBAAAAAAAAAAAAAAAAAQMEAv/EACYRAAICAQMCBgMAAAAAAAAAAAABAhEDEiExQWFCUVKRocEEE7H/2gAMAwEAAhEDEQA/AO40rFKlgzSsUqgzSsUoDNKxmmaAzSsVkVLANfJr6r5Iqg5lq/6hXIuXEW0IjFQpXJbBI5Pf8V0LR7/4i3ilAx4iK+PbIql61p1g7380iuDaHMqK+A+YEkB+mdxXg9wavdtGqooQAKAAAOwGOMVtk06VSOD8bFnjObyytdDdSlKxO8UpSgK91h1WLGOPYnizzOIoYQcF3JA5J7AZGT9RVS1vVNb06MXdxLbTRBl328aFQgZsYDEbiOwzk4JHDCt/Wq51/Rh/2n/IqY/VQf7PdfxF/wC8ddeNRjoTV6ufeiGrqrrdoYrQWcfiT3uPBVuFAKqdz/3LxkepzgGobV9W1jSo1ubuWG6gDKskccW10BP7SAv0GT6kZHqITrDT1EGh3Mwf4dIIopShYOgMcRBUryD83bvjHrUrd6BoPg75L52jPob6RiexxsDFie3GMitVCEYx2u7va+vn02IWDrHrg2sVuLNBPPdkeApztwdvmPIJ+ZRjI78kAGvrQNP1hZ43u7q3kiOd8SR4YcHG1ggzg47+mar3XdkNPvNKuwrNb2v+nYcsyD5VP1OC38lQO5FXu06qs5fCEdzC5lOEVZFLOdpPABz2BPIrCSUca0Ru7t1vz8bF6lIh6i1PUry6jsZ4LaO2bZteMPJJ5nXdyDgZU+mBkd+9XG5ivjYBY5IRebUBkKnwd24bjjGe2cDHtVF61sNNYT3tperb3ce8nwpQGeRSQUKZ3BiRjjucEhhXm1/q28bRdPd3aI3LmOa4QefYCwDDA/coL8d8EDGa1eL9mlwSSuqa3T7+ZOCS1vUNZ0yL4ma5guokZQ8QiCHaWCjBCg9zjOeMjg8iujWF0JYo5FztdVcZ74YAjP5rj3VvTGlJbBbE/EXs7IsRWcyyvllLMwDYA2huSAOfTuOt6HatFawRvjckUaHHbKoAcfcVnmUNKa5t9K8uhUe6tU8yopZiAqgsSewAGSa2Gubfqp1IzBdOtAZJ58B1T5gh52H2LAHPsgJOAc1hjxvJJRQZV7GV7zTOoLjBxMySe3lUmQjn2jK/bFdO/T/WhdabA5PnVfCcezp5T+QA38MKdJdKLZ6ets+HLBjMccSO483p27KPooqg9M3L6DqT2lySLac/05T8pxgI+c4HBCPn12ntzXXJxzKSjyna7qq+icHYqV8h6+q4D0KUpVBG3mk28k0U0saNLDkxuR5kz3xWzUbCK4ieKdFkjbAZG+U4IIz9wDUZ1H0+1yw2soXwpY2DZ82dhT7Blya0WfTcgk/qSbkYHeoOFcsreIGUpyCW9+wUenPtJc2YOc1KtOxNpYRGFYvDUxBQgjKgptAAAwcgjAFQ9v0Hpqybls4N4xnyg49sg5H+KQ6FMJIyZjtDFmAcjB8QkBQVI27cJgY9ffj7utEneVnE20FtwCkjA3QgZ458qP39Xqp1xIa5ekm57dZFKuoZWGCrAEEexB4P3qIsOjLG3mE0NrEkgyQ4XkcEce3GRxWm8sLmWaXY7RoAu3JI3PjBxtJwu31x8xz6VrGi3YK4lGODgu/l2vIwQZByOY1JODhP4otlSkHkl6Wb5+hNPeUyvZwlySSxTuSckkdjn+KlLzTIpYjHLGjxkAFGUFeO3BGOKjrjRJfChSOZhtyJHLNvYFMEgn1z6nsCcc4ryNol3uVhMNwAYnc4AbLlgq4IKnyLz2C+9LvxBzkvCe7SenrOzd/hoIonIyxUAPtJPcnnHB+nFTETgqCDkHkEdjVUl6Xn2kLLklQhYvICcRHzE8k4d5W2njke1WdAscYHZVAAGOwAwO1Sbt23bPUJSbdqjxdRasltbSO8hj42qyrvcseAI0/cx9Bzz3GM1yOPSL9GaWFU05ZiS1zeToLyXODmVmBK5IzsRV575xx1C6tLi6Yeb4aMZwVANwwIxnJ4j+2W+o5FLXoezQ7jF4j/APOUl3/LVtiyLGu/uaNWchn0R92X1uLd7ia6b191IFewaJqEkZjS5tdSixuNu0+9hz3XftkQ4J5Vh39RxXYl0O3HAhj/ALRXjvOjLKUea3T3BAwQfcEVu/zE+nwvqv6TSRn6fX+YjA/jpLFjNvc48aJew2uAPEj4IV8Z4wSeKt2arcegTWzBraUyBcgQ3BLYBxkRycsv3yO3HrU5ZXXiDlWRhwUbGR+OCPqDj75A4sm7tHpHppSleAKUpQClKUApSlAKUpQClKUApSlAKUpQClKUApSlAf/Z"/>
          <p:cNvSpPr>
            <a:spLocks noChangeAspect="1" noChangeArrowheads="1"/>
          </p:cNvSpPr>
          <p:nvPr/>
        </p:nvSpPr>
        <p:spPr bwMode="auto">
          <a:xfrm>
            <a:off x="77788" y="-250825"/>
            <a:ext cx="1238250" cy="5238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96" name="AutoShape 32" descr="data:image/jpg;base64,/9j/4AAQSkZJRgABAQAAAQABAAD/2wCEAAkGBhIQDxIUEBIVFRUVGBcUGRMWFhcfFRUcHxMWHB0bGB4XGyYiIyUvJR4XIDslIyk1ODgsHiM4PzktNzIrLC4BCQoKDgwOGQ8PGi8lHiQqLSkpNSoxNSwsLDQzLC40LTQpKTIpLi00LCorLyo1KTQpKiw1NTUsKSwsLC4pLSwsLf/AABEIADcAggMBIgACEQEDEQH/xAAbAAEAAgMBAQAAAAAAAAAAAAAABQYBAwcEAv/EADIQAAIBAwMCBAUDAwUAAAAAAAECAwAEEQUSIQYxEyJBURQyYYGRB0JxI5KhJCVSc7P/xAAYAQEBAQEBAAAAAAAAAAAAAAAAAQMEAv/EACYRAAICAQMCBgMAAAAAAAAAAAABAhEDEiExQWFCUVKRocEEE7H/2gAMAwEAAhEDEQA/AO40rFKlgzSsUqgzSsUoDNKxmmaAzSsVkVLANfJr6r5Iqg5lq/6hXIuXEW0IjFQpXJbBI5Pf8V0LR7/4i3ilAx4iK+PbIql61p1g7380iuDaHMqK+A+YEkB+mdxXg9wavdtGqooQAKAAAOwGOMVtk06VSOD8bFnjObyytdDdSlKxO8UpSgK91h1WLGOPYnizzOIoYQcF3JA5J7AZGT9RVS1vVNb06MXdxLbTRBl328aFQgZsYDEbiOwzk4JHDCt/Wq51/Rh/2n/IqY/VQf7PdfxF/wC8ddeNRjoTV6ufeiGrqrrdoYrQWcfiT3uPBVuFAKqdz/3LxkepzgGobV9W1jSo1ubuWG6gDKskccW10BP7SAv0GT6kZHqITrDT1EGh3Mwf4dIIopShYOgMcRBUryD83bvjHrUrd6BoPg75L52jPob6RiexxsDFie3GMitVCEYx2u7va+vn02IWDrHrg2sVuLNBPPdkeApztwdvmPIJ+ZRjI78kAGvrQNP1hZ43u7q3kiOd8SR4YcHG1ggzg47+mar3XdkNPvNKuwrNb2v+nYcsyD5VP1OC38lQO5FXu06qs5fCEdzC5lOEVZFLOdpPABz2BPIrCSUca0Ru7t1vz8bF6lIh6i1PUry6jsZ4LaO2bZteMPJJ5nXdyDgZU+mBkd+9XG5ivjYBY5IRebUBkKnwd24bjjGe2cDHtVF61sNNYT3tperb3ce8nwpQGeRSQUKZ3BiRjjucEhhXm1/q28bRdPd3aI3LmOa4QefYCwDDA/coL8d8EDGa1eL9mlwSSuqa3T7+ZOCS1vUNZ0yL4ma5guokZQ8QiCHaWCjBCg9zjOeMjg8iujWF0JYo5FztdVcZ74YAjP5rj3VvTGlJbBbE/EXs7IsRWcyyvllLMwDYA2huSAOfTuOt6HatFawRvjckUaHHbKoAcfcVnmUNKa5t9K8uhUe6tU8yopZiAqgsSewAGSa2Gubfqp1IzBdOtAZJ58B1T5gh52H2LAHPsgJOAc1hjxvJJRQZV7GV7zTOoLjBxMySe3lUmQjn2jK/bFdO/T/WhdabA5PnVfCcezp5T+QA38MKdJdKLZ6ets+HLBjMccSO483p27KPooqg9M3L6DqT2lySLac/05T8pxgI+c4HBCPn12ntzXXJxzKSjyna7qq+icHYqV8h6+q4D0KUpVBG3mk28k0U0saNLDkxuR5kz3xWzUbCK4ieKdFkjbAZG+U4IIz9wDUZ1H0+1yw2soXwpY2DZ82dhT7Blya0WfTcgk/qSbkYHeoOFcsreIGUpyCW9+wUenPtJc2YOc1KtOxNpYRGFYvDUxBQgjKgptAAAwcgjAFQ9v0Hpqybls4N4xnyg49sg5H+KQ6FMJIyZjtDFmAcjB8QkBQVI27cJgY9ffj7utEneVnE20FtwCkjA3QgZ458qP39Xqp1xIa5ekm57dZFKuoZWGCrAEEexB4P3qIsOjLG3mE0NrEkgyQ4XkcEce3GRxWm8sLmWaXY7RoAu3JI3PjBxtJwu31x8xz6VrGi3YK4lGODgu/l2vIwQZByOY1JODhP4otlSkHkl6Wb5+hNPeUyvZwlySSxTuSckkdjn+KlLzTIpYjHLGjxkAFGUFeO3BGOKjrjRJfChSOZhtyJHLNvYFMEgn1z6nsCcc4ryNol3uVhMNwAYnc4AbLlgq4IKnyLz2C+9LvxBzkvCe7SenrOzd/hoIonIyxUAPtJPcnnHB+nFTETgqCDkHkEdjVUl6Xn2kLLklQhYvICcRHzE8k4d5W2njke1WdAscYHZVAAGOwAwO1Sbt23bPUJSbdqjxdRasltbSO8hj42qyrvcseAI0/cx9Bzz3GM1yOPSL9GaWFU05ZiS1zeToLyXODmVmBK5IzsRV575xx1C6tLi6Yeb4aMZwVANwwIxnJ4j+2W+o5FLXoezQ7jF4j/APOUl3/LVtiyLGu/uaNWchn0R92X1uLd7ia6b191IFewaJqEkZjS5tdSixuNu0+9hz3XftkQ4J5Vh39RxXYl0O3HAhj/ALRXjvOjLKUea3T3BAwQfcEVu/zE+nwvqv6TSRn6fX+YjA/jpLFjNvc48aJew2uAPEj4IV8Z4wSeKt2arcegTWzBraUyBcgQ3BLYBxkRycsv3yO3HrU5ZXXiDlWRhwUbGR+OCPqDj75A4sm7tHpHppSleAKUpQClKUApSlAKUpQClKUApSlAKUpQClKUApSlAf/Z"/>
          <p:cNvSpPr>
            <a:spLocks noChangeAspect="1" noChangeArrowheads="1"/>
          </p:cNvSpPr>
          <p:nvPr/>
        </p:nvSpPr>
        <p:spPr bwMode="auto">
          <a:xfrm>
            <a:off x="77788" y="-250825"/>
            <a:ext cx="1238250" cy="5238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98" name="AutoShape 34" descr="data:image/jpg;base64,/9j/4AAQSkZJRgABAQAAAQABAAD/2wCEAAkGBhQSERUUEhMUFRIQFxYVERgWFhgaFhoeFRgVFxUYFBYZGygeGx4kGRQUHy8hLycqLCwsFx4xNTwqNSYrLSoBCQoKDgwOFg8PGjIkHx80NSkpLzU1Lyw1LzUqLjUtKTIqLC8wLDItLzU1KSwqLC8sNSosNCosLCk1LSopKSwtKv/AABEIAF4AnwMBIgACEQEDEQH/xAAbAAABBQEBAAAAAAAAAAAAAAACAAQFBgcDAf/EAEgQAAIBAwIDBAUIBgQPAAAAAAECAwAEERIhBQYxEyJBUQcUYXGRMkJSU4GSobEjcoLB0dIVNJXCFhckJTNDRFRzdHWFlLK0/8QAGAEBAAMBAAAAAAAAAAAAAAAAAAECAwT/xAAsEQACAgAFAwIEBwAAAAAAAAAAAQIRAxIhMUEiUaETYTJCcYEEIzNiseHw/9oADAMBAAIRAxEAPwDXcUsUWKWKqSDiliuV9fJChklYIi9Sem+wHtJO2KjbzmMBQYlSRiOjTwx49jamyPgasot7FXJIl8UsVVo+arnPetrYD2cQiJ+BQfnU1acbjZcu0cbfRM0TfirEVZ4ckFNMf4pYr0V7isywOKWKLFLFADiliixSxQA4pYosUsUAOKWKLFLFADiliixSxQA4pYosUsUAWKjOP8djtItcjopY6Yg7EB3I2XIBP4GpXFZzx7ijT3xRXfs4crpWWOWJ9OdXa2kQM5ySVO4xgZwK2woZnqUnKkOdFy7mWSO5WaRAkqLFHNANJO0QlfYHYnbc0HqMn1Mv9n2f81cVtowGY20LLEAzqljdiRhkLpj1Pgsc/mfCn1lzzbwKVj4dfxRjLNi0YAebHfyrpd/KvBgle43NhJ9TL/Z1n/NXgspD0hkx/wBPs/5qHhnGEs5JLh7ye9TiZ7SzhijaRwqklmC57uM6fAd3z6ecT4vBeSxH1C+EqEqnaWzLC2r5k2QQqlsd/GVznPWnVe2n0Jyqid4PfzIdMkdy6HSqj1eGNU369x+mPD2VZcVmNk8bjDQ2SzL/AKaJLe4nMRyw0u0MhGe6fKrxyzc6oimAOywFCwTRKFPyQBLueh8fKscWFal8OXAPFObbS2k7OedY3wG0kP0PQ5CkV14RzJbXRYW8yyFAC2kNsDsOoHlUD6W4QeGOSASjxlSfDLYOPLY1LcmFFsLYAqP0SEjIG5GSffmocI+mpa3sM0s+XjcV9zpZQyNHLcIkiHDKQ+R4/Rx4084bx6C4jaSGVXjjJDtuFGBk5LAeG+aovppVTFbEaS3aMuRjOCucZ8sgVN+knh0r8NZLcHCFC6IOqL1AA8BsceyrelBxh+4r6kk5ew9bn+xBP6cFQcFwkhjB/XC4qRk4/brB6wZkMAxl1Opdzj5uT1NV/kXnO1uYI7caY5UQIYmwFbAwSmdmB6467mpnlnlpbMTIhHZzTNKigY0hlQaD540n7DVZwjFtNNNefBaEpSpppjT/ABhcP/3uP4P/AC0/4ZzLa3J0wTxyN10g977pwfwqk+jWILxLiIUAKpIAGwA7U7CuPpPtE9btfVAPXmbcR/KwCNDPjoc53PhnwFavAhnyK/r9rM1iyyZ2afioS95ztInMbTqZB1WMNIwx1yEBx7qr/pM49KpgsoG0y3hAdhsQrMEAB8MsTv5L7atvA+BRWkSxQqFVRucd5j4s58SaxyKMVKXOxrncpOMeBpw3nGznbRFcIXJwEbKMT5AOBk+wVM4qC5k5RjumjlXSlxBIjxyY66GDFXxuRtt5HHtqfxVJKOjiWjm1zBYrH7BZBOXljmVW1l2ltorRBq3zJdQMZBv7Dk9a2PFYlxDhItrlxHHAkkMhMbJw67YqQcoyyK+kkbbjauj8N8yKYvBpnKGgxOyMrZfBKXEk690D50gBU79APKp4iqzybxntFOozkMcI1ywV2ZQNaxxFVcD5w2Oxq0EVhiKpOy8H0mR+jH+t2vssbjH/AJkla1isn9GK/wCV2v8AyNx/9klayxwCT0Ayfs61t+K/U/3cphfCZlx2B4eIyaUm7GQqzhIlhhyy/Kluom7XCklidJ8asXKdxGZWCPExKZ7l5NOdiPmSKAB7aoXGZkuLx5+zj7zgoz2F2JAFwEJkyFBAA72MCtJ5XZ2LMzzMoGnv3EMy5yD/AKpRg4/A1piqoK+xSPxEb6WR/muX9eL/ANhXLlnkOxks7d3tY2d4kZic5JI3J3p/zfyk17lHvGigADGJUTGV6szEgkZPuFPeV+XZLNOzNy80SqBErIoKbknDA5I36HpWefLhJKWt3yTlvEtrQz30q8sW1rFA1vCkbPKQxXO4C5wcnzrTOIcYjgMCyZHrMgiQ+AYqSNXvxj3kVA81ej5r98y3cgjUkxRrGmlMgA75yx26mu19yJ6xbLBc3UshicPDIFRHXC6QDjOrx3O+9TKUJRgpS2u9+SFGUZScVvt9hnzZ6MYLrMkIEFx1DLsjHw1qOm/zhv765+irj01xDLFcEs9o4TWdyQdWzHxIKHfyIqQPLF8V7M8Tfs+hIt4xLj/ias59tO7HlpLa39WtJexkbvdoQryMdtTFW2JIGM9BUOacMjd9t9Ao9eZKu/uUPlPl6G7v+JLMpOl20MGKspaRgSpB67D4V05Yu/6IvWtbtU0THMNzpGSDsNT9dJwARnun2VP8H9HD2szTRX8odzmUtEhDjVqbVlvfv4VP8zcrQ38ISXOx1RupGpSR1B6EEYyPGtZ40XKm7i/BSOFJK0qa8lE9Klu0F7Z3uCY0KK2PAxydoB9qk/CtNt51dFdCGRwGUjoQdwRULwjlDs7draeZrqBgAiyoBpA8AwOT4Y8sbUzs+SZrbu2d9JHDkkRSxrMq5+gSQRWMpRlFRvbnuaRUoycq3J3jPF47WIyykhFKjYZJLEKAB4nJ/A0+Iqp3PIbXDI17eSziNtSxqiRR59qrkn35zVuxWMlFJU7ZrFybdoLFUT0i8A/2pcYUYuC9zcxKoGAjBYCR5g7eVX3FeFc7HoetTCbg7JkrVGD8O46kEqzRy2XaICFL3l7IBnr3XQirxwH0q23Zhby4gEqjvPGXZW9unswV/KnXM3Js3fltprxyxJ7FLhIwM/Vl4z4+BNU68guYjiU3sZ64fidmp/FK7vy8Vf2c1ygx1ytxjh9nLFIeIRP2NvLAAI5QWMk7TA5K7bMB76HmX0iC6BjElmsBIIHrNykhx9Nooxt449lRnr0nhPcH/u1j/LUvwngF7PIin+kI43Goym8gdAo8Roh3J8Btn3Vdwinml/KIUnVIYct2vbyZixIsRBc29zdTupOdBMVwVjYEjBBztnate4bw8Qxhcgn5zBETV7SqADpgfZTTgPLi26JrImnQMpmYd9gSTuc+3FTGK4sbEzulsbwjWrKhzfwNp5G0yrHrtJYEBdVLu7qVVgynuHG+N6e3PD7r1lCjDsM25cdpjAjEwlXRjfVrjP7FNebuU5LqXWujSsDR4bT3iZUYoSUJQFAw1qQQcdelPRw669d7TtMW2BhA5wAI8FCnQ/pO9qxn2+FTfStUUrqehHT8CvS7MszDLSMo7ZtP9YjaIacYx2Hagjpkjr1D9bG69eMhYC2w40iRjnKJ2Z0HYEOH6Adep8GEfBL8WxTtcuJg2TK5d004YM4YaTqwe7pG3QZxTpuGXvb2x7QGOJYhOe0YF8BxLqQdwkkoc430+HQy37oJezHHLHDriFSLiQvlIMZkLnWseJyCegLYI/dTG95fkfiCzosWA0RdmYMcIpBGgoWVsHYq4G+SD4lJwO7ESgSOzmWZ5R6w6ZVtYgCSAHSFBjJUDG3j49ouBTremcNiOSSMyASHDItv2Z1JjBPaBSPHA+yovVu0K0SoS2U6tcdq4xKJVhZpjoJc/oVWErhCo2Jzv7c7AnCbwTWx7XEUUUKygNtqQN22V2DhhpAONsbY8e3MnBHlkR1ihnVY5YjHMcIDJoxIO6c4CkHocHYivDwq69aRhIBCpi2DsFCqhEsfZEYYs2CGJyAPZvCem6Ja1PLDhV0ssjNKdLrcBcuWVWMubchCMDEfXH403HCrz1TQHIm1xliZ2cuqhe10v3SmpgxAB+GcAYuEX/ZTqZRrMPZwN2pPfEsz9oe73co8a+Pya63HB7vswqyMwWadgO3dHMbauwzNgt3SQSN+njjFTzuiONmeTWN1m0xNkw6VuQ0ulWJKnLBSCzac4zkHO43zVnxVdu+BTvIzEqVNzaTJluiwqgk+b11BsefsqyYrOb2NIchYpYosUsVmXBxQyRBhhgCPIjI+BrpiligGkPDIkOVijVvNUUH4gU5xRYpYpYBxSxRYpYoAcUsUWKWKAHFLFFiligBxSxRV5QHmKWKTMB1IHvptLxWFesqe7UM/AUA5xSxUZJzHEOmtvcp/vYrg/MZPyISf1jj8s1NEWTWKWKgTxC5foFT3Lk/EnH4UJ4dO/wAuR/jgfBcCgJ31tPpr94V4b2P6xPvD+NRv+DcfkKQ5cj8h8KaAkDxGL6xPvD+NAeLw/XR/fX+NNBy9H5CjHAUpoNTseNwfWp9hz+VAePwfWD7Ax/IUhwRPKiHBk8qaDU5nmKH6TH9h/wB61zPMsfgsh/Z/iRTocJTyoxw5PKgI9uZV8IpD90fvoTzE3hAftYfuFSosl8hRi3XypYIU8bmPSFR7yT+QofX7o9Ag/ZJ/NqnREPKiCiliiv6bpushHuVR+7NL+iZm+VK5/aP5Zqw4pUsUV9eWQflb+/f86dRcvIKlqVQSMo+EoPCu62ijwrtSoAQg8qKlSoD/2Q=="/>
          <p:cNvSpPr>
            <a:spLocks noChangeAspect="1" noChangeArrowheads="1"/>
          </p:cNvSpPr>
          <p:nvPr/>
        </p:nvSpPr>
        <p:spPr bwMode="auto">
          <a:xfrm>
            <a:off x="77788" y="-427038"/>
            <a:ext cx="1514475"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300" name="AutoShape 36" descr="data:image/jpg;base64,/9j/4AAQSkZJRgABAQAAAQABAAD/2wCEAAkGBhQSERUUEhMUFRIQFxYVERgWFhgaFhoeFRgVFxUYFBYZGygeGx4kGRQUHy8hLycqLCwsFx4xNTwqNSYrLSoBCQoKDgwOFg8PGjIkHx80NSkpLzU1Lyw1LzUqLjUtKTIqLC8wLDItLzU1KSwqLC8sNSosNCosLCk1LSopKSwtKv/AABEIAF4AnwMBIgACEQEDEQH/xAAbAAABBQEBAAAAAAAAAAAAAAACAAQFBgcDAf/EAEgQAAIBAwIDBAUIBgQPAAAAAAECAwAEERIhBQYxEyJBUQcUYXGRMkJSU4GSobEjcoLB0dIVNJXCFhckJTNDRFRzdHWFlLK0/8QAGAEBAAMBAAAAAAAAAAAAAAAAAAECAwT/xAAsEQACAgAFAwIEBwAAAAAAAAAAAQIRAxIhMUEiUaETYTJCcYEEIzNiseHw/9oADAMBAAIRAxEAPwDXcUsUWKWKqSDiliuV9fJChklYIi9Sem+wHtJO2KjbzmMBQYlSRiOjTwx49jamyPgasot7FXJIl8UsVVo+arnPetrYD2cQiJ+BQfnU1acbjZcu0cbfRM0TfirEVZ4ckFNMf4pYr0V7isywOKWKLFLFADiliixSxQA4pYosUsUAOKWKLFLFADiliixSxQA4pYosUsUAWKjOP8djtItcjopY6Yg7EB3I2XIBP4GpXFZzx7ijT3xRXfs4crpWWOWJ9OdXa2kQM5ySVO4xgZwK2woZnqUnKkOdFy7mWSO5WaRAkqLFHNANJO0QlfYHYnbc0HqMn1Mv9n2f81cVtowGY20LLEAzqljdiRhkLpj1Pgsc/mfCn1lzzbwKVj4dfxRjLNi0YAebHfyrpd/KvBgle43NhJ9TL/Z1n/NXgspD0hkx/wBPs/5qHhnGEs5JLh7ye9TiZ7SzhijaRwqklmC57uM6fAd3z6ecT4vBeSxH1C+EqEqnaWzLC2r5k2QQqlsd/GVznPWnVe2n0Jyqid4PfzIdMkdy6HSqj1eGNU369x+mPD2VZcVmNk8bjDQ2SzL/AKaJLe4nMRyw0u0MhGe6fKrxyzc6oimAOywFCwTRKFPyQBLueh8fKscWFal8OXAPFObbS2k7OedY3wG0kP0PQ5CkV14RzJbXRYW8yyFAC2kNsDsOoHlUD6W4QeGOSASjxlSfDLYOPLY1LcmFFsLYAqP0SEjIG5GSffmocI+mpa3sM0s+XjcV9zpZQyNHLcIkiHDKQ+R4/Rx4084bx6C4jaSGVXjjJDtuFGBk5LAeG+aovppVTFbEaS3aMuRjOCucZ8sgVN+knh0r8NZLcHCFC6IOqL1AA8BsceyrelBxh+4r6kk5ew9bn+xBP6cFQcFwkhjB/XC4qRk4/brB6wZkMAxl1Opdzj5uT1NV/kXnO1uYI7caY5UQIYmwFbAwSmdmB6467mpnlnlpbMTIhHZzTNKigY0hlQaD540n7DVZwjFtNNNefBaEpSpppjT/ABhcP/3uP4P/AC0/4ZzLa3J0wTxyN10g977pwfwqk+jWILxLiIUAKpIAGwA7U7CuPpPtE9btfVAPXmbcR/KwCNDPjoc53PhnwFavAhnyK/r9rM1iyyZ2afioS95ztInMbTqZB1WMNIwx1yEBx7qr/pM49KpgsoG0y3hAdhsQrMEAB8MsTv5L7atvA+BRWkSxQqFVRucd5j4s58SaxyKMVKXOxrncpOMeBpw3nGznbRFcIXJwEbKMT5AOBk+wVM4qC5k5RjumjlXSlxBIjxyY66GDFXxuRtt5HHtqfxVJKOjiWjm1zBYrH7BZBOXljmVW1l2ltorRBq3zJdQMZBv7Dk9a2PFYlxDhItrlxHHAkkMhMbJw67YqQcoyyK+kkbbjauj8N8yKYvBpnKGgxOyMrZfBKXEk690D50gBU79APKp4iqzybxntFOozkMcI1ywV2ZQNaxxFVcD5w2Oxq0EVhiKpOy8H0mR+jH+t2vssbjH/AJkla1isn9GK/wCV2v8AyNx/9klayxwCT0Ayfs61t+K/U/3cphfCZlx2B4eIyaUm7GQqzhIlhhyy/Kluom7XCklidJ8asXKdxGZWCPExKZ7l5NOdiPmSKAB7aoXGZkuLx5+zj7zgoz2F2JAFwEJkyFBAA72MCtJ5XZ2LMzzMoGnv3EMy5yD/AKpRg4/A1piqoK+xSPxEb6WR/muX9eL/ANhXLlnkOxks7d3tY2d4kZic5JI3J3p/zfyk17lHvGigADGJUTGV6szEgkZPuFPeV+XZLNOzNy80SqBErIoKbknDA5I36HpWefLhJKWt3yTlvEtrQz30q8sW1rFA1vCkbPKQxXO4C5wcnzrTOIcYjgMCyZHrMgiQ+AYqSNXvxj3kVA81ej5r98y3cgjUkxRrGmlMgA75yx26mu19yJ6xbLBc3UshicPDIFRHXC6QDjOrx3O+9TKUJRgpS2u9+SFGUZScVvt9hnzZ6MYLrMkIEFx1DLsjHw1qOm/zhv765+irj01xDLFcEs9o4TWdyQdWzHxIKHfyIqQPLF8V7M8Tfs+hIt4xLj/ias59tO7HlpLa39WtJexkbvdoQryMdtTFW2JIGM9BUOacMjd9t9Ao9eZKu/uUPlPl6G7v+JLMpOl20MGKspaRgSpB67D4V05Yu/6IvWtbtU0THMNzpGSDsNT9dJwARnun2VP8H9HD2szTRX8odzmUtEhDjVqbVlvfv4VP8zcrQ38ISXOx1RupGpSR1B6EEYyPGtZ40XKm7i/BSOFJK0qa8lE9Klu0F7Z3uCY0KK2PAxydoB9qk/CtNt51dFdCGRwGUjoQdwRULwjlDs7draeZrqBgAiyoBpA8AwOT4Y8sbUzs+SZrbu2d9JHDkkRSxrMq5+gSQRWMpRlFRvbnuaRUoycq3J3jPF47WIyykhFKjYZJLEKAB4nJ/A0+Iqp3PIbXDI17eSziNtSxqiRR59qrkn35zVuxWMlFJU7ZrFybdoLFUT0i8A/2pcYUYuC9zcxKoGAjBYCR5g7eVX3FeFc7HoetTCbg7JkrVGD8O46kEqzRy2XaICFL3l7IBnr3XQirxwH0q23Zhby4gEqjvPGXZW9unswV/KnXM3Js3fltprxyxJ7FLhIwM/Vl4z4+BNU68guYjiU3sZ64fidmp/FK7vy8Vf2c1ygx1ytxjh9nLFIeIRP2NvLAAI5QWMk7TA5K7bMB76HmX0iC6BjElmsBIIHrNykhx9Nooxt449lRnr0nhPcH/u1j/LUvwngF7PIin+kI43Goym8gdAo8Roh3J8Btn3Vdwinml/KIUnVIYct2vbyZixIsRBc29zdTupOdBMVwVjYEjBBztnate4bw8Qxhcgn5zBETV7SqADpgfZTTgPLi26JrImnQMpmYd9gSTuc+3FTGK4sbEzulsbwjWrKhzfwNp5G0yrHrtJYEBdVLu7qVVgynuHG+N6e3PD7r1lCjDsM25cdpjAjEwlXRjfVrjP7FNebuU5LqXWujSsDR4bT3iZUYoSUJQFAw1qQQcdelPRw669d7TtMW2BhA5wAI8FCnQ/pO9qxn2+FTfStUUrqehHT8CvS7MszDLSMo7ZtP9YjaIacYx2Hagjpkjr1D9bG69eMhYC2w40iRjnKJ2Z0HYEOH6Adep8GEfBL8WxTtcuJg2TK5d004YM4YaTqwe7pG3QZxTpuGXvb2x7QGOJYhOe0YF8BxLqQdwkkoc430+HQy37oJezHHLHDriFSLiQvlIMZkLnWseJyCegLYI/dTG95fkfiCzosWA0RdmYMcIpBGgoWVsHYq4G+SD4lJwO7ESgSOzmWZ5R6w6ZVtYgCSAHSFBjJUDG3j49ouBTremcNiOSSMyASHDItv2Z1JjBPaBSPHA+yovVu0K0SoS2U6tcdq4xKJVhZpjoJc/oVWErhCo2Jzv7c7AnCbwTWx7XEUUUKygNtqQN22V2DhhpAONsbY8e3MnBHlkR1ihnVY5YjHMcIDJoxIO6c4CkHocHYivDwq69aRhIBCpi2DsFCqhEsfZEYYs2CGJyAPZvCem6Ja1PLDhV0ssjNKdLrcBcuWVWMubchCMDEfXH403HCrz1TQHIm1xliZ2cuqhe10v3SmpgxAB+GcAYuEX/ZTqZRrMPZwN2pPfEsz9oe73co8a+Pya63HB7vswqyMwWadgO3dHMbauwzNgt3SQSN+njjFTzuiONmeTWN1m0xNkw6VuQ0ulWJKnLBSCzac4zkHO43zVnxVdu+BTvIzEqVNzaTJluiwqgk+b11BsefsqyYrOb2NIchYpYosUsVmXBxQyRBhhgCPIjI+BrpiligGkPDIkOVijVvNUUH4gU5xRYpYpYBxSxRYpYoAcUsUWKWKAHFLFFiligBxSxRV5QHmKWKTMB1IHvptLxWFesqe7UM/AUA5xSxUZJzHEOmtvcp/vYrg/MZPyISf1jj8s1NEWTWKWKgTxC5foFT3Lk/EnH4UJ4dO/wAuR/jgfBcCgJ31tPpr94V4b2P6xPvD+NRv+DcfkKQ5cj8h8KaAkDxGL6xPvD+NAeLw/XR/fX+NNBy9H5CjHAUpoNTseNwfWp9hz+VAePwfWD7Ax/IUhwRPKiHBk8qaDU5nmKH6TH9h/wB61zPMsfgsh/Z/iRTocJTyoxw5PKgI9uZV8IpD90fvoTzE3hAftYfuFSosl8hRi3XypYIU8bmPSFR7yT+QofX7o9Ag/ZJ/NqnREPKiCiliiv6bpushHuVR+7NL+iZm+VK5/aP5Zqw4pUsUV9eWQflb+/f86dRcvIKlqVQSMo+EoPCu62ijwrtSoAQg8qKlSoD/2Q=="/>
          <p:cNvSpPr>
            <a:spLocks noChangeAspect="1" noChangeArrowheads="1"/>
          </p:cNvSpPr>
          <p:nvPr/>
        </p:nvSpPr>
        <p:spPr bwMode="auto">
          <a:xfrm>
            <a:off x="77788" y="-427038"/>
            <a:ext cx="1514475"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302" name="AutoShape 38" descr="data:image/jpg;base64,/9j/4AAQSkZJRgABAQAAAQABAAD/2wCEAAkGBhQSERUUEhMVFBUWFx0YGBQXFx0cHxscHyAdFxceGBwZIiceGB8vHxkaIDIgLyc1LSwsICExNTAqNSYvLCkBCQoKDgwOGg8PGjUkHyQvNC0sLywsLTEwNDUqLCosLzAsLy4sLDQsLyw0LCkpLDQsLCwvLCwsLCwsLCwsLCwsKf/AABEIAFwAyAMBIgACEQEDEQH/xAAbAAEAAgMBAQAAAAAAAAAAAAAABQYDBAcCAf/EAEMQAAIBAwIEAwQECQsFAAAAAAECAwAEERIhBQYTMUFRYQciMnEUM4GRFSNCUmKhsbLRNDVDU3JzhZKTldIWFyVUg//EABkBAQEBAQEBAAAAAAAAAAAAAAABAwIEBf/EAC4RAAICAQMBBQcFAQAAAAAAAAABAhEDEiExQRMiYXHwUZGhscHR4QRCUoHxM//aAAwDAQACEQMRAD8A7jSlKAUpSgFK8SShRliAB4k4H66hbjnqwQ4a8twfLqKf2Gqot8IjaXJO0qLsOaLWfaG5hkPksik/dnNSmaNNchO+BSlKhRSlKAUpSgFKUoBSlKAUpSgFKUoBSlKAUpSgFKUNAfCaq/Fuc1SbpL7qlCfpJOVDdgEChi5yd84A9a0ufOYmyLO3e3aaQYeKR3DlSMhUWPDEn+0NvnmtLhtp9HjEcCcThQZISOGEKCdzjUC33kn1reGPa5GcpO6Rhi4jhSGvbWXV8RltJ3J8s5kwPkAAPKgvk/r+Hf7dL/zqb4dBNK2nrcSj2zqkSBR+4STXjjssdmFNzxO5jDnSuRGcnx+GI4A8TWiaul6+BxW1+vmQ/wBPTv1+Hf7dL/zqQt+a3DDVe2pUEZUWk65HkDrOPuqXPBJiAUvbl1ODkND2Pj9VgioNeJs0kkaTcUdo20uFjtzg/LTnB7g+NTuy9fgbr1+S4cM43DcZ6T6tPfYjGe3xAVvVSYL2VWBP4WbBzpaGDB9DgA4+2rhaXGtFbSy6hnS4ww9CPA1hOOlmsXZmpURzHJdqmqzELMASyS6ve8ghU7Hv39Ko3J/P/EuIyOsUNqgjALu/UwM7AYDbnY/dXUcUpRclwuTmWRRdHUKVq8R6vTbodPq/k9TVp9c6d+1c0tPaJxOS+NkILUTBirE9TSAu5bOrtjf1yKY8UsltdCymo8nVaVVOZ+czw62jadVluJDpWOLIVm8SNWSFGR65I86xxrxhlD67GNiM9ApIcfolw3f1Aqdm6t8DWrot9KqfKfN8121xBNAILi3wGGrUpLZ0keONs/I96rPMPtB4lZ3UdtLFaEyadDr1NJDNozu2Rg9xXUcE5S0rnzI8iSs6lSqfxC+4vChcQ2c4G+iNpFYj9HVsT6Vk5H9oMXEQwCmKVBloyc7dtSnxGdjtkVz2UtOpboutXTLZSoPmnm6Cwi1zsctska7s5/RHluMnsKirW94rcr1FjtrNDuqTB5JMeGoKVC/LvUWNtauhXJXRcaVz3jfNvEuHDXdQQXMHjLBqQr/aDasfPt61fbW4EiK47MoYfIjI/bSUHFJ9GFJN0ZaUpXB0K8TSBVLHsBk/IbmvdRvMbsLSYqJC3TbAiOHzjHuE9m8qqVuiPY5hwziLXd2zF+sG1P02txanHZcXPx5AIGM5PyzVptOCa2wbdwMEkrxGRj222B8TgZqn8LEgkHWS80YOW4gRJAv6TKMHV4A57mugcmpEeo0f0InYFrWPT5nD5Jz5j7a9mbu8evceXGtT3NCOfjSgKttYhQMAGWQ7eGSe/wA6jr68S5kNtxq1RHhja5jeKRirIv1gGMHsN1PfFdIrmPtF/l/+GXX7GrjE9UqqvI1yKo2SPDuYeK3May2tpaxwMPxQmkYNo7KSFGBsO1Y+I8O4lNHK06W1uwTImt8u7BTqMbA4cgjtpYEEDzqy8j/zdaf3CfuipvFZuemTpFUbjuzmvCJYrlNUUEjAHSS99NCScAkhHJIG+25q18sZTUnSEYPvfyozknYH4t1GPsrnyxMl2/VhuZE1uokvsSwRrqzrA2ZR7oAOex3zVq5Xmh+kKI34aWIYYt4yshGM7HUdtt61yx22Znje5dX7Vxb2Qcx21qbv6TPHDrZNOs4zjqasfeK7Q/auR+xG0Rzea0V8NHjUoOPrO2aYa7HJfh8y5P8ApGvEvf8A3G4d/wC7B/nrn/K98k3MsskTh0dXKupyCNCjb7RXWPwPB/Uxf5F/hXLOAxheZ5goCgB8ADA+BfAVcGnTOv4/VDJeqN+0sPtZ5OlvIY5bcapYCx0DuytjOn9IFQR571Fco+2Ffdg4gDHIvumbGASNvxi90Pme3yq+T8xxrepZsDrkiMqttggHBXzzsT8hWhzZyDbX6kugSXHuzJsw8tX549D9mKmPJHSseVbdH1X3LKLvVB7krZcPh6r3MeC0yIGcNkMq50EeH5R38a5d7YZAvErJmIAAUknsAJQST9lZvZNdz297ccPkbWkYY7bhWVgCVz2BDdvOvntXAPFeHg7j3Mj/AOo71rix9nnq72fuo4nLVjvxL1d+0CwRS30uF8dljcOx9FVckmqf7LeW5vplxfyxNAkuvpxsME6215x4AAAeudq2vaRyESBeWK9OeH3isYxqA31KB+WP1japj2ec+rxCHS5C3CD307ah+eg8j4jwP2VxWnC5Y972fh69p1zNKfTgpljN+EOY26vvR25cIp7Dpe6Nv7Z1V2MVxSP/AMZzEWm92KZ3Ic9tMvjnyD7HyrtYNT9X+2uKVfUuHrfNmG8s1lRo5FDI6lWU9iDsRSytFijSNM6UUIuTk4AwMk99hS9vFijeRzhEUsx8gBk1i4RxNbiCOZAQsiBwG7gHcZx415N68DbazcpSlQorS4zZCaCWIqG1oy6SSAcggAkbgZ8a3a+GnAOAW9mkUiukfDkkRgwP4QbZh27t511TlHj3WODNJOSoywiQxKwGWAmiAVjvVF584WtpcklrWOOUl4w1h1D+kC6jBOTnzwRURw/mQQkabyJE1BnSG0lg147AtEAfH1+VfTnDtoWvqeNS0So77XMfaL/L/wDDbr9jVY+XfaNaXbMqyCNlOwkOnWPNdWD9lQfPvDpXvdaRu6Hh1ygZVJGohsLt4nIwPGvNhi4ZKltszbJJShsWvkf+brT+4T90VJ8QvlhjaR2VVQZJZgo9Mk7DfaoLgnE47Ph1t9KdYSsCAq5wQQBkae5PpiqJzh7Q47vCRXESQdykto8hY9wSCMADwrlYpZJuuLLrUYqyGtYVNysojsRIZQ+qO9Z31FtRMaaiHbJ2TGCcCup8uXUjynVJdEBc4mtViU+GzaQSfTNcz5Zt/pE4EJgmKDWVhsxbuANspMwAjOSN858q6/wCxMceWEoZjkrLMZSMbDDEkDzwK2/UutvXxM8O+545itLmWPRazRwlgQzuhYgEYGjBAB77nNUzlX2a3nD5GeC8hOsAMjxMVONx2YEEZO/qauPFeISR3MCIpcOkpZAUGdPT0nLkdtR7HxrS4bzC+SJV+O8aAAlfcATWoyuzbjHfxrCGScYOK4fPBpKMW7ZOcRWUxsIGRZPyWdSyjzyAQTt61zq19l17HefTFvo+uWLFjEcHOxBGr4cbYq3/APUzMdMcYZjcvbjL4GUUsWJAJ/JxjvX3h3MMjtHriVFkd4wQ+oh49WrbAGk6Gwc57ZG+yE54066+Qkoyash+ZeQJbxoJ/pXRu4VADxp7mQS2QCdQ7+ZrO1jxgro+kWS+HWET6vmFJ05/VWaDnQnXmIaehJPGwLYZY8eLKAc6gQwyP2mR4bxp3lEckaoXiEyaX1e7kKQ2www1DcbH7NznNJJ9PIJRb2NHlTklLFJGVzLcS7vPIN2O5Gw7Lk5xnJ86rHMHsxvbydZ5b2IOoAQJEwCaTqGkFj471cuY55QYkhYjUzakRkWRgB/RmUFdjgkd8dq1bHmB+miLqklaZ4czaU0lAXOsx6lY4GPd+L03qwyZE9ae7JKMX3WSvBYbhY8XUkcj52aNCgxjxBJ3znttVO437Ks3YurG4+iyatRGnK6vEqARjPiu4O9WObj5Qozj+gmlZUdXH4spnBxljucbjyIz21U5xYRSO8BykayKAWAYMdOnLqu+/wAQBB+ypjlki7j1LJQapmbjHKCX1skV7peRR9bENJDeJTOcAjGVOQfuqN4dy9xO0URwXcE8S7ILmNtSjwGpDuPnUrc8yPEJRLEuuPpEBHypErGNMswGjDA5OMY39KXfMMkSYeNDKZREFjcuMldeWCrrXYH3dOTt51FKdV0DUbsh+Mcn31+vTu7yOOL8qK2jPvY3GpnOT8sYq3cL4esEMcKElY0CAnuQBgZ9ahZOZ5OkjCA62dkYHUdOjOWCqvVYHAHwZGd8Yqa4ZeiaFJFKkOob3W1DfyOBn54qSlJqnwWKjdrk2qUpWRoKUpQGjxjhpniaMSPET2kjOGU+Y8/l41yvilvdwStG0vGHx2eNY2Vh4FSD+ruK7FWpxPhUVxGY5kDoe6n9oI3B9RW2LLo8jOcNRx0z3X53HP8AST+Nejd3f5/Hf9NP41bL/wBkVsFzCrFvKSeUD71yR9xqAm9mkynaxjb1F/KP3lFe2OXHL/F9zzOM10NE3V2fyuOf6afxrHNfXKAs8nGkUd2ZIwB8yTgCrBwv2Va2HXgSJfEJdzO32bBR99W7ljka3stZjBZnJ999yF8FGc7ftrieeEeN/wCkdRhJ8kdy/wApsyg3hS7T442mOt1JC7f1YG3cZzVyAoBX2vDKTk7Z6YxSILj/ABgQSwjTDqYSYklfQFC6MgEKx3yNvSsFvxe3lt1aWFQJmc9MJ1NZQ4Mi6Vy67Bg+OxWpqbh6tKkpzlFdQPDD6c5/yD9dRVxybEwXBIKNIVJVHwJW1uul1K4zgjbIxVVURqR6TilonTVApyomURxltKt7gk90e6DuNXzrM3FLZZBH7oZXwCEOlZG3xqxpVzq7Zyc+ta97yfHIsal2CxqFGFTIxvqRtOY29Vx+qvT8oxdczA4JkEpXQhy4wPiZS4GwOAe4p3R3jxDcWSyOgREbS+r8VpDKPrQCVww8wKyx8ftSEkTLalKxlYmLMgAYlAF1FN1Oe3asMXJcQctrc/WAbLn8bkPqYDU532JO1bcnLw/EmOR43hQxq4wSUIUEMGBB+BT27iq9PtG5pcR43ayExzoJIxEk4YxlxpYuNRGk6ANPxHzrd4jFbx2rFokaFF1CNVBHmNI7ZJOx9ayHgSYcFnPUhELMTklRrGc4+L8Yd6zvwtGg6DDVGU6ZB8Vxp8PH1qWi0yOsTIhHVtoYo1jbDI4PTGxKMCq4BxnK5G2/gaw2d7YhX0IiKY+owMJXXGu+oAqNajI7dsjzraj5d7iWeaZSjR6HIA0sMNq0Aa2xtk9t/OvK8sKfrZJJvxTQrqwNKPgP8IGWIVRqPl86bdSUzNxG/t4+p1tP1YaTK5zHkqNWxyMk7eprTS7sujImhVjQrrjaIru31Z0FcsSQMEA5x6VkflVXD9WaWQvGIyx0jCq2sYCqBnPc+NbF/wAvpKXYs6s/Twyke6Yizoy7d8sc52NNvaKZqA2sixRiKPR1SgR4yhRgrOdKldjjfwyCdz2O/wAAvRLbRSKgjVkBCDso8hgCvMfBt0LyySMkhkBbHcqUxgAALgnbzrY4Zw9YIkiTJVF0jPfHrUbVFSdm1SlK5OhSlKAUpSgFKUoBSlKAUpSgFKUoBSlKAUpSgFKUoBSlKAUpSgFKUoBSlKA//9k="/>
          <p:cNvSpPr>
            <a:spLocks noChangeAspect="1" noChangeArrowheads="1"/>
          </p:cNvSpPr>
          <p:nvPr/>
        </p:nvSpPr>
        <p:spPr bwMode="auto">
          <a:xfrm>
            <a:off x="77788" y="-419100"/>
            <a:ext cx="1905000" cy="8763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304" name="AutoShape 40" descr="data:image/jpg;base64,/9j/4AAQSkZJRgABAQAAAQABAAD/2wCEAAkGBhQSERUUEhMVFBUWFx0YGBQXFx0cHxscHyAdFxceGBwZIiceGB8vHxkaIDIgLyc1LSwsICExNTAqNSYvLCkBCQoKDgwOGg8PGjUkHyQvNC0sLywsLTEwNDUqLCosLzAsLy4sLDQsLyw0LCkpLDQsLCwvLCwsLCwsLCwsLCwsKf/AABEIAFwAyAMBIgACEQEDEQH/xAAbAAEAAgMBAQAAAAAAAAAAAAAABQYDBAcCAf/EAEMQAAIBAwIEAwQECQsFAAAAAAECAwAEERIhBQYTMUFRYQciMnEUM4GRFSNCUmKhsbLRNDVDU3JzhZKTldIWFyVUg//EABkBAQEBAQEBAAAAAAAAAAAAAAABAwIEBf/EAC4RAAICAQMBBQcFAQAAAAAAAAABAhEDEiExQRMiYXHwUZGhscHR4QRCUoHxM//aAAwDAQACEQMRAD8A7jSlKAUpSgFK8SShRliAB4k4H66hbjnqwQ4a8twfLqKf2Gqot8IjaXJO0qLsOaLWfaG5hkPksik/dnNSmaNNchO+BSlKhRSlKAUpSgFKUoBSlKAUpSgFKUoBSlKAUpSgFKUNAfCaq/Fuc1SbpL7qlCfpJOVDdgEChi5yd84A9a0ufOYmyLO3e3aaQYeKR3DlSMhUWPDEn+0NvnmtLhtp9HjEcCcThQZISOGEKCdzjUC33kn1reGPa5GcpO6Rhi4jhSGvbWXV8RltJ3J8s5kwPkAAPKgvk/r+Hf7dL/zqb4dBNK2nrcSj2zqkSBR+4STXjjssdmFNzxO5jDnSuRGcnx+GI4A8TWiaul6+BxW1+vmQ/wBPTv1+Hf7dL/zqQt+a3DDVe2pUEZUWk65HkDrOPuqXPBJiAUvbl1ODkND2Pj9VgioNeJs0kkaTcUdo20uFjtzg/LTnB7g+NTuy9fgbr1+S4cM43DcZ6T6tPfYjGe3xAVvVSYL2VWBP4WbBzpaGDB9DgA4+2rhaXGtFbSy6hnS4ww9CPA1hOOlmsXZmpURzHJdqmqzELMASyS6ve8ghU7Hv39Ko3J/P/EuIyOsUNqgjALu/UwM7AYDbnY/dXUcUpRclwuTmWRRdHUKVq8R6vTbodPq/k9TVp9c6d+1c0tPaJxOS+NkILUTBirE9TSAu5bOrtjf1yKY8UsltdCymo8nVaVVOZ+czw62jadVluJDpWOLIVm8SNWSFGR65I86xxrxhlD67GNiM9ApIcfolw3f1Aqdm6t8DWrot9KqfKfN8121xBNAILi3wGGrUpLZ0keONs/I96rPMPtB4lZ3UdtLFaEyadDr1NJDNozu2Rg9xXUcE5S0rnzI8iSs6lSqfxC+4vChcQ2c4G+iNpFYj9HVsT6Vk5H9oMXEQwCmKVBloyc7dtSnxGdjtkVz2UtOpboutXTLZSoPmnm6Cwi1zsctska7s5/RHluMnsKirW94rcr1FjtrNDuqTB5JMeGoKVC/LvUWNtauhXJXRcaVz3jfNvEuHDXdQQXMHjLBqQr/aDasfPt61fbW4EiK47MoYfIjI/bSUHFJ9GFJN0ZaUpXB0K8TSBVLHsBk/IbmvdRvMbsLSYqJC3TbAiOHzjHuE9m8qqVuiPY5hwziLXd2zF+sG1P02txanHZcXPx5AIGM5PyzVptOCa2wbdwMEkrxGRj222B8TgZqn8LEgkHWS80YOW4gRJAv6TKMHV4A57mugcmpEeo0f0InYFrWPT5nD5Jz5j7a9mbu8evceXGtT3NCOfjSgKttYhQMAGWQ7eGSe/wA6jr68S5kNtxq1RHhja5jeKRirIv1gGMHsN1PfFdIrmPtF/l/+GXX7GrjE9UqqvI1yKo2SPDuYeK3May2tpaxwMPxQmkYNo7KSFGBsO1Y+I8O4lNHK06W1uwTImt8u7BTqMbA4cgjtpYEEDzqy8j/zdaf3CfuipvFZuemTpFUbjuzmvCJYrlNUUEjAHSS99NCScAkhHJIG+25q18sZTUnSEYPvfyozknYH4t1GPsrnyxMl2/VhuZE1uokvsSwRrqzrA2ZR7oAOex3zVq5Xmh+kKI34aWIYYt4yshGM7HUdtt61yx22Znje5dX7Vxb2Qcx21qbv6TPHDrZNOs4zjqasfeK7Q/auR+xG0Rzea0V8NHjUoOPrO2aYa7HJfh8y5P8ApGvEvf8A3G4d/wC7B/nrn/K98k3MsskTh0dXKupyCNCjb7RXWPwPB/Uxf5F/hXLOAxheZ5goCgB8ADA+BfAVcGnTOv4/VDJeqN+0sPtZ5OlvIY5bcapYCx0DuytjOn9IFQR571Fco+2Ffdg4gDHIvumbGASNvxi90Pme3yq+T8xxrepZsDrkiMqttggHBXzzsT8hWhzZyDbX6kugSXHuzJsw8tX549D9mKmPJHSseVbdH1X3LKLvVB7krZcPh6r3MeC0yIGcNkMq50EeH5R38a5d7YZAvErJmIAAUknsAJQST9lZvZNdz297ccPkbWkYY7bhWVgCVz2BDdvOvntXAPFeHg7j3Mj/AOo71rix9nnq72fuo4nLVjvxL1d+0CwRS30uF8dljcOx9FVckmqf7LeW5vplxfyxNAkuvpxsME6215x4AAAeudq2vaRyESBeWK9OeH3isYxqA31KB+WP1japj2ec+rxCHS5C3CD307ah+eg8j4jwP2VxWnC5Y972fh69p1zNKfTgpljN+EOY26vvR25cIp7Dpe6Nv7Z1V2MVxSP/AMZzEWm92KZ3Ic9tMvjnyD7HyrtYNT9X+2uKVfUuHrfNmG8s1lRo5FDI6lWU9iDsRSytFijSNM6UUIuTk4AwMk99hS9vFijeRzhEUsx8gBk1i4RxNbiCOZAQsiBwG7gHcZx415N68DbazcpSlQorS4zZCaCWIqG1oy6SSAcggAkbgZ8a3a+GnAOAW9mkUiukfDkkRgwP4QbZh27t511TlHj3WODNJOSoywiQxKwGWAmiAVjvVF584WtpcklrWOOUl4w1h1D+kC6jBOTnzwRURw/mQQkabyJE1BnSG0lg147AtEAfH1+VfTnDtoWvqeNS0So77XMfaL/L/wDDbr9jVY+XfaNaXbMqyCNlOwkOnWPNdWD9lQfPvDpXvdaRu6Hh1ygZVJGohsLt4nIwPGvNhi4ZKltszbJJShsWvkf+brT+4T90VJ8QvlhjaR2VVQZJZgo9Mk7DfaoLgnE47Ph1t9KdYSsCAq5wQQBkae5PpiqJzh7Q47vCRXESQdykto8hY9wSCMADwrlYpZJuuLLrUYqyGtYVNysojsRIZQ+qO9Z31FtRMaaiHbJ2TGCcCup8uXUjynVJdEBc4mtViU+GzaQSfTNcz5Zt/pE4EJgmKDWVhsxbuANspMwAjOSN858q6/wCxMceWEoZjkrLMZSMbDDEkDzwK2/UutvXxM8O+545itLmWPRazRwlgQzuhYgEYGjBAB77nNUzlX2a3nD5GeC8hOsAMjxMVONx2YEEZO/qauPFeISR3MCIpcOkpZAUGdPT0nLkdtR7HxrS4bzC+SJV+O8aAAlfcATWoyuzbjHfxrCGScYOK4fPBpKMW7ZOcRWUxsIGRZPyWdSyjzyAQTt61zq19l17HefTFvo+uWLFjEcHOxBGr4cbYq3/APUzMdMcYZjcvbjL4GUUsWJAJ/JxjvX3h3MMjtHriVFkd4wQ+oh49WrbAGk6Gwc57ZG+yE54066+Qkoyash+ZeQJbxoJ/pXRu4VADxp7mQS2QCdQ7+ZrO1jxgro+kWS+HWET6vmFJ05/VWaDnQnXmIaehJPGwLYZY8eLKAc6gQwyP2mR4bxp3lEckaoXiEyaX1e7kKQ2www1DcbH7NznNJJ9PIJRb2NHlTklLFJGVzLcS7vPIN2O5Gw7Lk5xnJ86rHMHsxvbydZ5b2IOoAQJEwCaTqGkFj471cuY55QYkhYjUzakRkWRgB/RmUFdjgkd8dq1bHmB+miLqklaZ4czaU0lAXOsx6lY4GPd+L03qwyZE9ae7JKMX3WSvBYbhY8XUkcj52aNCgxjxBJ3znttVO437Ks3YurG4+iyatRGnK6vEqARjPiu4O9WObj5Qozj+gmlZUdXH4spnBxljucbjyIz21U5xYRSO8BykayKAWAYMdOnLqu+/wAQBB+ypjlki7j1LJQapmbjHKCX1skV7peRR9bENJDeJTOcAjGVOQfuqN4dy9xO0URwXcE8S7ILmNtSjwGpDuPnUrc8yPEJRLEuuPpEBHypErGNMswGjDA5OMY39KXfMMkSYeNDKZREFjcuMldeWCrrXYH3dOTt51FKdV0DUbsh+Mcn31+vTu7yOOL8qK2jPvY3GpnOT8sYq3cL4esEMcKElY0CAnuQBgZ9ahZOZ5OkjCA62dkYHUdOjOWCqvVYHAHwZGd8Yqa4ZeiaFJFKkOob3W1DfyOBn54qSlJqnwWKjdrk2qUpWRoKUpQGjxjhpniaMSPET2kjOGU+Y8/l41yvilvdwStG0vGHx2eNY2Vh4FSD+ruK7FWpxPhUVxGY5kDoe6n9oI3B9RW2LLo8jOcNRx0z3X53HP8AST+Nejd3f5/Hf9NP41bL/wBkVsFzCrFvKSeUD71yR9xqAm9mkynaxjb1F/KP3lFe2OXHL/F9zzOM10NE3V2fyuOf6afxrHNfXKAs8nGkUd2ZIwB8yTgCrBwv2Va2HXgSJfEJdzO32bBR99W7ljka3stZjBZnJ999yF8FGc7ftrieeEeN/wCkdRhJ8kdy/wApsyg3hS7T442mOt1JC7f1YG3cZzVyAoBX2vDKTk7Z6YxSILj/ABgQSwjTDqYSYklfQFC6MgEKx3yNvSsFvxe3lt1aWFQJmc9MJ1NZQ4Mi6Vy67Bg+OxWpqbh6tKkpzlFdQPDD6c5/yD9dRVxybEwXBIKNIVJVHwJW1uul1K4zgjbIxVVURqR6TilonTVApyomURxltKt7gk90e6DuNXzrM3FLZZBH7oZXwCEOlZG3xqxpVzq7Zyc+ta97yfHIsal2CxqFGFTIxvqRtOY29Vx+qvT8oxdczA4JkEpXQhy4wPiZS4GwOAe4p3R3jxDcWSyOgREbS+r8VpDKPrQCVww8wKyx8ftSEkTLalKxlYmLMgAYlAF1FN1Oe3asMXJcQctrc/WAbLn8bkPqYDU532JO1bcnLw/EmOR43hQxq4wSUIUEMGBB+BT27iq9PtG5pcR43ayExzoJIxEk4YxlxpYuNRGk6ANPxHzrd4jFbx2rFokaFF1CNVBHmNI7ZJOx9ayHgSYcFnPUhELMTklRrGc4+L8Yd6zvwtGg6DDVGU6ZB8Vxp8PH1qWi0yOsTIhHVtoYo1jbDI4PTGxKMCq4BxnK5G2/gaw2d7YhX0IiKY+owMJXXGu+oAqNajI7dsjzraj5d7iWeaZSjR6HIA0sMNq0Aa2xtk9t/OvK8sKfrZJJvxTQrqwNKPgP8IGWIVRqPl86bdSUzNxG/t4+p1tP1YaTK5zHkqNWxyMk7eprTS7sujImhVjQrrjaIru31Z0FcsSQMEA5x6VkflVXD9WaWQvGIyx0jCq2sYCqBnPc+NbF/wAvpKXYs6s/Twyke6Yizoy7d8sc52NNvaKZqA2sixRiKPR1SgR4yhRgrOdKldjjfwyCdz2O/wAAvRLbRSKgjVkBCDso8hgCvMfBt0LyySMkhkBbHcqUxgAALgnbzrY4Zw9YIkiTJVF0jPfHrUbVFSdm1SlK5OhSlKAUpSgFKUoBSlKAUpSgFKUoBSlKAUpSgFKUoBSlKAUpSgFKUoBSlKA//9k="/>
          <p:cNvSpPr>
            <a:spLocks noChangeAspect="1" noChangeArrowheads="1"/>
          </p:cNvSpPr>
          <p:nvPr/>
        </p:nvSpPr>
        <p:spPr bwMode="auto">
          <a:xfrm>
            <a:off x="77788" y="-419100"/>
            <a:ext cx="1905000" cy="8763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338" name="AutoShape 2" descr="data:image/jpg;base64,/9j/4AAQSkZJRgABAQAAAQABAAD/2wCEAAkGBhMSERUUExIWFRMVGR8YFhcYFhUeGRggGh4ZHB4ZGyEbHiYhGhwkGRgdIi8sIykqODgsFx40QTAqNSYrLCkBCQoKDgwOGg8PGikkHyIyLDQ0LiouNDUvLiw1LCw1LC0pNi8tLC0sLCw1LykpLiwsNTQpKS0sKSw1LywqLCkpNf/AABEIAHAAbAMBIgACEQEDEQH/xAAbAAACAwEBAQAAAAAAAAAAAAAABgMEBQcCAf/EAD8QAAIBAwIEAgYHBgUFAQAAAAECAwAEERIhBQYiMRNBBzJRYXGBFCNCUpGhsTNicnSCwSVTkrLCNDVz0eEV/8QAGgEAAgMBAQAAAAAAAAAAAAAAAAMBAgQGBf/EADIRAAEEAAMGAgkFAQAAAAAAAAEAAgMRBCExBRJBUWHwE9EiMjNxgaGxweFCUnKRwhT/2gAMAwEAAhEDEQA/AO40UUUIRRRVc3OZPDHcDU3uB2A+JIP+k0IViivLvgEny3pL5r4jds0M3Dm16A3ix5GWB04yhwT2PbelvlawgE5nhxT4IDM7dsDqdPj70sel3nW7guVt4JGhQIHLLszlifP2DHl76afRTzLNeWbNOdTxuU14xrGAd8bZGcGqtndWXGCIby1KXUQyUbUpA2yVYYOM42P/ANqC85q8EGy4RaljGSrMEOhDnfv3OfNj+Na34iIwhoGahmzsT/0FpyrnoBzvSvqui0Umcr81RxrDa3NwJL2RmDKrayCSzdRXpXApyNJogAkVaW8Bri0EGjqF9oqvZ3WsH7ykqw9hH9iCD8DVioVUUUUUIRRRRQhFYfK0/iiaf/MmcL/DGfDX/YT/AFGttu1Knoun18Ni9oaQH4+I+f1pgHoE+77qhPpALOl9Ldqs81tOrxGN2j141IcZGTjdfw+dQ20HiLrgdJlH2omDY+IHUvzFcj5z/wC4Xf8A53/3Vf5f5J4g5E0atbKN/GkcxAe/OzEfKp2hsXD4tjXOcWkKmHx0sbi0Ntdo5bvHebDnUVU4LAaxuNs98Vx/mbmC+urqe2jZyiyuohgUgHDEdQQZY+0tXR+G8xLw9Yze3pumlTVG6QjGnOPXHUw+NXYr+GaIS206QxzOwClREXYbtv3Y/GsOFkOzoyPakadn7LfPhZcQA8tLGnp5fFIPI/ItxbXUNzc6IEjOrQzZkbYjAVc47+eK7Bw7jizOVVTgDOT5747Uo3XD5I/XQj39wfmK1OUf2rfwf3FeSdtYnFYtrHtDRy4/NMbgo4YiWm1eW48PiRj+zPBr/qibSfxR1/0it6lDjVx/jNgg7+FOT8CF/utN9dG8ZA8wvPbxRRRRS1dFFFFCEVzz0a3ngXN9w99jHM0sY9qud8fDKn+quh1zD0ocNltLmHilsOpMJMPIjsC37pB0n+mtEADrYeP1SpMqdyTzZ8q2sUrzJAniuxdpCMtknJwTnHyriHOHEpZbucSSM6pK6qCxIUBiAAOwrt/LPMsN9As0J2OzKfWRvNW9/wCtci5y5Mu4p5pjCXid2cOnVgEk9QG4/CsWJD9DeS6PYD4myusgWMvwoeb/ANhw7+V/5UX4/wAHtv5mT9DXzm8/UcO/lv8AlUlzGW4RahQWY3MmAoJJ2PYDvWY6n3eS6Bns4/5n/a2vRDxGVrl4mkdohESELEqDqUZAPbY+VdUh4fGjF1UKxGDjbPy7Vzr0W8p3MEzTzR+GjRlQGI1Ekqe3kMDzrT9JvPq2cRhhbN1KMADvGDtrPv8Auj27+VaoIPFoVn9Fy22ZmDEOcwiqGnNVeBXX0zj1xMpzFaReCp8tRO/56/wrolKXo05WNlZAOMTSnxJfaCeyn4D8yaba1TEF1N0GS8aMHds8UUUUUlMRRRRQhFRXVqsiMjqGRgVZT2IPcGpaKELiXHuVrzgs5ubFma2PfYtpH3JV+0o8m/TzZ+XvTXaygC5UwP5ndoz7wRuPmPnXRSKTuPeiewuSWCGGQ92iIAPxXBX8q2CaOQVKM+Y+6z+G5mcZ+C0P/wBnhlwAxltJMDA1NESB7OrcV4m5v4ZargXFuoGSFjKnv3wEzuaRrj0CHPReDH70O/5NU9j6BUB+tu2I9iRhfzYt+lHhYbXfP9KfFnI3a+ai5l9NRf6qwibU2wkdd9/uIM5Px/Crno+9G0gl+m3+WmJ1ojHLA/fk/e9g8v0ceXeRrOy3hhGv/Mbqf8T2+WK36h87Wt3YhXXihsRJ3nm0UUUVkT0UUUUIS7xnmuS3lWP6FM4kfRG6tDh20lsDLgjYHvjtX2551gSHxNSkq8aSoJIyYTIwXrIJA0nOd/smrPHeFPNLaMuMQzeI+T5aHXb2nLClteT7kh4wscdv40UiQ+IXA0TeJIykoCqsv2DnfO4rQ0RkC0olwJpN9rxu3kCmOeNw+rRpdTq0etjB3xnf2UT8bgRdTTRqugSZLrjSSAH/AISSBn30rX/I8rifQ6xu9140bL5I8aRSjtsWTX88Go05JuIY5hBICS6JENZUi3jOrwQ+CUOWbqwfKo3I/wByN53JNE3MlqiLI1zCqOMoxkXDAYBwc74J8qkueOW8ZQPPGpk/ZhnUa8/d33H/ALpU4FyXNG8RkEemM3O2sv8A9QUKgFlycYYEn+9Z6+j2cLGraZEa3jt5lE7R6fDJzj6ttakHOOncVbw479ZRvv5J64rxdYDCGUnxpViGMbFgTk58umqy80wB51kcRCBxGWkZVViUEnTk/dP5GouZODSSRQ+BpMlvKkqLISA+gEaSwBIJB74O9ZMHKtw8izSiIO14tw8YYsqKkRiABKjU3Y9hVGtYRZKsS68luS8zwBosSIySI0niCSPSqoPW3OSudsjOMb4q3PxeBNWuaNdKh2y6jCk4DHfYE7A0sWHJjrJDrEZjSS7LqCd0uD0qBj2HcVTf0fTC2K+KHnWdHUliuqKDKxRlgDpIQ5zg9RzvVtyPn3ajefyTbJzLarGshuYRG+dDGRcNjvg53xmob/mq3jSUrLG7wgakEkYIJOADqIAJJxuaxuFcnsk1vKyKNLzSShpTIdUqooKkouThd9h386qXvKFy4vY4xHHBOraIzIWBkZw3iDKAxAjOVyRk5FAZHevdqC59aJkt+bbV5ZIvGQSRMEcMwG7Yxjffdgvx2rQW/jJYB1JQ6WAI6TgHB9hwQfmKUeK8DZBf+KqfR7gBxIpYyI6oiqAgUlsOoYEH5Vs8m2ciWiNMuJ5syzbY633O3lgYHyqrmNAsKzXOuit2iiikpiXbznNI5XTwZGiikSKWYadCPJp0jBOph1LkgbahUfKfE7i5+kvLmMCV4o0xGQmglc5U5ZsjfO3sqxd8mwyTNIXkCu6ySRBh4cjx40swxn7IzggHSM1pcL4UkCuqEkPI8pyc7yMWOPdk04lgblqlgOvNJrceubaa5NxeB4rUxZVbeMNKZhsudWE6sDNaVt6QY5F0pEz3Bk8IQo8TZOnXqDq2jSEGSc+7FaV9ylBMbgvrzceGWw2NJi9Rk22IO/nUUnKCNGimeYyRuZEmygkUkaSBhAukrtgrV96M6juvNVp40WVe86TQXEpkt5DDHBFLIoMWqHU0gYsdXXsBsufVNX352UTmPwJPDWZYGmymkPIFK7Z1EHUBnG2anm5PidZQ8krGaFYJGLDUVUsQ3b1us/lUjcpwnVu/XOlwdx60YQKO3q9AyPjUXHy7y/KmnrNfnoOp0RSIsiS/R5m0FZGhVids5UdJI1DcA1Hb896IULxSSaIYZLqVdAWPxVBBwSC33iFGwq9ByNArZ1ylAJBHGXGiLxgQ5QYzuGIGScZOKifkCAgL4k2jRHHKocATLFsnidPkNjpxkbVNxd99noop6rzekNQ5C20jp9dpcNH1/RxmQKudXltnGa2+F8wJcSOkYJVFjYvtpPirqCjzyEwT/EKWrPlO4ivpbhEjCsZGbMgYyhh0pvFmLqxk6jsMYNbnJvLn0K2EZxrZmd9JJALHZQTuQq4Ue5aiQRgZKWl5Oa3aKKKzpqKKKKEIoqtxG2MkUiDuykDPtI2/OsKHgFwrgmckFjqIPUAcMcZ8jJq29mgeVQSnRxtcLLqTNRWLd2Fw8rkSlYzp0hTjbbVnz1bHf3iqYsLsMFEjdg2svlQ3RnO3UOltv3qi+is2FpHrBM1FLq8OvcAiYKfMMdf3fPA2J1n3dI9tT2nDbjX9ZMxXWTjV3UZ09hnfI1dvVovogwtAvfC26KXbq1u3eQozIurABb1l6R0jHSdmOc/arxPZXSsAHdwTpJEmNQxkE7dGMYJHctRvdFIgB/UEy5orAtuFXAkQtL06i0hUjLkBACcjsVUjHvPy36kFKkYG6G0UUUVKWv/Z"/>
          <p:cNvSpPr>
            <a:spLocks noChangeAspect="1" noChangeArrowheads="1"/>
          </p:cNvSpPr>
          <p:nvPr/>
        </p:nvSpPr>
        <p:spPr bwMode="auto">
          <a:xfrm>
            <a:off x="77788" y="-509588"/>
            <a:ext cx="1028700" cy="1066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340" name="AutoShape 4" descr="data:image/jpg;base64,/9j/4AAQSkZJRgABAQAAAQABAAD/2wCEAAkGBg8PEBIUEw4VERESEyAZEhcWExMVGBcaExUfFRkaFhcjJyYfGyUvHBQSIjsgLyoqMDgsISE9NTwqNSYwLikBCQoKDgwOGg8PGTUkHiQqMDE0LzU1MDQ1Ly0yMiw1KSw1LDUqLy8vLDIsLC01LCwzLzU0LCovLCwsLSwsLCwsNP/AABEIAEsAjAMBIgACEQEDEQH/xAAbAAEAAgMBAQAAAAAAAAAAAAAABAUCBgcDAf/EADkQAAIBAwEGAwYEAwkAAAAAAAECAwAEERIFBhMhMUEiUXEUMmGBkaEjQlJiFTOxBzVyc4KiwfDx/8QAGgEBAAMBAQEAAAAAAAAAAAAAAAECAwUEBv/EACkRAAICAQEHAwUBAAAAAAAAAAABAhEDEgQTITFBUaFigfAiMlJx0QX/2gAMAwEAAhEDEQA/AO40pSgFKUoBSlKAUpSgFKUoBSlKAUpSgFKUoBSlKAUrznnWNWZjhVBLHyAGTSJyVBIwcZI8u+KAwvbxIY3kc4SNCznrgKMn7CqLdHfy12oZBCHRosEq4AJDcgwwSOoqt2htu5eVjGI57aSPTJbSkRv0IYxufCcg9CfpVXtJoNiqVtIorMzoGea4l1svXCJECzuRz7afWq4M+HNBuH1PpRvPZskZRuSSfO3VfPPSzpVK1vcje2PaET6NbcDSjSOAvEbRksF6gZ86vY7nMjIfeUBh8VbIz9VYfTzrRxcXTR57T5Oz3pVRtHeWO3mEbwyjKluJhBGFTTrYsWGAutc8vTNI96rMyPGZ0VkQP4mUBlKcTUvmAoJPofKp0Sq6I1LuW9KhzbXt0BLToMZz4hy0Y1fTWn1HnWK7dtS6oLmIuy6lUSLkqV1Agdxp558qrpfYm0TqVXSbwWwt5J1lEsUYJYxkP06jl35isZd5LVHkWSZYjG4Q8RggLFFk8JPXk61OmXYjUu5Z0qvi2/bMXHFVTGxVssv5WCEjn+pgvrXxt4rMAk3UWFfQfxF945wvr4W5fA+VNL7E6l3LGlU93vbZxLqM6soDlirKwHBAL8gcn3lHLPM1Ot9qQSY0TI2okLhgckLqIH+kg+lHFrjQ1LuSqUpVSSm3unCWpz0aWJW9HnRTn5E1ov8AbJty5tJrNoLh4WKSZ0tgHDJ7y9D863zezZbXVlcRIcO8Z4f+NfEn+5RUPdi+ttpwQXLQo08YKPqUFopBjWoz7vMA+mK9OKSglNq6b8rgYZIuVxTqzQN29q7RuQvH2evDYfztQtcgDJIVsrJyBPhUVb7Z2Ds7akyzrN7Two0iKJKsQz4iuTjUxPi8II6VrNlcO+2JSzs5D3ABZi2AEkAAz0GO1Vlh/dt1/n2/9Ja5kpQjKU8Ed231j8rwfUx/xk4KOXI5fbz5fU6/fk6FZQ+y4iiiFshYFkRSmeYGWJ8Tcu5NbPfXGnaNoo6yQTBvRTEw+/8AU1S/2XHjbOHFPE0zMF1nVgDGACelemwLv2/alzcIc29rH7NE3Z3ZtcrKfhhBn0qNg2bJjc8mSbla5v3/AKcfb1HHk3MVWl1wL7auxEuGDM2NMUkeCqspE2jJZSCDjhjl61RR7O2fFHHJJtAMjOrK8skeJDDG0WNR94EOftUjbG7dxPcs4kHDYAc5JAVURsjRhB4SGLAls5+gqXLsB/4fFbKVDosQJJbT+E6M2D1/IcfKukmkktRz2rbdECx3IteFmC4ciREAkDh9QR9ZOejatMat5hF8qyttyrUo0PHdwhUOMoCNMDRhTgcspLn6VGfdO8Lzsbgtrk1AGZlWVDNxOG4C6kwgCAhjyzywayuNz5yZXjZYZJAQNMspCobMwBc8s4l0NnGeXyq+r1la9Ja2u6cSWstuWLCYYdwFVyNIRTyGMgAc/wDyoke6cU6yMbt5nk4qyOBGMmSIWzDAGBpEYGPPOc1DvN0LrLCOYCPU3CBmmHCLrHiUdSxVkm8BOPH1619bdS7DgiUAcVmVlkkUxhrl5mKoBpYujqhz0x3FRfXUTXpLYbpQcRHLOzJOZRzGCWVRpPmuY42x+pR5V4bL3JgtzGVdjwnBQkJnSiOioxxzA4rn1+dazsbYl6VjUrNG0kumdiXCmHhJxCMnUrao18Xcs5GAa6TUZHKPDVZMEpcaNabceJldTPJpbiYACKqC4j4ZCKBhf1fEkk9akbP3eZLx7h31ExKi/ubAEkrLgBSQsS4HZfjir2lZ7yTL6IilKVmXFaDvBu/eWFy99s5eIJOd3bdpP3oPPr0556ZyRW/Uq8JuDKyjqRzOz312FdSCSaL2O6UMG1IynLqUbLqMHkx6isY5t2bWJ1N0Jo3ZWZNbyZMWrTyA/e3Kt72luzZXRzNaRSt5sik/XrUSLcPZakEbPgyOn4YP2NXrZ3xp+DSO07VGOlT4e/TkaX/Hbra6+y7MtjZ2XSW4KhPD3CAcgSOwJPnproWwtiQ2NvHBEuEjHzY92b4k86nRRKgCqoVR0AAAHoKyqJ5LWmKpGUYu9UnbKm9a+Eh4YQx9s9fy/b3v+4r0mlvNZCpHpGnBOTnI8Rxkd88vSrKlY0ejeelFNHd3xH8hPnkcx1HXoezfbvXtDLeFgGjjVeWSCzdznHMeX3HlVnSlB5F+KKj2u8JOIV0ZOM5DYDYHLPlk55Z6cutYLc37DPCQEHGDyHXGeuSO/b/k3VKUTvV+KPgr7SlSYilKUApSlAKUpQClKUApSlAKUpQClKUApSlAKUpQClKUApSlAf/Z"/>
          <p:cNvSpPr>
            <a:spLocks noChangeAspect="1" noChangeArrowheads="1"/>
          </p:cNvSpPr>
          <p:nvPr/>
        </p:nvSpPr>
        <p:spPr bwMode="auto">
          <a:xfrm>
            <a:off x="77788" y="-342900"/>
            <a:ext cx="1333500" cy="7143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343" name="AutoShape 7" descr="data:image/jpg;base64,/9j/4AAQSkZJRgABAQAAAQABAAD/2wCEAAkGBhQREBUUExQVFRUWFxcVGRgWFxUWFhgYFxgWGh0YFRUYHSgfGhkkGhYaHzghLywrLSwwFR49NTAqNSYrLCkBCQoKDgwOGg8PGjUfHiQqNSwqNS8sMCkqLSktNTUpLCwvLCwqKSwsLDU0LCksKTUsKSwpKSwsLCwpLCwpNSksKf/AABEIAEgAoAMBIgACEQEDEQH/xAAcAAACAwEBAQEAAAAAAAAAAAAABgQFBwMCAQj/xABBEAACAQIEAwQFCQUIAwAAAAABAgMAEQQSITEFBhMHQVFxIiMyYYEUUnJzkaGys8EzNDWx8SRCQ3SCwtHwFRYl/8QAGgEBAAIDAQAAAAAAAAAAAAAAAAEEAgMFBv/EACkRAAICAQUAAQEJAQAAAAAAAAABAhEDBBIhMUFR8AUTFDI0YYGRwSL/2gAMAwEAAhEDEQA/ANxr4xovVfxviYggaTvAso8WOw/74VhOajFyfSJSbdI9rjc0xjXXIAXPgT7K+ff5W8amilDhfGEwmGRpczSTFpSBYsbm1yTYWtamLhfFUxEedL22IOhB8CK0YM8Z8N8918Gc8bjz4TqKKKtGsKKKKAKKKKAKKKKAKKKL0AUUUUAUUUUAUUUUAtcSxWNhYsixyx3uAFOYDwIBv8Rf4UscwcxPiVVWTJkuSLnVrWGhAItrp760q1ZzzH6fEGB2zxp8PRH61xPtGE4Q4k6bqvrkvaVqUuV16WmM4VFjUj6EqZo0CFWv7I924Pw76vuXuDfJosl8xJzMdhfQWA8ABUR+TMPmuodCNsjkW8vCraXFxwqokkVe4F2VSbe82uat6fTbZ/eTjUvlP/DRky2tqfH7kqvtRYuJRspZZEZV3IZSB5kGwqNheY8NK+SPEQu/zVkRj8ADrXQK+5FnRXnNUM8bgBsZor3tbqJe+1rXoLJ1FQcdxmGC3WljjvtndVv5XOte8FxOOZc0UiSL4oysPIkHSg3Lol0VEx3E4oBmlkSNfF2VR8L15wPF4ZxeGWOQDfI6tbzsdKC1dHbGYpY42dtFUEnyFUfCOcUnl6eRkJvlJIN7a2Ntjbzq64hArxMr+ywIOttPPupd4Hy5DFMHEwkYXygFRa/ebE3Nv6VSzyzLLBQrb6b4KDi93fg1LX2ubSBRcmwGpJ0t51WHm3B3y/KoL+HVj/5q4aHJLst6K5xzBgCpBB2IIIPkRXHF8SjhF5ZEjHi7Ko+0mpFolUVVYfmjCyNlTEwMe4CVCT5C+tWgagTT6Cs25i9HHsT8+NvwGtJpB59wuWdX7nS3xUn9CPsrl/aivCpfDsuaR1OvlD7WYdt49Xhfpy/hWtIwU+eNG+cqt9oFZx23/s8L9OT8K10LuNnM1SrFIUuSuWJ+IK8KydPDK4eQ2uGcgAALpmNhfXQb7mo3OnKTcOnVM+dWXOjWysLGxBAO4NtR491PvYn+7Yj64flrVV23ft8N9XJ+NKiv+bKEsUfw6n6OvZxxp8Vw9HkOZ1Zo2Y7tkOhPvtasO4qP7XNYa9eS2g36rW399q1/sd/hx+uk/wBtZJj/AN9k/wAy/wCcamXSJ1DbxwY/RdkU+IUy4nEkYh/SIy5wD4M9wT5DQd16ReH8Rm4diyVOWSJijrf0WCkhla3tKbfrvX6QtX5w5z/iGK+uk/nSSoy1WKOJKUex5w/ZrieIL8pxmIKSyDMqhA2RTqAbkBRb+6NvG9IknX4bjGCtlmhci67NbXXxRgdj4/Z+jcL7C+Q/kKwHtHH/ANTE/SX8C0kqVjU4o44qce7NqxuLE3D2kAsJIM9vpIG/WkzlEf2yP/V+E004b+Dp/lE/KWlblH98j/1fhNcfXfqsX16eh0vOCRV9snGJPlCYa5EQjVyo2dmLat4gBbW23+ETlbkjBY2BbYxlxBHpR2T0T4CMi7L7wfsrRucOSoeIKMxKSoDldbGwPcyn2lv3fYRWQ8zch4nADO4V47gCRCbA91wbMp9/312GuTz2eEozc5LcjWOQuV5OHwyxOyuDLnUrcDLkQaqfZNwdNaSeH9mGKxrtNi5jHmJIzgyTEXNrgkBBbu18hV32X83PLh5kxDFvk6h851bpkNcMe8jIddzf3Ur43nzHcRxCwYdugsjZUVDlax1vJJvtqbW20v3y6o2SlicI3yvEV3PPJX/j2jAlEqyZtCArqVt7Sgm4IO/uNaF2QcWebBujsW6UmRSTc5SoYC510ufuHdSJzxyWMBHCzStLJKzhyRZdAp0vdjqdyfhTd2Jn1GI+tX8sVC/MasK2aiqo0q1UXN/DerhiQPSj9MeQ3H2fyq+rywqMuNZIOD9OvCThJSXhR8m4vPhEHehKH4aj7iKo+07lbEY5IBAqsUZy12C6MoAtffarLhOG+S4x4v8ADmGeP6S7r5gH7hUvj/FZYnhES5x6ySRbXZoo1AYJ4Pd1YeOW3fWrS28SjLtcP+BqIRm2vGU/Zly1PgYZlnVVLyBhlYNpkA7veKgdp3J2Jx0sLQKrBEdWzOF1ZlI332qXhue3yoCsZZshZnfpgK7QnMUC+iuScAEkXKnSukPPzZP2OZgmY3kCkZUZ26gCHJdUJXfMATp32a4orvDF4/u/CV2dcBmweD6UwAfqO1gwYWa1tR5Vn2K7MMc2JeQRplMzOPWLfKZC23lWg4Pmtp8UkSKEXOc12DPYLOCrpb1bZowdybEbXqvl5vxCtny3i6hlBCath2jk6caX3kZomcnuXL86o2mMtPCUVF+D1WMcydmmOmxc8iIhWSR2UmRRodrinYc9Pc+pQ+gGyrMHY2E7sykLZlyQ6W3ZgDbu5rz03V9hWWyqArgqzF3uYpMvrCVChVsLkPrYXqWrM8uKORVIcIFIUA7gAfdWTc59neMxOOmmiRCjsCpMig6Ko1B21FPHB+b2nkjToECUFkYPmBjS2dj6ItlLovfctoSBcw//AHR0zlow4DyAHOsY0MxVdV7kive/98WuaNWMmGOSO1lxDw1xw5YCB1Bh1jIuLZggU67b1Rcvcszw4lHdVCre9mB3BG1fZOe3DXCxFQzXtI3sZVYHVARIcr5V0vce4V0m58IY5Y0ZQAB64C7F8twxGXpgq4LeOX51VsulhlnGcu0WYZJQi4R6ZB7QOUsZiMRHiMI4VkjyECQxv7TG4I0I9La9KmN5V41iVEc3UdL7PLHluNibHWtF47zcYPREYLGEy2ZxuVkIACg5wpjOY3AUMu9xUfinGJcIYBLMXskjyKnS6juFzAZSo9T6LrdQCvok6XNWNpSnp4zd2/7OfJvIIwmFljlYM+IXLIVuAFysoVSd7ZmN/E7UgT9mnEMPiAYFz5GukqOqn3EhjdT4jUfCn6fn0hHCxIZADlvL6trCQ5w4W5iugGawvn91dsLzVIYZiVVnBHSyHNn6ss0cYtYbdPNubg30o4oT00JJLqhM412e8SxMXVnmE0w0EWYWC9+VtEzXtoBr491HKXIfEY5VzN0Ieokki9S/UyMDbKm97W1NvOmaDmrEAgv6QjjyuAUQmRI5nleQFTlsI1soNrvrptMj52PqxkUs7hLGUBxaSOJsyBDaTNJmyfNViSu1Nqsj8LDdu5sb6DRRWRaIfEcF1FFtGUh0Pgw2+G4PuJqTGdNdDRRWFJOxZ6K0AUUVmAtX2iigPIWvMkQZbEaHT7dKKKAg8N4BDhzeJApIte5Jte/ef62HgKsSKKKA+ZaMtFFAc8VhVkUq4DKwsQdiPCutqKKAMtFqKKA5xYZVZmAALkFj4kAKL/AAfCumWiigP//Z"/>
          <p:cNvSpPr>
            <a:spLocks noChangeAspect="1" noChangeArrowheads="1"/>
          </p:cNvSpPr>
          <p:nvPr/>
        </p:nvSpPr>
        <p:spPr bwMode="auto">
          <a:xfrm>
            <a:off x="77788" y="-327025"/>
            <a:ext cx="1524000" cy="685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4" name="Title 1"/>
          <p:cNvSpPr txBox="1">
            <a:spLocks/>
          </p:cNvSpPr>
          <p:nvPr/>
        </p:nvSpPr>
        <p:spPr bwMode="auto">
          <a:xfrm>
            <a:off x="214282" y="0"/>
            <a:ext cx="72374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FF9933"/>
                </a:solidFill>
                <a:latin typeface="+mj-lt"/>
                <a:ea typeface="+mj-ea"/>
                <a:cs typeface="+mj-cs"/>
              </a:defRPr>
            </a:lvl1pPr>
            <a:lvl2pPr algn="l" rtl="0" eaLnBrk="0" fontAlgn="base" hangingPunct="0">
              <a:spcBef>
                <a:spcPct val="0"/>
              </a:spcBef>
              <a:spcAft>
                <a:spcPct val="0"/>
              </a:spcAft>
              <a:defRPr sz="3600" b="1">
                <a:solidFill>
                  <a:srgbClr val="FF9933"/>
                </a:solidFill>
                <a:latin typeface="Arial" charset="0"/>
              </a:defRPr>
            </a:lvl2pPr>
            <a:lvl3pPr algn="l" rtl="0" eaLnBrk="0" fontAlgn="base" hangingPunct="0">
              <a:spcBef>
                <a:spcPct val="0"/>
              </a:spcBef>
              <a:spcAft>
                <a:spcPct val="0"/>
              </a:spcAft>
              <a:defRPr sz="3600" b="1">
                <a:solidFill>
                  <a:srgbClr val="FF9933"/>
                </a:solidFill>
                <a:latin typeface="Arial" charset="0"/>
              </a:defRPr>
            </a:lvl3pPr>
            <a:lvl4pPr algn="l" rtl="0" eaLnBrk="0" fontAlgn="base" hangingPunct="0">
              <a:spcBef>
                <a:spcPct val="0"/>
              </a:spcBef>
              <a:spcAft>
                <a:spcPct val="0"/>
              </a:spcAft>
              <a:defRPr sz="3600" b="1">
                <a:solidFill>
                  <a:srgbClr val="FF9933"/>
                </a:solidFill>
                <a:latin typeface="Arial" charset="0"/>
              </a:defRPr>
            </a:lvl4pPr>
            <a:lvl5pPr algn="l" rtl="0" eaLnBrk="0" fontAlgn="base" hangingPunct="0">
              <a:spcBef>
                <a:spcPct val="0"/>
              </a:spcBef>
              <a:spcAft>
                <a:spcPct val="0"/>
              </a:spcAft>
              <a:defRPr sz="3600" b="1">
                <a:solidFill>
                  <a:srgbClr val="FF9933"/>
                </a:solidFill>
                <a:latin typeface="Arial" charset="0"/>
              </a:defRPr>
            </a:lvl5pPr>
            <a:lvl6pPr marL="457200" algn="l" rtl="0" fontAlgn="base">
              <a:spcBef>
                <a:spcPct val="0"/>
              </a:spcBef>
              <a:spcAft>
                <a:spcPct val="0"/>
              </a:spcAft>
              <a:defRPr sz="3600" b="1">
                <a:solidFill>
                  <a:srgbClr val="FF9933"/>
                </a:solidFill>
                <a:latin typeface="Arial" charset="0"/>
              </a:defRPr>
            </a:lvl6pPr>
            <a:lvl7pPr marL="914400" algn="l" rtl="0" fontAlgn="base">
              <a:spcBef>
                <a:spcPct val="0"/>
              </a:spcBef>
              <a:spcAft>
                <a:spcPct val="0"/>
              </a:spcAft>
              <a:defRPr sz="3600" b="1">
                <a:solidFill>
                  <a:srgbClr val="FF9933"/>
                </a:solidFill>
                <a:latin typeface="Arial" charset="0"/>
              </a:defRPr>
            </a:lvl7pPr>
            <a:lvl8pPr marL="1371600" algn="l" rtl="0" fontAlgn="base">
              <a:spcBef>
                <a:spcPct val="0"/>
              </a:spcBef>
              <a:spcAft>
                <a:spcPct val="0"/>
              </a:spcAft>
              <a:defRPr sz="3600" b="1">
                <a:solidFill>
                  <a:srgbClr val="FF9933"/>
                </a:solidFill>
                <a:latin typeface="Arial" charset="0"/>
              </a:defRPr>
            </a:lvl8pPr>
            <a:lvl9pPr marL="1828800" algn="l" rtl="0" fontAlgn="base">
              <a:spcBef>
                <a:spcPct val="0"/>
              </a:spcBef>
              <a:spcAft>
                <a:spcPct val="0"/>
              </a:spcAft>
              <a:defRPr sz="3600" b="1">
                <a:solidFill>
                  <a:srgbClr val="FF9933"/>
                </a:solidFill>
                <a:latin typeface="Arial" charset="0"/>
              </a:defRPr>
            </a:lvl9pPr>
          </a:lstStyle>
          <a:p>
            <a:r>
              <a:rPr lang="en-US" sz="3200" dirty="0" smtClean="0"/>
              <a:t>IPR-PFRD </a:t>
            </a:r>
            <a:r>
              <a:rPr lang="en-US" sz="3200" dirty="0" smtClean="0"/>
              <a:t>Act</a:t>
            </a:r>
            <a:endParaRPr lang="en-US" sz="3200" dirty="0" smtClean="0"/>
          </a:p>
          <a:p>
            <a:r>
              <a:rPr lang="en-US" sz="2400" b="0" dirty="0" smtClean="0">
                <a:latin typeface="+mn-lt"/>
              </a:rPr>
              <a:t>Background: Institutional Arrangements</a:t>
            </a:r>
          </a:p>
        </p:txBody>
      </p:sp>
      <p:sp>
        <p:nvSpPr>
          <p:cNvPr id="38" name="Content Placeholder 2"/>
          <p:cNvSpPr>
            <a:spLocks noGrp="1"/>
          </p:cNvSpPr>
          <p:nvPr/>
        </p:nvSpPr>
        <p:spPr bwMode="auto">
          <a:xfrm>
            <a:off x="6156176" y="1340768"/>
            <a:ext cx="2895503" cy="475252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marL="342900" indent="-342900" algn="l" defTabSz="684213" rtl="0" eaLnBrk="0" fontAlgn="base" hangingPunct="0">
              <a:spcBef>
                <a:spcPct val="20000"/>
              </a:spcBef>
              <a:spcAft>
                <a:spcPct val="0"/>
              </a:spcAft>
              <a:buSzPct val="25000"/>
              <a:buFont typeface="Wingdings" pitchFamily="2" charset="2"/>
              <a:buChar char=" "/>
              <a:defRPr>
                <a:solidFill>
                  <a:schemeClr val="tx1"/>
                </a:solidFill>
                <a:latin typeface="+mn-lt"/>
                <a:ea typeface="ＭＳ Ｐゴシック" pitchFamily="-112" charset="-128"/>
                <a:cs typeface="ＭＳ Ｐゴシック"/>
              </a:defRPr>
            </a:lvl1pPr>
            <a:lvl2pPr marL="342900" indent="-228600" algn="l" defTabSz="684213" rtl="0" eaLnBrk="0" fontAlgn="base" hangingPunct="0">
              <a:spcBef>
                <a:spcPct val="20000"/>
              </a:spcBef>
              <a:spcAft>
                <a:spcPct val="0"/>
              </a:spcAft>
              <a:buSzPct val="100000"/>
              <a:buFont typeface="Wingdings" pitchFamily="2" charset="2"/>
              <a:buChar char="§"/>
              <a:defRPr sz="1600">
                <a:solidFill>
                  <a:schemeClr val="tx1"/>
                </a:solidFill>
                <a:latin typeface="+mn-lt"/>
                <a:ea typeface="ＭＳ Ｐゴシック" pitchFamily="-112" charset="-128"/>
                <a:cs typeface="ＭＳ Ｐゴシック"/>
              </a:defRPr>
            </a:lvl2pPr>
            <a:lvl3pPr marL="685800" indent="-228600" algn="l" defTabSz="684213" rtl="0" eaLnBrk="0" fontAlgn="base" hangingPunct="0">
              <a:spcBef>
                <a:spcPct val="20000"/>
              </a:spcBef>
              <a:spcAft>
                <a:spcPct val="0"/>
              </a:spcAft>
              <a:buSzPct val="100000"/>
              <a:buChar char="–"/>
              <a:defRPr sz="1600">
                <a:solidFill>
                  <a:schemeClr val="tx1"/>
                </a:solidFill>
                <a:latin typeface="+mn-lt"/>
                <a:ea typeface="ＭＳ Ｐゴシック" pitchFamily="-112" charset="-128"/>
                <a:cs typeface="ＭＳ Ｐゴシック"/>
              </a:defRPr>
            </a:lvl3pPr>
            <a:lvl4pPr marL="1028700" indent="-228600" algn="l" defTabSz="684213" rtl="0" eaLnBrk="0" fontAlgn="base" hangingPunct="0">
              <a:spcBef>
                <a:spcPct val="20000"/>
              </a:spcBef>
              <a:spcAft>
                <a:spcPct val="0"/>
              </a:spcAft>
              <a:buSzPct val="55000"/>
              <a:buFont typeface="Wingdings" pitchFamily="2" charset="2"/>
              <a:buChar char="¡"/>
              <a:defRPr sz="1600">
                <a:solidFill>
                  <a:schemeClr val="tx1"/>
                </a:solidFill>
                <a:latin typeface="+mn-lt"/>
                <a:ea typeface="ＭＳ Ｐゴシック" pitchFamily="-112" charset="-128"/>
                <a:cs typeface="ＭＳ Ｐゴシック"/>
              </a:defRPr>
            </a:lvl4pPr>
            <a:lvl5pPr marL="1371600" indent="-228600" algn="l" defTabSz="684213" rtl="0" eaLnBrk="0" fontAlgn="base" hangingPunct="0">
              <a:spcBef>
                <a:spcPct val="20000"/>
              </a:spcBef>
              <a:spcAft>
                <a:spcPct val="0"/>
              </a:spcAft>
              <a:buSzPct val="100000"/>
              <a:buChar char="–"/>
              <a:defRPr sz="1600">
                <a:solidFill>
                  <a:schemeClr val="tx1"/>
                </a:solidFill>
                <a:latin typeface="+mn-lt"/>
                <a:ea typeface="ＭＳ Ｐゴシック" pitchFamily="-112" charset="-128"/>
                <a:cs typeface="ＭＳ Ｐゴシック"/>
              </a:defRPr>
            </a:lvl5pPr>
            <a:lvl6pPr marL="1828800" indent="-228600" algn="l" defTabSz="684213" rtl="0" fontAlgn="base">
              <a:spcBef>
                <a:spcPct val="20000"/>
              </a:spcBef>
              <a:spcAft>
                <a:spcPct val="0"/>
              </a:spcAft>
              <a:buSzPct val="100000"/>
              <a:buChar char="–"/>
              <a:defRPr sz="1600">
                <a:solidFill>
                  <a:schemeClr val="tx1"/>
                </a:solidFill>
                <a:latin typeface="+mn-lt"/>
                <a:ea typeface="ＭＳ Ｐゴシック" pitchFamily="-112" charset="-128"/>
              </a:defRPr>
            </a:lvl6pPr>
            <a:lvl7pPr marL="2286000" indent="-228600" algn="l" defTabSz="684213" rtl="0" fontAlgn="base">
              <a:spcBef>
                <a:spcPct val="20000"/>
              </a:spcBef>
              <a:spcAft>
                <a:spcPct val="0"/>
              </a:spcAft>
              <a:buSzPct val="100000"/>
              <a:buChar char="–"/>
              <a:defRPr sz="1600">
                <a:solidFill>
                  <a:schemeClr val="tx1"/>
                </a:solidFill>
                <a:latin typeface="+mn-lt"/>
                <a:ea typeface="ＭＳ Ｐゴシック" pitchFamily="-112" charset="-128"/>
              </a:defRPr>
            </a:lvl7pPr>
            <a:lvl8pPr marL="2743200" indent="-228600" algn="l" defTabSz="684213" rtl="0" fontAlgn="base">
              <a:spcBef>
                <a:spcPct val="20000"/>
              </a:spcBef>
              <a:spcAft>
                <a:spcPct val="0"/>
              </a:spcAft>
              <a:buSzPct val="100000"/>
              <a:buChar char="–"/>
              <a:defRPr sz="1600">
                <a:solidFill>
                  <a:schemeClr val="tx1"/>
                </a:solidFill>
                <a:latin typeface="+mn-lt"/>
                <a:ea typeface="ＭＳ Ｐゴシック" pitchFamily="-112" charset="-128"/>
              </a:defRPr>
            </a:lvl8pPr>
            <a:lvl9pPr marL="3200400" indent="-228600" algn="l" defTabSz="684213" rtl="0" fontAlgn="base">
              <a:spcBef>
                <a:spcPct val="20000"/>
              </a:spcBef>
              <a:spcAft>
                <a:spcPct val="0"/>
              </a:spcAft>
              <a:buSzPct val="100000"/>
              <a:buChar char="–"/>
              <a:defRPr sz="1600">
                <a:solidFill>
                  <a:schemeClr val="tx1"/>
                </a:solidFill>
                <a:latin typeface="+mn-lt"/>
                <a:ea typeface="ＭＳ Ｐゴシック" pitchFamily="-112" charset="-128"/>
              </a:defRPr>
            </a:lvl9pPr>
          </a:lstStyle>
          <a:p>
            <a:pPr marL="269875" lvl="1" indent="-180975"/>
            <a:r>
              <a:rPr lang="en-GB" sz="1800" dirty="0" smtClean="0"/>
              <a:t>Different approaches to intellectual property management:</a:t>
            </a:r>
          </a:p>
          <a:p>
            <a:pPr marL="612775" lvl="2" indent="-180975"/>
            <a:r>
              <a:rPr lang="en-GB" sz="1800" b="0" dirty="0" smtClean="0"/>
              <a:t>Ownership</a:t>
            </a:r>
          </a:p>
          <a:p>
            <a:pPr marL="612775" lvl="2" indent="-180975"/>
            <a:r>
              <a:rPr lang="en-GB" sz="1800" b="0" dirty="0" smtClean="0"/>
              <a:t>commercialisation</a:t>
            </a:r>
          </a:p>
          <a:p>
            <a:pPr marL="269875" lvl="1" indent="-180975"/>
            <a:endParaRPr lang="en-GB" sz="800" dirty="0" smtClean="0"/>
          </a:p>
          <a:p>
            <a:pPr marL="269875" lvl="1" indent="-180975"/>
            <a:r>
              <a:rPr lang="en-GB" sz="1800" dirty="0" smtClean="0"/>
              <a:t>Most had no intellectual property policy</a:t>
            </a:r>
          </a:p>
          <a:p>
            <a:pPr marL="269875" lvl="1" indent="-180975"/>
            <a:endParaRPr lang="en-GB" sz="800" dirty="0" smtClean="0"/>
          </a:p>
          <a:p>
            <a:pPr marL="269875" lvl="1" indent="-180975"/>
            <a:r>
              <a:rPr lang="en-GB" sz="1800" dirty="0" smtClean="0"/>
              <a:t>Capacity to manage intellectual property</a:t>
            </a:r>
          </a:p>
          <a:p>
            <a:pPr marL="269875" lvl="1" indent="-180975"/>
            <a:endParaRPr lang="en-GB" sz="800" dirty="0" smtClean="0"/>
          </a:p>
          <a:p>
            <a:pPr marL="269875" lvl="1" indent="-180975"/>
            <a:r>
              <a:rPr lang="en-GB" sz="1800" dirty="0" smtClean="0"/>
              <a:t>Not all are research institutions</a:t>
            </a:r>
          </a:p>
          <a:p>
            <a:pPr marL="269875" lvl="1" indent="-180975"/>
            <a:endParaRPr lang="en-GB" sz="800" dirty="0" smtClean="0"/>
          </a:p>
          <a:p>
            <a:pPr marL="269875" lvl="1" indent="-180975"/>
            <a:r>
              <a:rPr lang="en-GB" sz="1800" dirty="0" smtClean="0"/>
              <a:t>Science Councils  / HEIs</a:t>
            </a:r>
          </a:p>
        </p:txBody>
      </p:sp>
      <p:sp>
        <p:nvSpPr>
          <p:cNvPr id="27" name="Content Placeholder 2"/>
          <p:cNvSpPr txBox="1">
            <a:spLocks/>
          </p:cNvSpPr>
          <p:nvPr/>
        </p:nvSpPr>
        <p:spPr bwMode="auto">
          <a:xfrm>
            <a:off x="45602" y="5949280"/>
            <a:ext cx="6462856" cy="214334"/>
          </a:xfrm>
          <a:prstGeom prst="rect">
            <a:avLst/>
          </a:prstGeom>
          <a:noFill/>
          <a:ln w="9525">
            <a:noFill/>
            <a:miter lim="800000"/>
            <a:headEnd/>
            <a:tailEnd/>
          </a:ln>
        </p:spPr>
        <p:txBody>
          <a:bodyPr lIns="45720" rIns="45720"/>
          <a:lstStyle>
            <a:defPPr>
              <a:defRPr lang="en-GB"/>
            </a:defPPr>
            <a:lvl1pPr algn="l" rtl="0" fontAlgn="base">
              <a:spcBef>
                <a:spcPct val="0"/>
              </a:spcBef>
              <a:spcAft>
                <a:spcPct val="0"/>
              </a:spcAft>
              <a:defRPr b="1" i="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b="1" i="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b="1" i="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b="1" i="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b="1" i="1" kern="1200">
                <a:solidFill>
                  <a:schemeClr val="tx1"/>
                </a:solidFill>
                <a:latin typeface="Arial" charset="0"/>
                <a:ea typeface="ＭＳ Ｐゴシック" pitchFamily="34" charset="-128"/>
                <a:cs typeface="+mn-cs"/>
              </a:defRPr>
            </a:lvl5pPr>
            <a:lvl6pPr marL="2286000" algn="l" defTabSz="914400" rtl="0" eaLnBrk="1" latinLnBrk="0" hangingPunct="1">
              <a:defRPr b="1" i="1" kern="1200">
                <a:solidFill>
                  <a:schemeClr val="tx1"/>
                </a:solidFill>
                <a:latin typeface="Arial" charset="0"/>
                <a:ea typeface="ＭＳ Ｐゴシック" pitchFamily="34" charset="-128"/>
                <a:cs typeface="+mn-cs"/>
              </a:defRPr>
            </a:lvl6pPr>
            <a:lvl7pPr marL="2743200" algn="l" defTabSz="914400" rtl="0" eaLnBrk="1" latinLnBrk="0" hangingPunct="1">
              <a:defRPr b="1" i="1" kern="1200">
                <a:solidFill>
                  <a:schemeClr val="tx1"/>
                </a:solidFill>
                <a:latin typeface="Arial" charset="0"/>
                <a:ea typeface="ＭＳ Ｐゴシック" pitchFamily="34" charset="-128"/>
                <a:cs typeface="+mn-cs"/>
              </a:defRPr>
            </a:lvl7pPr>
            <a:lvl8pPr marL="3200400" algn="l" defTabSz="914400" rtl="0" eaLnBrk="1" latinLnBrk="0" hangingPunct="1">
              <a:defRPr b="1" i="1" kern="1200">
                <a:solidFill>
                  <a:schemeClr val="tx1"/>
                </a:solidFill>
                <a:latin typeface="Arial" charset="0"/>
                <a:ea typeface="ＭＳ Ｐゴシック" pitchFamily="34" charset="-128"/>
                <a:cs typeface="+mn-cs"/>
              </a:defRPr>
            </a:lvl8pPr>
            <a:lvl9pPr marL="3657600" algn="l" defTabSz="914400" rtl="0" eaLnBrk="1" latinLnBrk="0" hangingPunct="1">
              <a:defRPr b="1" i="1" kern="1200">
                <a:solidFill>
                  <a:schemeClr val="tx1"/>
                </a:solidFill>
                <a:latin typeface="Arial" charset="0"/>
                <a:ea typeface="ＭＳ Ｐゴシック" pitchFamily="34" charset="-128"/>
                <a:cs typeface="+mn-cs"/>
              </a:defRPr>
            </a:lvl9pPr>
          </a:lstStyle>
          <a:p>
            <a:pPr defTabSz="684213" eaLnBrk="0" hangingPunct="0">
              <a:spcBef>
                <a:spcPct val="20000"/>
              </a:spcBef>
              <a:buSzPct val="25000"/>
              <a:defRPr/>
            </a:pPr>
            <a:r>
              <a:rPr lang="en-US" sz="900" kern="0" dirty="0" smtClean="0">
                <a:latin typeface="+mn-lt"/>
              </a:rPr>
              <a:t>Sibanda, M: in </a:t>
            </a:r>
            <a:r>
              <a:rPr lang="en-US" sz="900" dirty="0" smtClean="0"/>
              <a:t>THE </a:t>
            </a:r>
            <a:r>
              <a:rPr lang="en-US" sz="900" dirty="0"/>
              <a:t>ECONOMICS OF INTELLECTUAL PROPERTY IN SOUTH AFRICA, edited by WIPO, </a:t>
            </a:r>
            <a:r>
              <a:rPr lang="en-US" sz="900" dirty="0" smtClean="0"/>
              <a:t>2009</a:t>
            </a:r>
            <a:endParaRPr lang="en-GB" sz="900" kern="0"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59782394"/>
              </p:ext>
            </p:extLst>
          </p:nvPr>
        </p:nvGraphicFramePr>
        <p:xfrm>
          <a:off x="214282" y="1349402"/>
          <a:ext cx="5941894" cy="4545465"/>
        </p:xfrm>
        <a:graphic>
          <a:graphicData uri="http://schemas.openxmlformats.org/drawingml/2006/table">
            <a:tbl>
              <a:tblPr firstRow="1" firstCol="1" lastRow="1" lastCol="1" bandRow="1" bandCol="1">
                <a:tableStyleId>{5C22544A-7EE6-4342-B048-85BDC9FD1C3A}</a:tableStyleId>
              </a:tblPr>
              <a:tblGrid>
                <a:gridCol w="2390300"/>
                <a:gridCol w="847376"/>
                <a:gridCol w="1964217"/>
                <a:gridCol w="740001"/>
              </a:tblGrid>
              <a:tr h="208755">
                <a:tc>
                  <a:txBody>
                    <a:bodyPr/>
                    <a:lstStyle/>
                    <a:p>
                      <a:pPr marL="53340" algn="ctr">
                        <a:spcAft>
                          <a:spcPts val="0"/>
                        </a:spcAft>
                      </a:pPr>
                      <a:r>
                        <a:rPr lang="en-GB" sz="1000" dirty="0" smtClean="0">
                          <a:solidFill>
                            <a:schemeClr val="bg1"/>
                          </a:solidFill>
                          <a:effectLst/>
                        </a:rPr>
                        <a:t>INSTITUTION</a:t>
                      </a:r>
                      <a:endParaRPr lang="en-ZA" sz="1200" dirty="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smtClean="0">
                          <a:solidFill>
                            <a:schemeClr val="bg1"/>
                          </a:solidFill>
                          <a:effectLst/>
                        </a:rPr>
                        <a:t>IP POLICY</a:t>
                      </a:r>
                      <a:endParaRPr lang="en-ZA" sz="1200" dirty="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smtClean="0">
                          <a:solidFill>
                            <a:schemeClr val="bg1"/>
                          </a:solidFill>
                          <a:effectLst/>
                        </a:rPr>
                        <a:t>INSTITUTION</a:t>
                      </a:r>
                      <a:endParaRPr lang="en-ZA" sz="1200" dirty="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smtClean="0">
                          <a:solidFill>
                            <a:schemeClr val="bg1"/>
                          </a:solidFill>
                          <a:effectLst/>
                        </a:rPr>
                        <a:t>IP POLICY</a:t>
                      </a:r>
                      <a:endParaRPr lang="en-ZA" sz="1200" dirty="0">
                        <a:solidFill>
                          <a:schemeClr val="bg1"/>
                        </a:solidFill>
                        <a:effectLst/>
                        <a:latin typeface="Times New Roman"/>
                        <a:ea typeface="Times New Roman"/>
                      </a:endParaRPr>
                    </a:p>
                  </a:txBody>
                  <a:tcPr marL="68580" marR="68580" marT="0" marB="0">
                    <a:solidFill>
                      <a:schemeClr val="tx1"/>
                    </a:solidFill>
                  </a:tcPr>
                </a:tc>
              </a:tr>
              <a:tr h="208755">
                <a:tc>
                  <a:txBody>
                    <a:bodyPr/>
                    <a:lstStyle/>
                    <a:p>
                      <a:pPr marL="53340">
                        <a:spcAft>
                          <a:spcPts val="0"/>
                        </a:spcAft>
                      </a:pPr>
                      <a:r>
                        <a:rPr lang="en-GB" sz="1000" dirty="0">
                          <a:solidFill>
                            <a:schemeClr val="bg1"/>
                          </a:solidFill>
                          <a:effectLst/>
                        </a:rPr>
                        <a:t>University of Cape Town</a:t>
                      </a:r>
                      <a:endParaRPr lang="en-ZA" sz="1200" dirty="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Yes</a:t>
                      </a:r>
                      <a:endParaRPr lang="en-ZA" sz="1200" dirty="0">
                        <a:solidFill>
                          <a:schemeClr val="bg1"/>
                        </a:solidFill>
                        <a:effectLst/>
                        <a:latin typeface="Times New Roman"/>
                        <a:ea typeface="Times New Roman"/>
                      </a:endParaRPr>
                    </a:p>
                  </a:txBody>
                  <a:tcPr marL="68580" marR="68580" marT="0" marB="0">
                    <a:solidFill>
                      <a:srgbClr val="009A46"/>
                    </a:solidFill>
                  </a:tcPr>
                </a:tc>
                <a:tc>
                  <a:txBody>
                    <a:bodyPr/>
                    <a:lstStyle/>
                    <a:p>
                      <a:pPr>
                        <a:spcAft>
                          <a:spcPts val="0"/>
                        </a:spcAft>
                      </a:pPr>
                      <a:r>
                        <a:rPr lang="en-GB" sz="1000">
                          <a:solidFill>
                            <a:schemeClr val="bg1"/>
                          </a:solidFill>
                          <a:effectLst/>
                        </a:rPr>
                        <a:t>University of Pretoria </a:t>
                      </a:r>
                      <a:endParaRPr lang="en-ZA" sz="120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Yes</a:t>
                      </a:r>
                      <a:endParaRPr lang="en-ZA" sz="1200" dirty="0">
                        <a:solidFill>
                          <a:schemeClr val="bg1"/>
                        </a:solidFill>
                        <a:effectLst/>
                        <a:latin typeface="Times New Roman"/>
                        <a:ea typeface="Times New Roman"/>
                      </a:endParaRPr>
                    </a:p>
                  </a:txBody>
                  <a:tcPr marL="68580" marR="68580" marT="0" marB="0">
                    <a:solidFill>
                      <a:srgbClr val="009A46"/>
                    </a:solidFill>
                  </a:tcPr>
                </a:tc>
              </a:tr>
              <a:tr h="208755">
                <a:tc>
                  <a:txBody>
                    <a:bodyPr/>
                    <a:lstStyle/>
                    <a:p>
                      <a:pPr marL="53340">
                        <a:spcAft>
                          <a:spcPts val="0"/>
                        </a:spcAft>
                      </a:pPr>
                      <a:r>
                        <a:rPr lang="en-GB" sz="1000" dirty="0">
                          <a:solidFill>
                            <a:schemeClr val="bg1"/>
                          </a:solidFill>
                          <a:effectLst/>
                        </a:rPr>
                        <a:t>University of Stellenbosch</a:t>
                      </a:r>
                      <a:endParaRPr lang="en-ZA" sz="1200" dirty="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Yes</a:t>
                      </a:r>
                      <a:endParaRPr lang="en-ZA" sz="1200" dirty="0">
                        <a:solidFill>
                          <a:schemeClr val="bg1"/>
                        </a:solidFill>
                        <a:effectLst/>
                        <a:latin typeface="Times New Roman"/>
                        <a:ea typeface="Times New Roman"/>
                      </a:endParaRPr>
                    </a:p>
                  </a:txBody>
                  <a:tcPr marL="68580" marR="68580" marT="0" marB="0">
                    <a:solidFill>
                      <a:srgbClr val="009A46"/>
                    </a:solidFill>
                  </a:tcPr>
                </a:tc>
                <a:tc>
                  <a:txBody>
                    <a:bodyPr/>
                    <a:lstStyle/>
                    <a:p>
                      <a:pPr>
                        <a:spcAft>
                          <a:spcPts val="0"/>
                        </a:spcAft>
                      </a:pPr>
                      <a:r>
                        <a:rPr lang="en-GB" sz="1000">
                          <a:solidFill>
                            <a:schemeClr val="bg1"/>
                          </a:solidFill>
                          <a:effectLst/>
                        </a:rPr>
                        <a:t>North West University</a:t>
                      </a:r>
                      <a:endParaRPr lang="en-ZA" sz="120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Yes</a:t>
                      </a:r>
                      <a:endParaRPr lang="en-ZA" sz="1200" dirty="0">
                        <a:solidFill>
                          <a:schemeClr val="bg1"/>
                        </a:solidFill>
                        <a:effectLst/>
                        <a:latin typeface="Times New Roman"/>
                        <a:ea typeface="Times New Roman"/>
                      </a:endParaRPr>
                    </a:p>
                  </a:txBody>
                  <a:tcPr marL="68580" marR="68580" marT="0" marB="0">
                    <a:solidFill>
                      <a:srgbClr val="009A46"/>
                    </a:solidFill>
                  </a:tcPr>
                </a:tc>
              </a:tr>
              <a:tr h="417510">
                <a:tc>
                  <a:txBody>
                    <a:bodyPr/>
                    <a:lstStyle/>
                    <a:p>
                      <a:pPr marL="53340">
                        <a:spcAft>
                          <a:spcPts val="0"/>
                        </a:spcAft>
                      </a:pPr>
                      <a:r>
                        <a:rPr lang="en-GB" sz="1000" dirty="0">
                          <a:solidFill>
                            <a:schemeClr val="bg1"/>
                          </a:solidFill>
                          <a:effectLst/>
                        </a:rPr>
                        <a:t>Nelson Mandela Metropolitan University</a:t>
                      </a:r>
                      <a:endParaRPr lang="en-ZA" sz="1200" dirty="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Yes</a:t>
                      </a:r>
                      <a:endParaRPr lang="en-ZA" sz="1200" dirty="0">
                        <a:solidFill>
                          <a:schemeClr val="bg1"/>
                        </a:solidFill>
                        <a:effectLst/>
                        <a:latin typeface="Times New Roman"/>
                        <a:ea typeface="Times New Roman"/>
                      </a:endParaRPr>
                    </a:p>
                  </a:txBody>
                  <a:tcPr marL="68580" marR="68580" marT="0" marB="0">
                    <a:solidFill>
                      <a:srgbClr val="009A46"/>
                    </a:solidFill>
                  </a:tcPr>
                </a:tc>
                <a:tc>
                  <a:txBody>
                    <a:bodyPr/>
                    <a:lstStyle/>
                    <a:p>
                      <a:pPr>
                        <a:spcAft>
                          <a:spcPts val="0"/>
                        </a:spcAft>
                      </a:pPr>
                      <a:r>
                        <a:rPr lang="en-GB" sz="1000">
                          <a:solidFill>
                            <a:schemeClr val="bg1"/>
                          </a:solidFill>
                          <a:effectLst/>
                        </a:rPr>
                        <a:t>University of the Witwatersrand</a:t>
                      </a:r>
                      <a:endParaRPr lang="en-ZA" sz="120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Yes</a:t>
                      </a:r>
                      <a:endParaRPr lang="en-ZA" sz="1200" dirty="0">
                        <a:solidFill>
                          <a:schemeClr val="bg1"/>
                        </a:solidFill>
                        <a:effectLst/>
                        <a:latin typeface="Times New Roman"/>
                        <a:ea typeface="Times New Roman"/>
                      </a:endParaRPr>
                    </a:p>
                  </a:txBody>
                  <a:tcPr marL="68580" marR="68580" marT="0" marB="0">
                    <a:solidFill>
                      <a:srgbClr val="009A46"/>
                    </a:solidFill>
                  </a:tcPr>
                </a:tc>
              </a:tr>
              <a:tr h="208755">
                <a:tc>
                  <a:txBody>
                    <a:bodyPr/>
                    <a:lstStyle/>
                    <a:p>
                      <a:pPr marL="53340">
                        <a:spcAft>
                          <a:spcPts val="0"/>
                        </a:spcAft>
                      </a:pPr>
                      <a:r>
                        <a:rPr lang="en-GB" sz="1000">
                          <a:solidFill>
                            <a:schemeClr val="bg1"/>
                          </a:solidFill>
                          <a:effectLst/>
                        </a:rPr>
                        <a:t>Rhodes University </a:t>
                      </a:r>
                      <a:endParaRPr lang="en-ZA" sz="120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Yes</a:t>
                      </a:r>
                      <a:endParaRPr lang="en-ZA" sz="1200" dirty="0">
                        <a:solidFill>
                          <a:schemeClr val="bg1"/>
                        </a:solidFill>
                        <a:effectLst/>
                        <a:latin typeface="Times New Roman"/>
                        <a:ea typeface="Times New Roman"/>
                      </a:endParaRPr>
                    </a:p>
                  </a:txBody>
                  <a:tcPr marL="68580" marR="68580" marT="0" marB="0">
                    <a:solidFill>
                      <a:srgbClr val="009A46"/>
                    </a:solidFill>
                  </a:tcPr>
                </a:tc>
                <a:tc>
                  <a:txBody>
                    <a:bodyPr/>
                    <a:lstStyle/>
                    <a:p>
                      <a:pPr>
                        <a:spcAft>
                          <a:spcPts val="0"/>
                        </a:spcAft>
                      </a:pPr>
                      <a:r>
                        <a:rPr lang="en-GB" sz="1000">
                          <a:solidFill>
                            <a:schemeClr val="bg1"/>
                          </a:solidFill>
                          <a:effectLst/>
                        </a:rPr>
                        <a:t>University of Limpopo</a:t>
                      </a:r>
                      <a:endParaRPr lang="en-ZA" sz="120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No</a:t>
                      </a:r>
                      <a:endParaRPr lang="en-ZA" sz="1200" dirty="0">
                        <a:solidFill>
                          <a:schemeClr val="bg1"/>
                        </a:solidFill>
                        <a:effectLst/>
                        <a:latin typeface="Times New Roman"/>
                        <a:ea typeface="Times New Roman"/>
                      </a:endParaRPr>
                    </a:p>
                  </a:txBody>
                  <a:tcPr marL="68580" marR="68580" marT="0" marB="0">
                    <a:solidFill>
                      <a:srgbClr val="FF0000"/>
                    </a:solidFill>
                  </a:tcPr>
                </a:tc>
              </a:tr>
              <a:tr h="417510">
                <a:tc>
                  <a:txBody>
                    <a:bodyPr/>
                    <a:lstStyle/>
                    <a:p>
                      <a:pPr marL="53340">
                        <a:spcAft>
                          <a:spcPts val="0"/>
                        </a:spcAft>
                      </a:pPr>
                      <a:r>
                        <a:rPr lang="en-GB" sz="1000">
                          <a:solidFill>
                            <a:schemeClr val="bg1"/>
                          </a:solidFill>
                          <a:effectLst/>
                        </a:rPr>
                        <a:t>Walter Sisulu Metropolitan University</a:t>
                      </a:r>
                      <a:endParaRPr lang="en-ZA" sz="120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Yes</a:t>
                      </a:r>
                      <a:endParaRPr lang="en-ZA" sz="1200" dirty="0">
                        <a:solidFill>
                          <a:schemeClr val="bg1"/>
                        </a:solidFill>
                        <a:effectLst/>
                        <a:latin typeface="Times New Roman"/>
                        <a:ea typeface="Times New Roman"/>
                      </a:endParaRPr>
                    </a:p>
                  </a:txBody>
                  <a:tcPr marL="68580" marR="68580" marT="0" marB="0">
                    <a:solidFill>
                      <a:srgbClr val="009A46"/>
                    </a:solidFill>
                  </a:tcPr>
                </a:tc>
                <a:tc>
                  <a:txBody>
                    <a:bodyPr/>
                    <a:lstStyle/>
                    <a:p>
                      <a:pPr>
                        <a:spcAft>
                          <a:spcPts val="0"/>
                        </a:spcAft>
                      </a:pPr>
                      <a:r>
                        <a:rPr lang="en-GB" sz="1000">
                          <a:solidFill>
                            <a:schemeClr val="bg1"/>
                          </a:solidFill>
                          <a:effectLst/>
                        </a:rPr>
                        <a:t>Mangosuthu University of Technology</a:t>
                      </a:r>
                      <a:endParaRPr lang="en-ZA" sz="120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No</a:t>
                      </a:r>
                      <a:endParaRPr lang="en-ZA" sz="1200" dirty="0">
                        <a:solidFill>
                          <a:schemeClr val="bg1"/>
                        </a:solidFill>
                        <a:effectLst/>
                        <a:latin typeface="Times New Roman"/>
                        <a:ea typeface="Times New Roman"/>
                      </a:endParaRPr>
                    </a:p>
                  </a:txBody>
                  <a:tcPr marL="68580" marR="68580" marT="0" marB="0">
                    <a:solidFill>
                      <a:srgbClr val="FF0000"/>
                    </a:solidFill>
                  </a:tcPr>
                </a:tc>
              </a:tr>
              <a:tr h="208755">
                <a:tc>
                  <a:txBody>
                    <a:bodyPr/>
                    <a:lstStyle/>
                    <a:p>
                      <a:pPr marL="53340">
                        <a:spcAft>
                          <a:spcPts val="0"/>
                        </a:spcAft>
                      </a:pPr>
                      <a:r>
                        <a:rPr lang="en-GB" sz="1000">
                          <a:solidFill>
                            <a:schemeClr val="bg1"/>
                          </a:solidFill>
                          <a:effectLst/>
                        </a:rPr>
                        <a:t>Durban University of Technology</a:t>
                      </a:r>
                      <a:endParaRPr lang="en-ZA" sz="120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No</a:t>
                      </a:r>
                      <a:endParaRPr lang="en-ZA" sz="1200" dirty="0">
                        <a:solidFill>
                          <a:schemeClr val="bg1"/>
                        </a:solidFill>
                        <a:effectLst/>
                        <a:latin typeface="Times New Roman"/>
                        <a:ea typeface="Times New Roman"/>
                      </a:endParaRPr>
                    </a:p>
                  </a:txBody>
                  <a:tcPr marL="68580" marR="68580" marT="0" marB="0">
                    <a:solidFill>
                      <a:srgbClr val="FF0000"/>
                    </a:solidFill>
                  </a:tcPr>
                </a:tc>
                <a:tc>
                  <a:txBody>
                    <a:bodyPr/>
                    <a:lstStyle/>
                    <a:p>
                      <a:pPr>
                        <a:spcAft>
                          <a:spcPts val="0"/>
                        </a:spcAft>
                      </a:pPr>
                      <a:r>
                        <a:rPr lang="en-GB" sz="1000">
                          <a:solidFill>
                            <a:schemeClr val="bg1"/>
                          </a:solidFill>
                          <a:effectLst/>
                        </a:rPr>
                        <a:t>University of KwaZulu-Natal</a:t>
                      </a:r>
                      <a:endParaRPr lang="en-ZA" sz="120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No</a:t>
                      </a:r>
                      <a:endParaRPr lang="en-ZA" sz="1200" dirty="0">
                        <a:solidFill>
                          <a:schemeClr val="bg1"/>
                        </a:solidFill>
                        <a:effectLst/>
                        <a:latin typeface="Times New Roman"/>
                        <a:ea typeface="Times New Roman"/>
                      </a:endParaRPr>
                    </a:p>
                  </a:txBody>
                  <a:tcPr marL="68580" marR="68580" marT="0" marB="0">
                    <a:solidFill>
                      <a:srgbClr val="FF0000"/>
                    </a:solidFill>
                  </a:tcPr>
                </a:tc>
              </a:tr>
              <a:tr h="208755">
                <a:tc>
                  <a:txBody>
                    <a:bodyPr/>
                    <a:lstStyle/>
                    <a:p>
                      <a:pPr marL="53340">
                        <a:spcAft>
                          <a:spcPts val="0"/>
                        </a:spcAft>
                      </a:pPr>
                      <a:r>
                        <a:rPr lang="en-GB" sz="1000">
                          <a:solidFill>
                            <a:schemeClr val="bg1"/>
                          </a:solidFill>
                          <a:effectLst/>
                        </a:rPr>
                        <a:t>University of Fort Hare</a:t>
                      </a:r>
                      <a:endParaRPr lang="en-ZA" sz="120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No</a:t>
                      </a:r>
                      <a:endParaRPr lang="en-ZA" sz="1200" dirty="0">
                        <a:solidFill>
                          <a:schemeClr val="bg1"/>
                        </a:solidFill>
                        <a:effectLst/>
                        <a:latin typeface="Times New Roman"/>
                        <a:ea typeface="Times New Roman"/>
                      </a:endParaRPr>
                    </a:p>
                  </a:txBody>
                  <a:tcPr marL="68580" marR="68580" marT="0" marB="0">
                    <a:solidFill>
                      <a:srgbClr val="FF0000"/>
                    </a:solidFill>
                  </a:tcPr>
                </a:tc>
                <a:tc>
                  <a:txBody>
                    <a:bodyPr/>
                    <a:lstStyle/>
                    <a:p>
                      <a:pPr>
                        <a:spcAft>
                          <a:spcPts val="0"/>
                        </a:spcAft>
                      </a:pPr>
                      <a:r>
                        <a:rPr lang="en-GB" sz="1000" dirty="0">
                          <a:solidFill>
                            <a:schemeClr val="bg1"/>
                          </a:solidFill>
                          <a:effectLst/>
                        </a:rPr>
                        <a:t>UNISA</a:t>
                      </a:r>
                      <a:endParaRPr lang="en-ZA" sz="1200" dirty="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No</a:t>
                      </a:r>
                      <a:endParaRPr lang="en-ZA" sz="1200" dirty="0">
                        <a:solidFill>
                          <a:schemeClr val="bg1"/>
                        </a:solidFill>
                        <a:effectLst/>
                        <a:latin typeface="Times New Roman"/>
                        <a:ea typeface="Times New Roman"/>
                      </a:endParaRPr>
                    </a:p>
                  </a:txBody>
                  <a:tcPr marL="68580" marR="68580" marT="0" marB="0">
                    <a:solidFill>
                      <a:srgbClr val="FF0000"/>
                    </a:solidFill>
                  </a:tcPr>
                </a:tc>
              </a:tr>
              <a:tr h="417510">
                <a:tc>
                  <a:txBody>
                    <a:bodyPr/>
                    <a:lstStyle/>
                    <a:p>
                      <a:pPr marL="53340">
                        <a:spcAft>
                          <a:spcPts val="0"/>
                        </a:spcAft>
                      </a:pPr>
                      <a:r>
                        <a:rPr lang="en-GB" sz="1000" dirty="0">
                          <a:solidFill>
                            <a:schemeClr val="bg1"/>
                          </a:solidFill>
                          <a:effectLst/>
                        </a:rPr>
                        <a:t>Cape Peninsula University of Technology</a:t>
                      </a:r>
                      <a:endParaRPr lang="en-ZA" sz="1200" dirty="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No</a:t>
                      </a:r>
                      <a:endParaRPr lang="en-ZA" sz="1200" dirty="0">
                        <a:solidFill>
                          <a:schemeClr val="bg1"/>
                        </a:solidFill>
                        <a:effectLst/>
                        <a:latin typeface="Times New Roman"/>
                        <a:ea typeface="Times New Roman"/>
                      </a:endParaRPr>
                    </a:p>
                  </a:txBody>
                  <a:tcPr marL="68580" marR="68580" marT="0" marB="0">
                    <a:solidFill>
                      <a:srgbClr val="FF0000"/>
                    </a:solidFill>
                  </a:tcPr>
                </a:tc>
                <a:tc>
                  <a:txBody>
                    <a:bodyPr/>
                    <a:lstStyle/>
                    <a:p>
                      <a:pPr>
                        <a:spcAft>
                          <a:spcPts val="0"/>
                        </a:spcAft>
                      </a:pPr>
                      <a:r>
                        <a:rPr lang="en-GB" sz="1000" dirty="0">
                          <a:solidFill>
                            <a:schemeClr val="bg1"/>
                          </a:solidFill>
                          <a:effectLst/>
                        </a:rPr>
                        <a:t>University of Western Cape</a:t>
                      </a:r>
                      <a:endParaRPr lang="en-ZA" sz="1200" dirty="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No</a:t>
                      </a:r>
                      <a:endParaRPr lang="en-ZA" sz="1200" dirty="0">
                        <a:solidFill>
                          <a:schemeClr val="bg1"/>
                        </a:solidFill>
                        <a:effectLst/>
                        <a:latin typeface="Times New Roman"/>
                        <a:ea typeface="Times New Roman"/>
                      </a:endParaRPr>
                    </a:p>
                  </a:txBody>
                  <a:tcPr marL="68580" marR="68580" marT="0" marB="0">
                    <a:solidFill>
                      <a:srgbClr val="FF0000"/>
                    </a:solidFill>
                  </a:tcPr>
                </a:tc>
              </a:tr>
              <a:tr h="208755">
                <a:tc>
                  <a:txBody>
                    <a:bodyPr/>
                    <a:lstStyle/>
                    <a:p>
                      <a:pPr marL="53340">
                        <a:spcAft>
                          <a:spcPts val="0"/>
                        </a:spcAft>
                      </a:pPr>
                      <a:r>
                        <a:rPr lang="en-GB" sz="1000">
                          <a:solidFill>
                            <a:schemeClr val="bg1"/>
                          </a:solidFill>
                          <a:effectLst/>
                        </a:rPr>
                        <a:t>Vaal University of Technology</a:t>
                      </a:r>
                      <a:endParaRPr lang="en-ZA" sz="120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No</a:t>
                      </a:r>
                      <a:endParaRPr lang="en-ZA" sz="1200" dirty="0">
                        <a:solidFill>
                          <a:schemeClr val="bg1"/>
                        </a:solidFill>
                        <a:effectLst/>
                        <a:latin typeface="Times New Roman"/>
                        <a:ea typeface="Times New Roman"/>
                      </a:endParaRPr>
                    </a:p>
                  </a:txBody>
                  <a:tcPr marL="68580" marR="68580" marT="0" marB="0">
                    <a:solidFill>
                      <a:srgbClr val="FF0000"/>
                    </a:solidFill>
                  </a:tcPr>
                </a:tc>
                <a:tc>
                  <a:txBody>
                    <a:bodyPr/>
                    <a:lstStyle/>
                    <a:p>
                      <a:pPr marL="53340">
                        <a:spcAft>
                          <a:spcPts val="0"/>
                        </a:spcAft>
                      </a:pPr>
                      <a:r>
                        <a:rPr lang="en-GB" sz="1000">
                          <a:solidFill>
                            <a:schemeClr val="bg1"/>
                          </a:solidFill>
                          <a:effectLst/>
                        </a:rPr>
                        <a:t>Vaal University of Technology</a:t>
                      </a:r>
                      <a:endParaRPr lang="en-ZA" sz="120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No</a:t>
                      </a:r>
                      <a:endParaRPr lang="en-ZA" sz="1200" dirty="0">
                        <a:solidFill>
                          <a:schemeClr val="bg1"/>
                        </a:solidFill>
                        <a:effectLst/>
                        <a:latin typeface="Times New Roman"/>
                        <a:ea typeface="Times New Roman"/>
                      </a:endParaRPr>
                    </a:p>
                  </a:txBody>
                  <a:tcPr marL="68580" marR="68580" marT="0" marB="0">
                    <a:solidFill>
                      <a:srgbClr val="FF0000"/>
                    </a:solidFill>
                  </a:tcPr>
                </a:tc>
              </a:tr>
              <a:tr h="417510">
                <a:tc>
                  <a:txBody>
                    <a:bodyPr/>
                    <a:lstStyle/>
                    <a:p>
                      <a:pPr marL="53340">
                        <a:spcAft>
                          <a:spcPts val="0"/>
                        </a:spcAft>
                      </a:pPr>
                      <a:r>
                        <a:rPr lang="en-GB" sz="1000">
                          <a:solidFill>
                            <a:schemeClr val="bg1"/>
                          </a:solidFill>
                          <a:effectLst/>
                        </a:rPr>
                        <a:t>University of Johannesburg</a:t>
                      </a:r>
                      <a:endParaRPr lang="en-ZA" sz="120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Yes</a:t>
                      </a:r>
                      <a:endParaRPr lang="en-ZA" sz="1200" dirty="0">
                        <a:solidFill>
                          <a:schemeClr val="bg1"/>
                        </a:solidFill>
                        <a:effectLst/>
                        <a:latin typeface="Times New Roman"/>
                        <a:ea typeface="Times New Roman"/>
                      </a:endParaRPr>
                    </a:p>
                  </a:txBody>
                  <a:tcPr marL="68580" marR="68580" marT="0" marB="0">
                    <a:solidFill>
                      <a:srgbClr val="009A4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effectLst/>
                        </a:rPr>
                        <a:t>Tshwane University of Technology</a:t>
                      </a:r>
                      <a:endParaRPr lang="en-ZA" sz="1200" dirty="0" smtClean="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Yes</a:t>
                      </a:r>
                      <a:endParaRPr lang="en-ZA" sz="1200" dirty="0">
                        <a:solidFill>
                          <a:schemeClr val="bg1"/>
                        </a:solidFill>
                        <a:effectLst/>
                        <a:latin typeface="Times New Roman"/>
                        <a:ea typeface="Times New Roman"/>
                      </a:endParaRPr>
                    </a:p>
                  </a:txBody>
                  <a:tcPr marL="68580" marR="68580" marT="0" marB="0">
                    <a:solidFill>
                      <a:srgbClr val="009A46"/>
                    </a:solidFill>
                  </a:tcPr>
                </a:tc>
              </a:tr>
              <a:tr h="208755">
                <a:tc>
                  <a:txBody>
                    <a:bodyPr/>
                    <a:lstStyle/>
                    <a:p>
                      <a:pPr marL="53340">
                        <a:spcAft>
                          <a:spcPts val="0"/>
                        </a:spcAft>
                      </a:pPr>
                      <a:r>
                        <a:rPr lang="en-GB" sz="1000">
                          <a:solidFill>
                            <a:schemeClr val="bg1"/>
                          </a:solidFill>
                          <a:effectLst/>
                        </a:rPr>
                        <a:t>Central University of Technology</a:t>
                      </a:r>
                      <a:endParaRPr lang="en-ZA" sz="120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No</a:t>
                      </a:r>
                      <a:endParaRPr lang="en-ZA" sz="1200" dirty="0">
                        <a:solidFill>
                          <a:schemeClr val="bg1"/>
                        </a:solidFill>
                        <a:effectLst/>
                        <a:latin typeface="Times New Roman"/>
                        <a:ea typeface="Times New Roman"/>
                      </a:endParaRPr>
                    </a:p>
                  </a:txBody>
                  <a:tcPr marL="68580" marR="68580" marT="0" marB="0">
                    <a:solidFill>
                      <a:srgbClr val="FF0000"/>
                    </a:solidFill>
                  </a:tcPr>
                </a:tc>
                <a:tc>
                  <a:txBody>
                    <a:bodyPr/>
                    <a:lstStyle/>
                    <a:p>
                      <a:pPr>
                        <a:spcAft>
                          <a:spcPts val="0"/>
                        </a:spcAft>
                      </a:pPr>
                      <a:r>
                        <a:rPr lang="en-GB" sz="1000">
                          <a:solidFill>
                            <a:schemeClr val="bg1"/>
                          </a:solidFill>
                          <a:effectLst/>
                        </a:rPr>
                        <a:t>University of Zululand</a:t>
                      </a:r>
                      <a:endParaRPr lang="en-ZA" sz="1200">
                        <a:solidFill>
                          <a:schemeClr val="bg1"/>
                        </a:solidFill>
                        <a:effectLst/>
                        <a:latin typeface="Times New Roman"/>
                        <a:ea typeface="Times New Roman"/>
                      </a:endParaRPr>
                    </a:p>
                  </a:txBody>
                  <a:tcPr marL="68580" marR="68580" marT="0" marB="0">
                    <a:solidFill>
                      <a:schemeClr val="tx1"/>
                    </a:solidFill>
                  </a:tcPr>
                </a:tc>
                <a:tc>
                  <a:txBody>
                    <a:bodyPr/>
                    <a:lstStyle/>
                    <a:p>
                      <a:pPr algn="ctr">
                        <a:spcAft>
                          <a:spcPts val="0"/>
                        </a:spcAft>
                      </a:pPr>
                      <a:r>
                        <a:rPr lang="en-GB" sz="1000" dirty="0">
                          <a:solidFill>
                            <a:schemeClr val="bg1"/>
                          </a:solidFill>
                          <a:effectLst/>
                        </a:rPr>
                        <a:t>No</a:t>
                      </a:r>
                      <a:endParaRPr lang="en-ZA" sz="1200" dirty="0">
                        <a:solidFill>
                          <a:schemeClr val="bg1"/>
                        </a:solidFill>
                        <a:effectLst/>
                        <a:latin typeface="Times New Roman"/>
                        <a:ea typeface="Times New Roman"/>
                      </a:endParaRPr>
                    </a:p>
                  </a:txBody>
                  <a:tcPr marL="68580" marR="68580" marT="0" marB="0">
                    <a:solidFill>
                      <a:srgbClr val="FF0000"/>
                    </a:solidFill>
                  </a:tcPr>
                </a:tc>
              </a:tr>
              <a:tr h="417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effectLst/>
                          <a:latin typeface="+mn-lt"/>
                        </a:rPr>
                        <a:t> </a:t>
                      </a:r>
                      <a:r>
                        <a:rPr lang="en-GB" sz="1000" dirty="0" smtClean="0">
                          <a:solidFill>
                            <a:schemeClr val="bg1"/>
                          </a:solidFill>
                          <a:effectLst/>
                          <a:latin typeface="+mn-lt"/>
                        </a:rPr>
                        <a:t>CSIR</a:t>
                      </a:r>
                      <a:endParaRPr lang="en-ZA" sz="1000" dirty="0" smtClean="0">
                        <a:solidFill>
                          <a:schemeClr val="bg1"/>
                        </a:solidFill>
                        <a:effectLst/>
                        <a:latin typeface="+mn-lt"/>
                        <a:ea typeface="Times New Roman"/>
                      </a:endParaRPr>
                    </a:p>
                  </a:txBody>
                  <a:tcPr marL="68580" marR="68580" marT="0" marB="0">
                    <a:solidFill>
                      <a:schemeClr val="accent2"/>
                    </a:solidFill>
                  </a:tcPr>
                </a:tc>
                <a:tc>
                  <a:txBody>
                    <a:bodyPr/>
                    <a:lstStyle/>
                    <a:p>
                      <a:pPr algn="ctr">
                        <a:spcAft>
                          <a:spcPts val="0"/>
                        </a:spcAft>
                      </a:pPr>
                      <a:r>
                        <a:rPr lang="en-GB" sz="1000" dirty="0">
                          <a:solidFill>
                            <a:schemeClr val="bg1"/>
                          </a:solidFill>
                          <a:effectLst/>
                          <a:latin typeface="+mn-lt"/>
                        </a:rPr>
                        <a:t> </a:t>
                      </a:r>
                      <a:r>
                        <a:rPr lang="en-GB" sz="1000" dirty="0" smtClean="0">
                          <a:solidFill>
                            <a:schemeClr val="bg1"/>
                          </a:solidFill>
                          <a:effectLst/>
                          <a:latin typeface="+mn-lt"/>
                        </a:rPr>
                        <a:t>Yes</a:t>
                      </a:r>
                      <a:endParaRPr lang="en-ZA" sz="1200" dirty="0">
                        <a:solidFill>
                          <a:schemeClr val="bg1"/>
                        </a:solidFill>
                        <a:effectLst/>
                        <a:latin typeface="+mn-lt"/>
                        <a:ea typeface="Times New Roman"/>
                      </a:endParaRPr>
                    </a:p>
                  </a:txBody>
                  <a:tcPr marL="68580" marR="68580" marT="0" marB="0">
                    <a:solidFill>
                      <a:srgbClr val="009A4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effectLst/>
                          <a:latin typeface="+mn-lt"/>
                        </a:rPr>
                        <a:t>Water Research Commission (WRC)</a:t>
                      </a:r>
                      <a:endParaRPr lang="en-ZA" sz="1000" dirty="0" smtClean="0">
                        <a:solidFill>
                          <a:schemeClr val="bg1"/>
                        </a:solidFill>
                        <a:effectLst/>
                        <a:latin typeface="+mn-lt"/>
                        <a:ea typeface="Times New Roman"/>
                      </a:endParaRPr>
                    </a:p>
                  </a:txBody>
                  <a:tcPr marL="68580" marR="68580" marT="0" marB="0">
                    <a:solidFill>
                      <a:schemeClr val="accent2"/>
                    </a:solidFill>
                  </a:tcPr>
                </a:tc>
                <a:tc>
                  <a:txBody>
                    <a:bodyPr/>
                    <a:lstStyle/>
                    <a:p>
                      <a:pPr algn="ctr">
                        <a:spcAft>
                          <a:spcPts val="0"/>
                        </a:spcAft>
                      </a:pPr>
                      <a:r>
                        <a:rPr lang="en-GB" sz="1000" dirty="0">
                          <a:solidFill>
                            <a:schemeClr val="bg1"/>
                          </a:solidFill>
                          <a:effectLst/>
                          <a:latin typeface="+mn-lt"/>
                        </a:rPr>
                        <a:t>Yes</a:t>
                      </a:r>
                      <a:endParaRPr lang="en-ZA" sz="1200" dirty="0">
                        <a:solidFill>
                          <a:schemeClr val="bg1"/>
                        </a:solidFill>
                        <a:effectLst/>
                        <a:latin typeface="+mn-lt"/>
                        <a:ea typeface="Times New Roman"/>
                      </a:endParaRPr>
                    </a:p>
                  </a:txBody>
                  <a:tcPr marL="68580" marR="68580" marT="0" marB="0">
                    <a:solidFill>
                      <a:srgbClr val="009A46"/>
                    </a:solidFill>
                  </a:tcPr>
                </a:tc>
              </a:tr>
              <a:tr h="417510">
                <a:tc>
                  <a:txBody>
                    <a:bodyPr/>
                    <a:lstStyle/>
                    <a:p>
                      <a:pPr marL="53340">
                        <a:spcAft>
                          <a:spcPts val="0"/>
                        </a:spcAft>
                      </a:pPr>
                      <a:r>
                        <a:rPr lang="en-GB" sz="1000" dirty="0">
                          <a:solidFill>
                            <a:schemeClr val="bg1"/>
                          </a:solidFill>
                          <a:effectLst/>
                        </a:rPr>
                        <a:t>Medical Research Council (MRC)</a:t>
                      </a:r>
                      <a:endParaRPr lang="en-ZA" sz="1200" dirty="0">
                        <a:solidFill>
                          <a:schemeClr val="bg1"/>
                        </a:solidFill>
                        <a:effectLst/>
                        <a:latin typeface="Times New Roman"/>
                        <a:ea typeface="Times New Roman"/>
                      </a:endParaRPr>
                    </a:p>
                  </a:txBody>
                  <a:tcPr marL="68580" marR="68580" marT="0" marB="0">
                    <a:solidFill>
                      <a:schemeClr val="accent2"/>
                    </a:solidFill>
                  </a:tcPr>
                </a:tc>
                <a:tc>
                  <a:txBody>
                    <a:bodyPr/>
                    <a:lstStyle/>
                    <a:p>
                      <a:pPr algn="ctr">
                        <a:spcAft>
                          <a:spcPts val="0"/>
                        </a:spcAft>
                      </a:pPr>
                      <a:r>
                        <a:rPr lang="en-GB" sz="1000" dirty="0">
                          <a:solidFill>
                            <a:schemeClr val="bg1"/>
                          </a:solidFill>
                          <a:effectLst/>
                        </a:rPr>
                        <a:t>Yes</a:t>
                      </a:r>
                      <a:endParaRPr lang="en-ZA" sz="1200" dirty="0">
                        <a:solidFill>
                          <a:schemeClr val="bg1"/>
                        </a:solidFill>
                        <a:effectLst/>
                        <a:latin typeface="Times New Roman"/>
                        <a:ea typeface="Times New Roman"/>
                      </a:endParaRPr>
                    </a:p>
                  </a:txBody>
                  <a:tcPr marL="68580" marR="68580" marT="0" marB="0">
                    <a:solidFill>
                      <a:srgbClr val="009A46"/>
                    </a:solidFill>
                  </a:tcPr>
                </a:tc>
                <a:tc>
                  <a:txBody>
                    <a:bodyPr/>
                    <a:lstStyle/>
                    <a:p>
                      <a:pPr>
                        <a:spcAft>
                          <a:spcPts val="0"/>
                        </a:spcAft>
                      </a:pPr>
                      <a:r>
                        <a:rPr lang="en-GB" sz="1000" dirty="0">
                          <a:solidFill>
                            <a:schemeClr val="bg1"/>
                          </a:solidFill>
                          <a:effectLst/>
                          <a:latin typeface="+mn-lt"/>
                        </a:rPr>
                        <a:t>Agricultural Research Council (ARC)</a:t>
                      </a:r>
                      <a:endParaRPr lang="en-ZA" sz="1000" dirty="0">
                        <a:solidFill>
                          <a:schemeClr val="bg1"/>
                        </a:solidFill>
                        <a:effectLst/>
                        <a:latin typeface="+mn-lt"/>
                        <a:ea typeface="Times New Roman"/>
                      </a:endParaRPr>
                    </a:p>
                  </a:txBody>
                  <a:tcPr marL="68580" marR="68580" marT="0" marB="0">
                    <a:solidFill>
                      <a:schemeClr val="accent2"/>
                    </a:solidFill>
                  </a:tcPr>
                </a:tc>
                <a:tc>
                  <a:txBody>
                    <a:bodyPr/>
                    <a:lstStyle/>
                    <a:p>
                      <a:pPr algn="ctr">
                        <a:spcAft>
                          <a:spcPts val="0"/>
                        </a:spcAft>
                      </a:pPr>
                      <a:r>
                        <a:rPr lang="en-GB" sz="1000" dirty="0">
                          <a:solidFill>
                            <a:schemeClr val="bg1"/>
                          </a:solidFill>
                          <a:effectLst/>
                          <a:latin typeface="+mn-lt"/>
                        </a:rPr>
                        <a:t>Yes</a:t>
                      </a:r>
                      <a:endParaRPr lang="en-ZA" sz="1200" dirty="0">
                        <a:solidFill>
                          <a:schemeClr val="bg1"/>
                        </a:solidFill>
                        <a:effectLst/>
                        <a:latin typeface="+mn-lt"/>
                        <a:ea typeface="Times New Roman"/>
                      </a:endParaRPr>
                    </a:p>
                  </a:txBody>
                  <a:tcPr marL="68580" marR="68580" marT="0" marB="0">
                    <a:solidFill>
                      <a:srgbClr val="009A46"/>
                    </a:solidFill>
                  </a:tcPr>
                </a:tc>
              </a:tr>
              <a:tr h="208755">
                <a:tc>
                  <a:txBody>
                    <a:bodyPr/>
                    <a:lstStyle/>
                    <a:p>
                      <a:pPr>
                        <a:spcAft>
                          <a:spcPts val="0"/>
                        </a:spcAft>
                      </a:pPr>
                      <a:r>
                        <a:rPr lang="en-GB" sz="1000" dirty="0" err="1">
                          <a:solidFill>
                            <a:schemeClr val="bg1"/>
                          </a:solidFill>
                          <a:effectLst/>
                        </a:rPr>
                        <a:t>Mintek</a:t>
                      </a:r>
                      <a:endParaRPr lang="en-ZA" sz="1200" dirty="0">
                        <a:solidFill>
                          <a:schemeClr val="bg1"/>
                        </a:solidFill>
                        <a:effectLst/>
                        <a:latin typeface="Times New Roman"/>
                        <a:ea typeface="Times New Roman"/>
                      </a:endParaRPr>
                    </a:p>
                  </a:txBody>
                  <a:tcPr marL="68580" marR="68580" marT="0" marB="0">
                    <a:solidFill>
                      <a:schemeClr val="accent2"/>
                    </a:solidFill>
                  </a:tcPr>
                </a:tc>
                <a:tc>
                  <a:txBody>
                    <a:bodyPr/>
                    <a:lstStyle/>
                    <a:p>
                      <a:pPr algn="ctr">
                        <a:spcAft>
                          <a:spcPts val="0"/>
                        </a:spcAft>
                      </a:pPr>
                      <a:r>
                        <a:rPr lang="en-GB" sz="1000" dirty="0">
                          <a:solidFill>
                            <a:schemeClr val="bg1"/>
                          </a:solidFill>
                          <a:effectLst/>
                        </a:rPr>
                        <a:t>Yes</a:t>
                      </a:r>
                      <a:endParaRPr lang="en-ZA" sz="1200" dirty="0">
                        <a:solidFill>
                          <a:schemeClr val="bg1"/>
                        </a:solidFill>
                        <a:effectLst/>
                        <a:latin typeface="Times New Roman"/>
                        <a:ea typeface="Times New Roman"/>
                      </a:endParaRPr>
                    </a:p>
                  </a:txBody>
                  <a:tcPr marL="68580" marR="68580" marT="0" marB="0">
                    <a:solidFill>
                      <a:srgbClr val="009A46"/>
                    </a:solidFill>
                  </a:tcPr>
                </a:tc>
                <a:tc>
                  <a:txBody>
                    <a:bodyPr/>
                    <a:lstStyle/>
                    <a:p>
                      <a:endParaRPr lang="en-ZA"/>
                    </a:p>
                  </a:txBody>
                  <a:tcPr marL="68580" marR="68580" marT="0" marB="0">
                    <a:solidFill>
                      <a:schemeClr val="accent2"/>
                    </a:solidFill>
                  </a:tcPr>
                </a:tc>
                <a:tc>
                  <a:txBody>
                    <a:bodyPr/>
                    <a:lstStyle/>
                    <a:p>
                      <a:endParaRPr lang="en-ZA" dirty="0"/>
                    </a:p>
                  </a:txBody>
                  <a:tcPr marL="68580" marR="68580" marT="0" marB="0">
                    <a:solidFill>
                      <a:schemeClr val="accent2"/>
                    </a:solidFill>
                  </a:tcPr>
                </a:tc>
              </a:tr>
            </a:tbl>
          </a:graphicData>
        </a:graphic>
      </p:graphicFrame>
    </p:spTree>
    <p:extLst>
      <p:ext uri="{BB962C8B-B14F-4D97-AF65-F5344CB8AC3E}">
        <p14:creationId xmlns:p14="http://schemas.microsoft.com/office/powerpoint/2010/main" val="2218622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14282" y="0"/>
            <a:ext cx="72374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FF9933"/>
                </a:solidFill>
                <a:latin typeface="+mj-lt"/>
                <a:ea typeface="+mj-ea"/>
                <a:cs typeface="+mj-cs"/>
              </a:defRPr>
            </a:lvl1pPr>
            <a:lvl2pPr algn="l" rtl="0" eaLnBrk="0" fontAlgn="base" hangingPunct="0">
              <a:spcBef>
                <a:spcPct val="0"/>
              </a:spcBef>
              <a:spcAft>
                <a:spcPct val="0"/>
              </a:spcAft>
              <a:defRPr sz="3600" b="1">
                <a:solidFill>
                  <a:srgbClr val="FF9933"/>
                </a:solidFill>
                <a:latin typeface="Arial" charset="0"/>
              </a:defRPr>
            </a:lvl2pPr>
            <a:lvl3pPr algn="l" rtl="0" eaLnBrk="0" fontAlgn="base" hangingPunct="0">
              <a:spcBef>
                <a:spcPct val="0"/>
              </a:spcBef>
              <a:spcAft>
                <a:spcPct val="0"/>
              </a:spcAft>
              <a:defRPr sz="3600" b="1">
                <a:solidFill>
                  <a:srgbClr val="FF9933"/>
                </a:solidFill>
                <a:latin typeface="Arial" charset="0"/>
              </a:defRPr>
            </a:lvl3pPr>
            <a:lvl4pPr algn="l" rtl="0" eaLnBrk="0" fontAlgn="base" hangingPunct="0">
              <a:spcBef>
                <a:spcPct val="0"/>
              </a:spcBef>
              <a:spcAft>
                <a:spcPct val="0"/>
              </a:spcAft>
              <a:defRPr sz="3600" b="1">
                <a:solidFill>
                  <a:srgbClr val="FF9933"/>
                </a:solidFill>
                <a:latin typeface="Arial" charset="0"/>
              </a:defRPr>
            </a:lvl4pPr>
            <a:lvl5pPr algn="l" rtl="0" eaLnBrk="0" fontAlgn="base" hangingPunct="0">
              <a:spcBef>
                <a:spcPct val="0"/>
              </a:spcBef>
              <a:spcAft>
                <a:spcPct val="0"/>
              </a:spcAft>
              <a:defRPr sz="3600" b="1">
                <a:solidFill>
                  <a:srgbClr val="FF9933"/>
                </a:solidFill>
                <a:latin typeface="Arial" charset="0"/>
              </a:defRPr>
            </a:lvl5pPr>
            <a:lvl6pPr marL="457200" algn="l" rtl="0" fontAlgn="base">
              <a:spcBef>
                <a:spcPct val="0"/>
              </a:spcBef>
              <a:spcAft>
                <a:spcPct val="0"/>
              </a:spcAft>
              <a:defRPr sz="3600" b="1">
                <a:solidFill>
                  <a:srgbClr val="FF9933"/>
                </a:solidFill>
                <a:latin typeface="Arial" charset="0"/>
              </a:defRPr>
            </a:lvl6pPr>
            <a:lvl7pPr marL="914400" algn="l" rtl="0" fontAlgn="base">
              <a:spcBef>
                <a:spcPct val="0"/>
              </a:spcBef>
              <a:spcAft>
                <a:spcPct val="0"/>
              </a:spcAft>
              <a:defRPr sz="3600" b="1">
                <a:solidFill>
                  <a:srgbClr val="FF9933"/>
                </a:solidFill>
                <a:latin typeface="Arial" charset="0"/>
              </a:defRPr>
            </a:lvl7pPr>
            <a:lvl8pPr marL="1371600" algn="l" rtl="0" fontAlgn="base">
              <a:spcBef>
                <a:spcPct val="0"/>
              </a:spcBef>
              <a:spcAft>
                <a:spcPct val="0"/>
              </a:spcAft>
              <a:defRPr sz="3600" b="1">
                <a:solidFill>
                  <a:srgbClr val="FF9933"/>
                </a:solidFill>
                <a:latin typeface="Arial" charset="0"/>
              </a:defRPr>
            </a:lvl8pPr>
            <a:lvl9pPr marL="1828800" algn="l" rtl="0" fontAlgn="base">
              <a:spcBef>
                <a:spcPct val="0"/>
              </a:spcBef>
              <a:spcAft>
                <a:spcPct val="0"/>
              </a:spcAft>
              <a:defRPr sz="3600" b="1">
                <a:solidFill>
                  <a:srgbClr val="FF9933"/>
                </a:solidFill>
                <a:latin typeface="Arial" charset="0"/>
              </a:defRPr>
            </a:lvl9pPr>
          </a:lstStyle>
          <a:p>
            <a:r>
              <a:rPr lang="en-US" sz="3200" dirty="0" smtClean="0"/>
              <a:t>IPR-PFRD </a:t>
            </a:r>
            <a:r>
              <a:rPr lang="en-US" sz="3200" dirty="0" smtClean="0"/>
              <a:t>Act</a:t>
            </a:r>
            <a:endParaRPr lang="en-US" sz="3200" dirty="0" smtClean="0"/>
          </a:p>
          <a:p>
            <a:r>
              <a:rPr lang="en-US" sz="2400" b="0" dirty="0" smtClean="0">
                <a:latin typeface="+mn-lt"/>
              </a:rPr>
              <a:t>Object</a:t>
            </a:r>
          </a:p>
        </p:txBody>
      </p:sp>
      <p:sp>
        <p:nvSpPr>
          <p:cNvPr id="6" name="Text Box 13"/>
          <p:cNvSpPr txBox="1">
            <a:spLocks noChangeArrowheads="1"/>
          </p:cNvSpPr>
          <p:nvPr/>
        </p:nvSpPr>
        <p:spPr bwMode="auto">
          <a:xfrm>
            <a:off x="214282" y="1378178"/>
            <a:ext cx="8678197" cy="4524375"/>
          </a:xfrm>
          <a:prstGeom prst="rect">
            <a:avLst/>
          </a:prstGeom>
          <a:solidFill>
            <a:schemeClr val="accent6">
              <a:lumMod val="75000"/>
            </a:schemeClr>
          </a:solidFill>
          <a:ln>
            <a:noFill/>
          </a:ln>
          <a:extLst/>
        </p:spPr>
        <p:txBody>
          <a:bodyPr wrap="square">
            <a:spAutoFit/>
          </a:bodyPr>
          <a:lstStyle>
            <a:lvl1pPr marL="609600" indent="-6096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371600" indent="-4572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just" eaLnBrk="1" fontAlgn="auto" hangingPunct="1">
              <a:spcBef>
                <a:spcPts val="0"/>
              </a:spcBef>
              <a:spcAft>
                <a:spcPts val="0"/>
              </a:spcAft>
              <a:buFont typeface="Wingdings" pitchFamily="2" charset="2"/>
              <a:buNone/>
              <a:defRPr/>
            </a:pPr>
            <a:r>
              <a:rPr lang="en-ZA" sz="2000" b="0" dirty="0" smtClean="0">
                <a:solidFill>
                  <a:schemeClr val="bg1"/>
                </a:solidFill>
              </a:rPr>
              <a:t>	</a:t>
            </a:r>
            <a:r>
              <a:rPr lang="en-ZA" sz="3200" i="1" dirty="0" smtClean="0">
                <a:solidFill>
                  <a:schemeClr val="bg1"/>
                </a:solidFill>
                <a:latin typeface="+mn-lt"/>
              </a:rPr>
              <a:t>“</a:t>
            </a:r>
            <a:r>
              <a:rPr lang="en-ZA" sz="3200" b="0" i="1" dirty="0">
                <a:solidFill>
                  <a:schemeClr val="bg1"/>
                </a:solidFill>
                <a:latin typeface="+mn-lt"/>
              </a:rPr>
              <a:t>The</a:t>
            </a:r>
            <a:r>
              <a:rPr lang="en-ZA" sz="3200" i="1" dirty="0">
                <a:solidFill>
                  <a:schemeClr val="bg1"/>
                </a:solidFill>
                <a:latin typeface="+mn-lt"/>
              </a:rPr>
              <a:t> object </a:t>
            </a:r>
            <a:r>
              <a:rPr lang="en-ZA" sz="2800" b="0" i="1" dirty="0">
                <a:solidFill>
                  <a:schemeClr val="bg1"/>
                </a:solidFill>
                <a:latin typeface="+mn-lt"/>
              </a:rPr>
              <a:t>of this Act* is to make provision </a:t>
            </a:r>
            <a:r>
              <a:rPr lang="en-ZA" sz="2800" b="0" i="1" dirty="0" smtClean="0">
                <a:solidFill>
                  <a:schemeClr val="bg1"/>
                </a:solidFill>
                <a:latin typeface="+mn-lt"/>
              </a:rPr>
              <a:t>that </a:t>
            </a:r>
            <a:r>
              <a:rPr lang="en-ZA" sz="3200" i="1" dirty="0" smtClean="0">
                <a:solidFill>
                  <a:schemeClr val="bg1"/>
                </a:solidFill>
                <a:latin typeface="+mn-lt"/>
              </a:rPr>
              <a:t>intellectual </a:t>
            </a:r>
            <a:r>
              <a:rPr lang="en-ZA" sz="3200" i="1" dirty="0">
                <a:solidFill>
                  <a:schemeClr val="bg1"/>
                </a:solidFill>
                <a:latin typeface="+mn-lt"/>
              </a:rPr>
              <a:t>property emanating from publicly financed research and development </a:t>
            </a:r>
            <a:r>
              <a:rPr lang="en-ZA" sz="2800" b="0" i="1" dirty="0">
                <a:solidFill>
                  <a:schemeClr val="bg1"/>
                </a:solidFill>
                <a:latin typeface="+mn-lt"/>
              </a:rPr>
              <a:t>is:</a:t>
            </a:r>
          </a:p>
          <a:p>
            <a:pPr lvl="2" algn="just" eaLnBrk="1" fontAlgn="auto" hangingPunct="1">
              <a:spcBef>
                <a:spcPts val="0"/>
              </a:spcBef>
              <a:spcAft>
                <a:spcPts val="0"/>
              </a:spcAft>
              <a:buFont typeface="Wingdings" pitchFamily="2" charset="2"/>
              <a:buChar char="Ø"/>
              <a:defRPr/>
            </a:pPr>
            <a:r>
              <a:rPr lang="en-ZA" sz="3200" i="1" dirty="0">
                <a:solidFill>
                  <a:schemeClr val="bg1"/>
                </a:solidFill>
                <a:latin typeface="+mn-lt"/>
              </a:rPr>
              <a:t>identified;</a:t>
            </a:r>
          </a:p>
          <a:p>
            <a:pPr lvl="2" algn="just" eaLnBrk="1" fontAlgn="auto" hangingPunct="1">
              <a:spcBef>
                <a:spcPts val="0"/>
              </a:spcBef>
              <a:spcAft>
                <a:spcPts val="0"/>
              </a:spcAft>
              <a:buFont typeface="Wingdings" pitchFamily="2" charset="2"/>
              <a:buChar char="Ø"/>
              <a:defRPr/>
            </a:pPr>
            <a:r>
              <a:rPr lang="en-ZA" sz="3200" i="1" dirty="0">
                <a:solidFill>
                  <a:schemeClr val="bg1"/>
                </a:solidFill>
                <a:latin typeface="+mn-lt"/>
              </a:rPr>
              <a:t>protected; </a:t>
            </a:r>
          </a:p>
          <a:p>
            <a:pPr lvl="2" algn="just" eaLnBrk="1" fontAlgn="auto" hangingPunct="1">
              <a:spcBef>
                <a:spcPts val="0"/>
              </a:spcBef>
              <a:spcAft>
                <a:spcPts val="0"/>
              </a:spcAft>
              <a:buFont typeface="Wingdings" pitchFamily="2" charset="2"/>
              <a:buChar char="Ø"/>
              <a:defRPr/>
            </a:pPr>
            <a:r>
              <a:rPr lang="en-ZA" sz="3200" i="1" dirty="0">
                <a:solidFill>
                  <a:schemeClr val="bg1"/>
                </a:solidFill>
                <a:latin typeface="+mn-lt"/>
              </a:rPr>
              <a:t>utilised and commercialised </a:t>
            </a:r>
          </a:p>
          <a:p>
            <a:pPr algn="just" eaLnBrk="1" fontAlgn="auto" hangingPunct="1">
              <a:spcBef>
                <a:spcPts val="0"/>
              </a:spcBef>
              <a:spcAft>
                <a:spcPts val="0"/>
              </a:spcAft>
              <a:buFont typeface="Wingdings" pitchFamily="2" charset="2"/>
              <a:buNone/>
              <a:defRPr/>
            </a:pPr>
            <a:r>
              <a:rPr lang="en-ZA" sz="3200" i="1" dirty="0">
                <a:solidFill>
                  <a:schemeClr val="bg1"/>
                </a:solidFill>
                <a:latin typeface="+mn-lt"/>
              </a:rPr>
              <a:t> 	</a:t>
            </a:r>
            <a:r>
              <a:rPr lang="en-ZA" sz="2800" b="0" i="1" dirty="0">
                <a:solidFill>
                  <a:schemeClr val="bg1"/>
                </a:solidFill>
                <a:latin typeface="+mn-lt"/>
              </a:rPr>
              <a:t>for the </a:t>
            </a:r>
            <a:r>
              <a:rPr lang="en-ZA" sz="3200" i="1" dirty="0">
                <a:solidFill>
                  <a:schemeClr val="bg1"/>
                </a:solidFill>
                <a:latin typeface="+mn-lt"/>
              </a:rPr>
              <a:t>benefit of the people of the Republic</a:t>
            </a:r>
            <a:r>
              <a:rPr lang="en-ZA" sz="2800" b="0" i="1" dirty="0" smtClean="0">
                <a:solidFill>
                  <a:schemeClr val="bg1"/>
                </a:solidFill>
                <a:latin typeface="+mn-lt"/>
              </a:rPr>
              <a:t>……………”</a:t>
            </a:r>
            <a:endParaRPr lang="en-ZA" sz="2800" b="0" i="1" dirty="0">
              <a:solidFill>
                <a:schemeClr val="bg1"/>
              </a:solidFill>
              <a:latin typeface="+mn-lt"/>
            </a:endParaRPr>
          </a:p>
        </p:txBody>
      </p:sp>
    </p:spTree>
    <p:extLst>
      <p:ext uri="{BB962C8B-B14F-4D97-AF65-F5344CB8AC3E}">
        <p14:creationId xmlns:p14="http://schemas.microsoft.com/office/powerpoint/2010/main" val="1240940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14282" y="0"/>
            <a:ext cx="72374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FF9933"/>
                </a:solidFill>
                <a:latin typeface="+mj-lt"/>
                <a:ea typeface="+mj-ea"/>
                <a:cs typeface="+mj-cs"/>
              </a:defRPr>
            </a:lvl1pPr>
            <a:lvl2pPr algn="l" rtl="0" eaLnBrk="0" fontAlgn="base" hangingPunct="0">
              <a:spcBef>
                <a:spcPct val="0"/>
              </a:spcBef>
              <a:spcAft>
                <a:spcPct val="0"/>
              </a:spcAft>
              <a:defRPr sz="3600" b="1">
                <a:solidFill>
                  <a:srgbClr val="FF9933"/>
                </a:solidFill>
                <a:latin typeface="Arial" charset="0"/>
              </a:defRPr>
            </a:lvl2pPr>
            <a:lvl3pPr algn="l" rtl="0" eaLnBrk="0" fontAlgn="base" hangingPunct="0">
              <a:spcBef>
                <a:spcPct val="0"/>
              </a:spcBef>
              <a:spcAft>
                <a:spcPct val="0"/>
              </a:spcAft>
              <a:defRPr sz="3600" b="1">
                <a:solidFill>
                  <a:srgbClr val="FF9933"/>
                </a:solidFill>
                <a:latin typeface="Arial" charset="0"/>
              </a:defRPr>
            </a:lvl3pPr>
            <a:lvl4pPr algn="l" rtl="0" eaLnBrk="0" fontAlgn="base" hangingPunct="0">
              <a:spcBef>
                <a:spcPct val="0"/>
              </a:spcBef>
              <a:spcAft>
                <a:spcPct val="0"/>
              </a:spcAft>
              <a:defRPr sz="3600" b="1">
                <a:solidFill>
                  <a:srgbClr val="FF9933"/>
                </a:solidFill>
                <a:latin typeface="Arial" charset="0"/>
              </a:defRPr>
            </a:lvl4pPr>
            <a:lvl5pPr algn="l" rtl="0" eaLnBrk="0" fontAlgn="base" hangingPunct="0">
              <a:spcBef>
                <a:spcPct val="0"/>
              </a:spcBef>
              <a:spcAft>
                <a:spcPct val="0"/>
              </a:spcAft>
              <a:defRPr sz="3600" b="1">
                <a:solidFill>
                  <a:srgbClr val="FF9933"/>
                </a:solidFill>
                <a:latin typeface="Arial" charset="0"/>
              </a:defRPr>
            </a:lvl5pPr>
            <a:lvl6pPr marL="457200" algn="l" rtl="0" fontAlgn="base">
              <a:spcBef>
                <a:spcPct val="0"/>
              </a:spcBef>
              <a:spcAft>
                <a:spcPct val="0"/>
              </a:spcAft>
              <a:defRPr sz="3600" b="1">
                <a:solidFill>
                  <a:srgbClr val="FF9933"/>
                </a:solidFill>
                <a:latin typeface="Arial" charset="0"/>
              </a:defRPr>
            </a:lvl6pPr>
            <a:lvl7pPr marL="914400" algn="l" rtl="0" fontAlgn="base">
              <a:spcBef>
                <a:spcPct val="0"/>
              </a:spcBef>
              <a:spcAft>
                <a:spcPct val="0"/>
              </a:spcAft>
              <a:defRPr sz="3600" b="1">
                <a:solidFill>
                  <a:srgbClr val="FF9933"/>
                </a:solidFill>
                <a:latin typeface="Arial" charset="0"/>
              </a:defRPr>
            </a:lvl7pPr>
            <a:lvl8pPr marL="1371600" algn="l" rtl="0" fontAlgn="base">
              <a:spcBef>
                <a:spcPct val="0"/>
              </a:spcBef>
              <a:spcAft>
                <a:spcPct val="0"/>
              </a:spcAft>
              <a:defRPr sz="3600" b="1">
                <a:solidFill>
                  <a:srgbClr val="FF9933"/>
                </a:solidFill>
                <a:latin typeface="Arial" charset="0"/>
              </a:defRPr>
            </a:lvl8pPr>
            <a:lvl9pPr marL="1828800" algn="l" rtl="0" fontAlgn="base">
              <a:spcBef>
                <a:spcPct val="0"/>
              </a:spcBef>
              <a:spcAft>
                <a:spcPct val="0"/>
              </a:spcAft>
              <a:defRPr sz="3600" b="1">
                <a:solidFill>
                  <a:srgbClr val="FF9933"/>
                </a:solidFill>
                <a:latin typeface="Arial" charset="0"/>
              </a:defRPr>
            </a:lvl9pPr>
          </a:lstStyle>
          <a:p>
            <a:r>
              <a:rPr lang="en-US" sz="3200" dirty="0" smtClean="0"/>
              <a:t>IPR-PFRD </a:t>
            </a:r>
            <a:r>
              <a:rPr lang="en-US" sz="3200" dirty="0" smtClean="0"/>
              <a:t>Act</a:t>
            </a:r>
            <a:endParaRPr lang="en-US" sz="3200" dirty="0" smtClean="0"/>
          </a:p>
          <a:p>
            <a:r>
              <a:rPr lang="en-US" sz="2400" b="0" dirty="0" smtClean="0">
                <a:latin typeface="+mn-lt"/>
              </a:rPr>
              <a:t>Key Provisions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82" y="1268760"/>
            <a:ext cx="8750206"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796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32" y="1268760"/>
            <a:ext cx="363959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5627222"/>
            <a:ext cx="9036496" cy="615553"/>
          </a:xfrm>
          <a:prstGeom prst="rect">
            <a:avLst/>
          </a:prstGeom>
          <a:solidFill>
            <a:schemeClr val="tx1"/>
          </a:solidFill>
          <a:ln>
            <a:solidFill>
              <a:schemeClr val="accent6">
                <a:lumMod val="75000"/>
              </a:schemeClr>
            </a:solidFill>
          </a:ln>
        </p:spPr>
        <p:txBody>
          <a:bodyPr wrap="square">
            <a:spAutoFit/>
          </a:bodyPr>
          <a:lstStyle/>
          <a:p>
            <a:pPr algn="ctr"/>
            <a:r>
              <a:rPr lang="en-US" sz="1700" dirty="0" smtClean="0">
                <a:ln/>
                <a:solidFill>
                  <a:srgbClr val="FFFFFF"/>
                </a:solidFill>
                <a:cs typeface="Arial" charset="0"/>
              </a:rPr>
              <a:t>South </a:t>
            </a:r>
            <a:r>
              <a:rPr lang="en-US" sz="1700" dirty="0">
                <a:ln/>
                <a:solidFill>
                  <a:srgbClr val="FFFFFF"/>
                </a:solidFill>
                <a:cs typeface="Arial" charset="0"/>
              </a:rPr>
              <a:t>Africa's strengths and challenges are amplified in Gauteng – opportunity to be a leader in </a:t>
            </a:r>
            <a:r>
              <a:rPr lang="en-US" sz="1700" dirty="0" smtClean="0">
                <a:ln/>
                <a:solidFill>
                  <a:srgbClr val="FFFFFF"/>
                </a:solidFill>
                <a:cs typeface="Arial" charset="0"/>
              </a:rPr>
              <a:t>innovation</a:t>
            </a:r>
            <a:endParaRPr lang="en-US" sz="1700" dirty="0">
              <a:ln/>
              <a:solidFill>
                <a:srgbClr val="FFFFFF"/>
              </a:solidFill>
              <a:cs typeface="Arial"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990" y="4149080"/>
            <a:ext cx="539470" cy="59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257036"/>
            <a:ext cx="1596559"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Curved Connector 15"/>
          <p:cNvCxnSpPr/>
          <p:nvPr/>
        </p:nvCxnSpPr>
        <p:spPr bwMode="auto">
          <a:xfrm rot="10800000">
            <a:off x="1197418" y="1617078"/>
            <a:ext cx="926311" cy="324035"/>
          </a:xfrm>
          <a:prstGeom prst="curvedConnector3">
            <a:avLst/>
          </a:prstGeom>
          <a:solidFill>
            <a:schemeClr val="accent1"/>
          </a:solidFill>
          <a:ln w="9525" cap="flat" cmpd="sng" algn="ctr">
            <a:solidFill>
              <a:schemeClr val="tx1"/>
            </a:solidFill>
            <a:prstDash val="solid"/>
            <a:round/>
            <a:headEnd type="none" w="med" len="med"/>
            <a:tailEnd type="arrow"/>
          </a:ln>
          <a:effectLst/>
        </p:spPr>
      </p:cxnSp>
      <p:sp>
        <p:nvSpPr>
          <p:cNvPr id="9" name="Rectangle 8"/>
          <p:cNvSpPr/>
          <p:nvPr/>
        </p:nvSpPr>
        <p:spPr>
          <a:xfrm>
            <a:off x="3851921" y="1229571"/>
            <a:ext cx="5184576" cy="1815882"/>
          </a:xfrm>
          <a:prstGeom prst="rect">
            <a:avLst/>
          </a:prstGeom>
          <a:noFill/>
          <a:ln>
            <a:solidFill>
              <a:schemeClr val="accent6">
                <a:lumMod val="75000"/>
              </a:schemeClr>
            </a:solidFill>
          </a:ln>
        </p:spPr>
        <p:txBody>
          <a:bodyPr wrap="square">
            <a:spAutoFit/>
          </a:bodyPr>
          <a:lstStyle/>
          <a:p>
            <a:pPr marL="285750" indent="-285750">
              <a:buFont typeface="Wingdings" pitchFamily="2" charset="2"/>
              <a:buChar char="§"/>
            </a:pPr>
            <a:r>
              <a:rPr lang="en-ZA" sz="1600" dirty="0" smtClean="0">
                <a:solidFill>
                  <a:srgbClr val="000000"/>
                </a:solidFill>
              </a:rPr>
              <a:t>23.7% </a:t>
            </a:r>
            <a:r>
              <a:rPr lang="en-ZA" sz="1600" dirty="0">
                <a:solidFill>
                  <a:srgbClr val="000000"/>
                </a:solidFill>
              </a:rPr>
              <a:t>of the national population (</a:t>
            </a:r>
            <a:r>
              <a:rPr lang="en-ZA" sz="1600" dirty="0" smtClean="0">
                <a:solidFill>
                  <a:srgbClr val="000000"/>
                </a:solidFill>
              </a:rPr>
              <a:t>12.2 </a:t>
            </a:r>
            <a:r>
              <a:rPr lang="en-ZA" sz="1600" dirty="0">
                <a:solidFill>
                  <a:srgbClr val="000000"/>
                </a:solidFill>
              </a:rPr>
              <a:t>million)</a:t>
            </a:r>
          </a:p>
          <a:p>
            <a:pPr marL="285750" indent="-285750">
              <a:buFont typeface="Wingdings" pitchFamily="2" charset="2"/>
              <a:buChar char="§"/>
            </a:pPr>
            <a:r>
              <a:rPr lang="en-ZA" sz="1600" dirty="0" smtClean="0">
                <a:solidFill>
                  <a:srgbClr val="000000"/>
                </a:solidFill>
              </a:rPr>
              <a:t>35.6% (R675bn) of </a:t>
            </a:r>
            <a:r>
              <a:rPr lang="en-ZA" sz="1600" dirty="0">
                <a:solidFill>
                  <a:srgbClr val="000000"/>
                </a:solidFill>
              </a:rPr>
              <a:t>South Africa’s </a:t>
            </a:r>
            <a:r>
              <a:rPr lang="en-ZA" sz="1600" dirty="0" smtClean="0">
                <a:solidFill>
                  <a:srgbClr val="000000"/>
                </a:solidFill>
              </a:rPr>
              <a:t>GDP </a:t>
            </a:r>
            <a:r>
              <a:rPr lang="en-ZA" sz="1200" b="0" dirty="0" smtClean="0">
                <a:solidFill>
                  <a:srgbClr val="000000"/>
                </a:solidFill>
              </a:rPr>
              <a:t>(&gt; KZN &amp; WC)</a:t>
            </a:r>
            <a:endParaRPr lang="en-ZA" sz="1200" b="0" dirty="0">
              <a:solidFill>
                <a:srgbClr val="000000"/>
              </a:solidFill>
            </a:endParaRPr>
          </a:p>
          <a:p>
            <a:pPr marL="285750" indent="-285750">
              <a:buFont typeface="Wingdings" pitchFamily="2" charset="2"/>
              <a:buChar char="§"/>
            </a:pPr>
            <a:r>
              <a:rPr lang="en-ZA" sz="1600" dirty="0" smtClean="0">
                <a:solidFill>
                  <a:srgbClr val="000000"/>
                </a:solidFill>
              </a:rPr>
              <a:t>10% </a:t>
            </a:r>
            <a:r>
              <a:rPr lang="en-ZA" sz="1600" dirty="0">
                <a:solidFill>
                  <a:srgbClr val="000000"/>
                </a:solidFill>
              </a:rPr>
              <a:t>of Africa’s GDP</a:t>
            </a:r>
          </a:p>
          <a:p>
            <a:pPr marL="285750" indent="-285750">
              <a:buFont typeface="Wingdings" pitchFamily="2" charset="2"/>
              <a:buChar char="§"/>
            </a:pPr>
            <a:r>
              <a:rPr lang="en-ZA" sz="1600" dirty="0">
                <a:solidFill>
                  <a:srgbClr val="000000"/>
                </a:solidFill>
              </a:rPr>
              <a:t>52% of the share of national R&amp;D (2008-2009)</a:t>
            </a:r>
          </a:p>
          <a:p>
            <a:pPr marL="285750" indent="-285750">
              <a:buFont typeface="Wingdings" pitchFamily="2" charset="2"/>
              <a:buChar char="§"/>
            </a:pPr>
            <a:r>
              <a:rPr lang="en-ZA" sz="1600" dirty="0">
                <a:solidFill>
                  <a:srgbClr val="000000"/>
                </a:solidFill>
              </a:rPr>
              <a:t>63% of national trade</a:t>
            </a:r>
          </a:p>
          <a:p>
            <a:pPr marL="285750" indent="-285750">
              <a:buFont typeface="Wingdings" pitchFamily="2" charset="2"/>
              <a:buChar char="§"/>
            </a:pPr>
            <a:r>
              <a:rPr lang="en-US" sz="1600" dirty="0">
                <a:ln/>
                <a:solidFill>
                  <a:srgbClr val="000000"/>
                </a:solidFill>
                <a:cs typeface="Arial" charset="0"/>
              </a:rPr>
              <a:t>Host to &gt; 40% of South Africa's SMMEs</a:t>
            </a:r>
          </a:p>
          <a:p>
            <a:pPr marL="285750" indent="-285750">
              <a:buFont typeface="Wingdings" pitchFamily="2" charset="2"/>
              <a:buChar char="§"/>
            </a:pPr>
            <a:r>
              <a:rPr lang="en-US" sz="1600" dirty="0" smtClean="0">
                <a:ln/>
                <a:solidFill>
                  <a:srgbClr val="000000"/>
                </a:solidFill>
                <a:cs typeface="Arial" charset="0"/>
              </a:rPr>
              <a:t>30% </a:t>
            </a:r>
            <a:r>
              <a:rPr lang="en-US" sz="1600" dirty="0">
                <a:ln/>
                <a:solidFill>
                  <a:srgbClr val="000000"/>
                </a:solidFill>
                <a:cs typeface="Arial" charset="0"/>
              </a:rPr>
              <a:t>of GHG emissions and power </a:t>
            </a:r>
            <a:r>
              <a:rPr lang="en-US" sz="1600" dirty="0" smtClean="0">
                <a:ln/>
                <a:solidFill>
                  <a:srgbClr val="000000"/>
                </a:solidFill>
                <a:cs typeface="Arial" charset="0"/>
              </a:rPr>
              <a:t>demand</a:t>
            </a:r>
            <a:endParaRPr lang="en-ZA" sz="1600" dirty="0">
              <a:solidFill>
                <a:srgbClr val="000000"/>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1" y="3109973"/>
            <a:ext cx="5184575" cy="25251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4510538"/>
            <a:ext cx="4191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a:spLocks noGrp="1"/>
          </p:cNvSpPr>
          <p:nvPr>
            <p:ph type="title"/>
          </p:nvPr>
        </p:nvSpPr>
        <p:spPr>
          <a:xfrm>
            <a:off x="212331" y="0"/>
            <a:ext cx="8464125" cy="1143000"/>
          </a:xfrm>
        </p:spPr>
        <p:txBody>
          <a:bodyPr/>
          <a:lstStyle/>
          <a:p>
            <a:r>
              <a:rPr lang="en-ZA" dirty="0" smtClean="0"/>
              <a:t>Innovation Hub</a:t>
            </a:r>
            <a:r>
              <a:rPr lang="en-ZA" dirty="0" smtClean="0"/>
              <a:t/>
            </a:r>
            <a:br>
              <a:rPr lang="en-ZA" dirty="0" smtClean="0"/>
            </a:br>
            <a:r>
              <a:rPr lang="en-ZA" sz="2400" b="0" dirty="0" smtClean="0">
                <a:latin typeface="+mn-lt"/>
              </a:rPr>
              <a:t>The Gauteng Province – 4</a:t>
            </a:r>
            <a:r>
              <a:rPr lang="en-ZA" sz="2400" b="0" baseline="30000" dirty="0" smtClean="0">
                <a:latin typeface="+mn-lt"/>
              </a:rPr>
              <a:t>th</a:t>
            </a:r>
            <a:r>
              <a:rPr lang="en-ZA" sz="2400" b="0" dirty="0" smtClean="0">
                <a:latin typeface="+mn-lt"/>
              </a:rPr>
              <a:t> largest economy in Africa</a:t>
            </a:r>
            <a:endParaRPr lang="en-ZA" sz="2400" b="0" dirty="0">
              <a:latin typeface="+mn-lt"/>
            </a:endParaRPr>
          </a:p>
        </p:txBody>
      </p:sp>
    </p:spTree>
    <p:extLst>
      <p:ext uri="{BB962C8B-B14F-4D97-AF65-F5344CB8AC3E}">
        <p14:creationId xmlns:p14="http://schemas.microsoft.com/office/powerpoint/2010/main" val="1586178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1520" y="0"/>
            <a:ext cx="7560839" cy="1143000"/>
          </a:xfrm>
        </p:spPr>
        <p:txBody>
          <a:bodyPr/>
          <a:lstStyle/>
          <a:p>
            <a:r>
              <a:rPr lang="en-US" sz="3200" b="1" dirty="0" smtClean="0"/>
              <a:t>The Innovation Hub</a:t>
            </a:r>
            <a:br>
              <a:rPr lang="en-US" sz="3200" b="1" dirty="0" smtClean="0"/>
            </a:br>
            <a:r>
              <a:rPr lang="en-ZA" sz="2400" b="0" dirty="0" smtClean="0">
                <a:latin typeface="+mn-lt"/>
              </a:rPr>
              <a:t>Overview</a:t>
            </a:r>
          </a:p>
        </p:txBody>
      </p:sp>
      <p:sp>
        <p:nvSpPr>
          <p:cNvPr id="8" name="Content Placeholder 2"/>
          <p:cNvSpPr txBox="1">
            <a:spLocks/>
          </p:cNvSpPr>
          <p:nvPr/>
        </p:nvSpPr>
        <p:spPr bwMode="auto">
          <a:xfrm>
            <a:off x="251520" y="1223600"/>
            <a:ext cx="8784976" cy="693232"/>
          </a:xfrm>
          <a:prstGeom prst="rect">
            <a:avLst/>
          </a:prstGeom>
          <a:solidFill>
            <a:schemeClr val="bg1">
              <a:lumMod val="65000"/>
            </a:schemeClr>
          </a:solidFill>
          <a:ln w="9525">
            <a:solidFill>
              <a:srgbClr val="000000"/>
            </a:solidFill>
            <a:miter lim="800000"/>
            <a:headEnd/>
            <a:tailEnd/>
          </a:ln>
          <a:extLst/>
        </p:spPr>
        <p:txBody>
          <a:bodyPr/>
          <a:lstStyle>
            <a:lvl1pPr marL="342900" indent="-342900" eaLnBrk="0" hangingPunct="0">
              <a:defRPr sz="2400" b="1">
                <a:solidFill>
                  <a:schemeClr val="tx1"/>
                </a:solidFill>
                <a:latin typeface="Arial" pitchFamily="34" charset="0"/>
                <a:cs typeface="Arial" pitchFamily="34" charset="0"/>
              </a:defRPr>
            </a:lvl1pPr>
            <a:lvl2pPr marL="742950" indent="-285750" eaLnBrk="0" hangingPunct="0">
              <a:defRPr sz="2400" b="1">
                <a:solidFill>
                  <a:schemeClr val="tx1"/>
                </a:solidFill>
                <a:latin typeface="Arial" pitchFamily="34" charset="0"/>
                <a:cs typeface="Arial" pitchFamily="34" charset="0"/>
              </a:defRPr>
            </a:lvl2pPr>
            <a:lvl3pPr marL="1143000" indent="-228600" eaLnBrk="0" hangingPunct="0">
              <a:defRPr sz="2400" b="1">
                <a:solidFill>
                  <a:schemeClr val="tx1"/>
                </a:solidFill>
                <a:latin typeface="Arial" pitchFamily="34" charset="0"/>
                <a:cs typeface="Arial" pitchFamily="34" charset="0"/>
              </a:defRPr>
            </a:lvl3pPr>
            <a:lvl4pPr marL="1600200" indent="-228600" eaLnBrk="0" hangingPunct="0">
              <a:defRPr sz="2400" b="1">
                <a:solidFill>
                  <a:schemeClr val="tx1"/>
                </a:solidFill>
                <a:latin typeface="Arial" pitchFamily="34" charset="0"/>
                <a:cs typeface="Arial" pitchFamily="34" charset="0"/>
              </a:defRPr>
            </a:lvl4pPr>
            <a:lvl5pPr marL="2057400" indent="-228600" eaLnBrk="0" hangingPunct="0">
              <a:defRPr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cs typeface="Arial" pitchFamily="34" charset="0"/>
              </a:defRPr>
            </a:lvl9pPr>
          </a:lstStyle>
          <a:p>
            <a:pPr algn="just">
              <a:spcBef>
                <a:spcPts val="0"/>
              </a:spcBef>
              <a:defRPr/>
            </a:pPr>
            <a:r>
              <a:rPr lang="en-ZA" sz="2000" b="0" dirty="0">
                <a:solidFill>
                  <a:srgbClr val="000000"/>
                </a:solidFill>
              </a:rPr>
              <a:t>	</a:t>
            </a:r>
            <a:r>
              <a:rPr lang="en-ZA" sz="2000" b="0" dirty="0" smtClean="0">
                <a:solidFill>
                  <a:srgbClr val="FFFFFF"/>
                </a:solidFill>
              </a:rPr>
              <a:t>Science and Technology Park established by Government in Gauteng Province as one of Strategic Infrastructure Investments</a:t>
            </a:r>
            <a:endParaRPr lang="en-ZA" sz="2000" b="0" dirty="0">
              <a:solidFill>
                <a:srgbClr val="000000"/>
              </a:solidFill>
            </a:endParaRPr>
          </a:p>
        </p:txBody>
      </p:sp>
      <p:sp>
        <p:nvSpPr>
          <p:cNvPr id="11" name="Content Placeholder 4"/>
          <p:cNvSpPr>
            <a:spLocks noGrp="1"/>
          </p:cNvSpPr>
          <p:nvPr>
            <p:ph idx="1"/>
          </p:nvPr>
        </p:nvSpPr>
        <p:spPr>
          <a:xfrm>
            <a:off x="3491880" y="1916832"/>
            <a:ext cx="3418864" cy="2788555"/>
          </a:xfrm>
          <a:ln>
            <a:solidFill>
              <a:schemeClr val="tx1"/>
            </a:solidFill>
          </a:ln>
        </p:spPr>
        <p:txBody>
          <a:bodyPr>
            <a:noAutofit/>
          </a:bodyPr>
          <a:lstStyle/>
          <a:p>
            <a:pPr marL="355600" indent="-355600">
              <a:buClr>
                <a:srgbClr val="FF9933"/>
              </a:buClr>
              <a:buFont typeface="Wingdings" pitchFamily="2" charset="2"/>
              <a:buChar char="q"/>
            </a:pPr>
            <a:r>
              <a:rPr lang="en-ZA" sz="2000" b="1" dirty="0" smtClean="0"/>
              <a:t>Gauteng Growth &amp; Development Agency subsidiary</a:t>
            </a:r>
          </a:p>
          <a:p>
            <a:pPr marL="641350" lvl="1" indent="-355600">
              <a:buFont typeface="Wingdings" pitchFamily="2" charset="2"/>
              <a:buChar char="§"/>
            </a:pPr>
            <a:r>
              <a:rPr lang="en-ZA" sz="1600" dirty="0" smtClean="0"/>
              <a:t>located in Knowledge Axis in Tshwane, Pretoria</a:t>
            </a:r>
          </a:p>
          <a:p>
            <a:pPr marL="0" indent="0">
              <a:spcBef>
                <a:spcPts val="0"/>
              </a:spcBef>
              <a:buClr>
                <a:srgbClr val="FF9933"/>
              </a:buClr>
              <a:buNone/>
            </a:pPr>
            <a:endParaRPr lang="en-ZA" sz="600" dirty="0" smtClean="0"/>
          </a:p>
          <a:p>
            <a:pPr marL="355600" indent="-355600">
              <a:buClr>
                <a:srgbClr val="FF9933"/>
              </a:buClr>
            </a:pPr>
            <a:r>
              <a:rPr lang="en-ZA" sz="1800" b="1" dirty="0" smtClean="0"/>
              <a:t>High Priority Sectors:</a:t>
            </a:r>
          </a:p>
          <a:p>
            <a:pPr marL="641350" lvl="1" indent="-355600">
              <a:buFont typeface="Wingdings" pitchFamily="2" charset="2"/>
              <a:buChar char="§"/>
            </a:pPr>
            <a:r>
              <a:rPr lang="en-ZA" sz="1600" dirty="0" smtClean="0"/>
              <a:t>ICT</a:t>
            </a:r>
          </a:p>
          <a:p>
            <a:pPr marL="641350" lvl="1" indent="-355600">
              <a:buFont typeface="Wingdings" pitchFamily="2" charset="2"/>
              <a:buChar char="§"/>
            </a:pPr>
            <a:r>
              <a:rPr lang="en-ZA" sz="1600" dirty="0" smtClean="0"/>
              <a:t>Green Economy</a:t>
            </a:r>
          </a:p>
          <a:p>
            <a:pPr marL="641350" lvl="1" indent="-355600">
              <a:buFont typeface="Wingdings" pitchFamily="2" charset="2"/>
              <a:buChar char="§"/>
            </a:pPr>
            <a:r>
              <a:rPr lang="en-ZA" sz="1600" dirty="0" smtClean="0"/>
              <a:t>Biosciences</a:t>
            </a:r>
          </a:p>
          <a:p>
            <a:pPr marL="641350" lvl="1" indent="-355600">
              <a:buFont typeface="Wingdings" pitchFamily="2" charset="2"/>
              <a:buChar char="§"/>
            </a:pPr>
            <a:r>
              <a:rPr lang="en-ZA" sz="1600" dirty="0" smtClean="0"/>
              <a:t>Industrials</a:t>
            </a:r>
          </a:p>
        </p:txBody>
      </p:sp>
      <p:sp>
        <p:nvSpPr>
          <p:cNvPr id="6" name="Content Placeholder 2"/>
          <p:cNvSpPr txBox="1">
            <a:spLocks/>
          </p:cNvSpPr>
          <p:nvPr/>
        </p:nvSpPr>
        <p:spPr bwMode="auto">
          <a:xfrm>
            <a:off x="251520" y="4763444"/>
            <a:ext cx="8784976" cy="1368152"/>
          </a:xfrm>
          <a:prstGeom prst="rect">
            <a:avLst/>
          </a:prstGeom>
          <a:solidFill>
            <a:schemeClr val="tx1"/>
          </a:solidFill>
          <a:ln w="9525">
            <a:solidFill>
              <a:srgbClr val="000000"/>
            </a:solidFill>
            <a:miter lim="800000"/>
            <a:headEnd/>
            <a:tailEnd/>
          </a:ln>
          <a:extLst/>
        </p:spPr>
        <p:txBody>
          <a:bodyPr/>
          <a:lstStyle>
            <a:lvl1pPr marL="342900" indent="-342900" eaLnBrk="0" hangingPunct="0">
              <a:defRPr sz="2400" b="1">
                <a:solidFill>
                  <a:schemeClr val="tx1"/>
                </a:solidFill>
                <a:latin typeface="Arial" pitchFamily="34" charset="0"/>
                <a:cs typeface="Arial" pitchFamily="34" charset="0"/>
              </a:defRPr>
            </a:lvl1pPr>
            <a:lvl2pPr marL="742950" indent="-285750" eaLnBrk="0" hangingPunct="0">
              <a:defRPr sz="2400" b="1">
                <a:solidFill>
                  <a:schemeClr val="tx1"/>
                </a:solidFill>
                <a:latin typeface="Arial" pitchFamily="34" charset="0"/>
                <a:cs typeface="Arial" pitchFamily="34" charset="0"/>
              </a:defRPr>
            </a:lvl2pPr>
            <a:lvl3pPr marL="1143000" indent="-228600" eaLnBrk="0" hangingPunct="0">
              <a:defRPr sz="2400" b="1">
                <a:solidFill>
                  <a:schemeClr val="tx1"/>
                </a:solidFill>
                <a:latin typeface="Arial" pitchFamily="34" charset="0"/>
                <a:cs typeface="Arial" pitchFamily="34" charset="0"/>
              </a:defRPr>
            </a:lvl3pPr>
            <a:lvl4pPr marL="1600200" indent="-228600" eaLnBrk="0" hangingPunct="0">
              <a:defRPr sz="2400" b="1">
                <a:solidFill>
                  <a:schemeClr val="tx1"/>
                </a:solidFill>
                <a:latin typeface="Arial" pitchFamily="34" charset="0"/>
                <a:cs typeface="Arial" pitchFamily="34" charset="0"/>
              </a:defRPr>
            </a:lvl4pPr>
            <a:lvl5pPr marL="2057400" indent="-228600" eaLnBrk="0" hangingPunct="0">
              <a:defRPr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cs typeface="Arial" pitchFamily="34" charset="0"/>
              </a:defRPr>
            </a:lvl9pPr>
          </a:lstStyle>
          <a:p>
            <a:pPr marL="180000" indent="-180000" algn="just">
              <a:spcBef>
                <a:spcPts val="0"/>
              </a:spcBef>
              <a:defRPr/>
            </a:pPr>
            <a:r>
              <a:rPr lang="en-ZA" sz="2000" b="0" dirty="0">
                <a:solidFill>
                  <a:srgbClr val="000000"/>
                </a:solidFill>
              </a:rPr>
              <a:t>	</a:t>
            </a:r>
            <a:r>
              <a:rPr lang="en-ZA" sz="2000" b="0" u="sng" dirty="0" smtClean="0">
                <a:solidFill>
                  <a:srgbClr val="FF6B21"/>
                </a:solidFill>
              </a:rPr>
              <a:t>CORE BUSINESS: </a:t>
            </a:r>
            <a:r>
              <a:rPr lang="en-ZA" sz="2000" b="0" dirty="0" smtClean="0">
                <a:solidFill>
                  <a:srgbClr val="FFFFFF"/>
                </a:solidFill>
              </a:rPr>
              <a:t>To establish and manage an enabling environment and initiatives to </a:t>
            </a:r>
            <a:r>
              <a:rPr lang="en-ZA" sz="2000" b="0" dirty="0" smtClean="0">
                <a:solidFill>
                  <a:srgbClr val="FF5719"/>
                </a:solidFill>
              </a:rPr>
              <a:t>support innovation, enterprise development and human capital development</a:t>
            </a:r>
            <a:r>
              <a:rPr lang="en-ZA" sz="2000" b="0" dirty="0" smtClean="0">
                <a:solidFill>
                  <a:srgbClr val="FFFFFF"/>
                </a:solidFill>
              </a:rPr>
              <a:t>, in targeted sectors, in order to contribute towards growth of Gauteng economy, creation of decent jobs and poverty reduction.</a:t>
            </a:r>
          </a:p>
        </p:txBody>
      </p:sp>
      <p:pic>
        <p:nvPicPr>
          <p:cNvPr id="7" name="Picture 6"/>
          <p:cNvPicPr>
            <a:picLocks noChangeAspect="1"/>
          </p:cNvPicPr>
          <p:nvPr/>
        </p:nvPicPr>
        <p:blipFill>
          <a:blip r:embed="rId3"/>
          <a:stretch>
            <a:fillRect/>
          </a:stretch>
        </p:blipFill>
        <p:spPr>
          <a:xfrm>
            <a:off x="6910744" y="1973763"/>
            <a:ext cx="2125752" cy="2714245"/>
          </a:xfrm>
          <a:prstGeom prst="rect">
            <a:avLst/>
          </a:prstGeom>
        </p:spPr>
      </p:pic>
      <p:pic>
        <p:nvPicPr>
          <p:cNvPr id="9" name="Picture 2" descr="C:\Users\pplantinga\Desktop\Desktop files\InnoHu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973764"/>
            <a:ext cx="3240360" cy="2714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3679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520" y="32070"/>
            <a:ext cx="8360124" cy="1143000"/>
          </a:xfrm>
        </p:spPr>
        <p:txBody>
          <a:bodyPr>
            <a:normAutofit/>
          </a:bodyPr>
          <a:lstStyle/>
          <a:p>
            <a:pPr algn="l"/>
            <a:r>
              <a:rPr lang="en-ZA" sz="2800" dirty="0" smtClean="0"/>
              <a:t>Programs</a:t>
            </a:r>
            <a:br>
              <a:rPr lang="en-ZA" sz="2800" dirty="0" smtClean="0"/>
            </a:br>
            <a:r>
              <a:rPr lang="en-ZA" sz="2400" b="0" dirty="0" smtClean="0">
                <a:latin typeface="+mn-lt"/>
              </a:rPr>
              <a:t>Skills Development</a:t>
            </a:r>
            <a:endParaRPr lang="en-ZA" sz="2400" b="0" dirty="0">
              <a:latin typeface="+mn-lt"/>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 y="4252814"/>
            <a:ext cx="1878379" cy="171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4"/>
          <p:cNvSpPr>
            <a:spLocks noGrp="1"/>
          </p:cNvSpPr>
          <p:nvPr>
            <p:ph idx="1"/>
          </p:nvPr>
        </p:nvSpPr>
        <p:spPr>
          <a:xfrm>
            <a:off x="1656997" y="1471159"/>
            <a:ext cx="2929568" cy="607225"/>
          </a:xfrm>
          <a:solidFill>
            <a:schemeClr val="tx1"/>
          </a:solidFill>
        </p:spPr>
        <p:txBody>
          <a:bodyPr>
            <a:noAutofit/>
          </a:bodyPr>
          <a:lstStyle/>
          <a:p>
            <a:pPr marL="0" indent="-756000">
              <a:buClr>
                <a:srgbClr val="FF9933"/>
              </a:buClr>
              <a:buNone/>
            </a:pPr>
            <a:r>
              <a:rPr lang="en-ZA" sz="1400" b="1" dirty="0" smtClean="0">
                <a:solidFill>
                  <a:srgbClr val="FF9933"/>
                </a:solidFill>
              </a:rPr>
              <a:t>CoachLab: </a:t>
            </a:r>
            <a:r>
              <a:rPr lang="en-ZA" sz="1400" b="1" i="1" dirty="0" smtClean="0">
                <a:solidFill>
                  <a:schemeClr val="bg1"/>
                </a:solidFill>
              </a:rPr>
              <a:t>Skills Development  and enabling Job Creation</a:t>
            </a:r>
          </a:p>
        </p:txBody>
      </p:sp>
      <p:sp>
        <p:nvSpPr>
          <p:cNvPr id="19" name="Content Placeholder 3"/>
          <p:cNvSpPr txBox="1">
            <a:spLocks/>
          </p:cNvSpPr>
          <p:nvPr/>
        </p:nvSpPr>
        <p:spPr bwMode="auto">
          <a:xfrm>
            <a:off x="1656996" y="2138896"/>
            <a:ext cx="2929569" cy="1634576"/>
          </a:xfrm>
          <a:prstGeom prst="rect">
            <a:avLst/>
          </a:prstGeom>
          <a:solidFill>
            <a:schemeClr val="tx2"/>
          </a:solidFill>
          <a:ln>
            <a:solidFill>
              <a:schemeClr val="tx1"/>
            </a:solidFill>
          </a:ln>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rgbClr val="FF9966"/>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80000" indent="-180000" algn="just" eaLnBrk="1" hangingPunct="1">
              <a:spcBef>
                <a:spcPct val="0"/>
              </a:spcBef>
              <a:buClrTx/>
              <a:buSzPct val="100000"/>
              <a:buFont typeface="Wingdings" pitchFamily="2" charset="2"/>
              <a:buChar char="§"/>
              <a:defRPr/>
            </a:pPr>
            <a:r>
              <a:rPr lang="en-ZA" sz="1400" dirty="0">
                <a:solidFill>
                  <a:schemeClr val="bg1"/>
                </a:solidFill>
              </a:rPr>
              <a:t>9 month </a:t>
            </a:r>
            <a:r>
              <a:rPr lang="en-ZA" sz="1400" dirty="0" smtClean="0">
                <a:solidFill>
                  <a:schemeClr val="bg1"/>
                </a:solidFill>
              </a:rPr>
              <a:t>ICT Postgraduate </a:t>
            </a:r>
            <a:r>
              <a:rPr lang="en-ZA" sz="1400" dirty="0">
                <a:solidFill>
                  <a:schemeClr val="bg1"/>
                </a:solidFill>
              </a:rPr>
              <a:t>Leadership Programme in collaboration with </a:t>
            </a:r>
            <a:r>
              <a:rPr lang="en-ZA" sz="1400" dirty="0" smtClean="0">
                <a:solidFill>
                  <a:schemeClr val="bg1"/>
                </a:solidFill>
              </a:rPr>
              <a:t>industry</a:t>
            </a:r>
            <a:endParaRPr lang="en-ZA" sz="1400" dirty="0">
              <a:solidFill>
                <a:schemeClr val="bg1"/>
              </a:solidFill>
            </a:endParaRPr>
          </a:p>
          <a:p>
            <a:pPr marL="180000" indent="-180000" algn="just" eaLnBrk="1" hangingPunct="1">
              <a:spcBef>
                <a:spcPct val="0"/>
              </a:spcBef>
              <a:buClrTx/>
              <a:buSzPct val="100000"/>
              <a:buFont typeface="Wingdings" pitchFamily="2" charset="2"/>
              <a:buChar char="§"/>
              <a:defRPr/>
            </a:pPr>
            <a:r>
              <a:rPr lang="en-ZA" sz="1400" dirty="0" smtClean="0">
                <a:solidFill>
                  <a:schemeClr val="bg1"/>
                </a:solidFill>
              </a:rPr>
              <a:t>Bridging gap between academia and Industry </a:t>
            </a:r>
          </a:p>
          <a:p>
            <a:pPr marL="180000" indent="-180000" algn="just" eaLnBrk="1" hangingPunct="1">
              <a:spcBef>
                <a:spcPct val="0"/>
              </a:spcBef>
              <a:buClrTx/>
              <a:buSzPct val="100000"/>
              <a:buFont typeface="Wingdings" pitchFamily="2" charset="2"/>
              <a:buChar char="§"/>
              <a:defRPr/>
            </a:pPr>
            <a:r>
              <a:rPr lang="en-ZA" sz="1400" dirty="0" smtClean="0">
                <a:solidFill>
                  <a:schemeClr val="bg1"/>
                </a:solidFill>
              </a:rPr>
              <a:t>Green and Biosciences programmes being developed</a:t>
            </a:r>
            <a:endParaRPr lang="en-ZA" sz="1400" dirty="0">
              <a:solidFill>
                <a:schemeClr val="bg1"/>
              </a:solidFill>
            </a:endParaRPr>
          </a:p>
        </p:txBody>
      </p:sp>
      <p:cxnSp>
        <p:nvCxnSpPr>
          <p:cNvPr id="20" name="Straight Connector 19"/>
          <p:cNvCxnSpPr/>
          <p:nvPr/>
        </p:nvCxnSpPr>
        <p:spPr bwMode="auto">
          <a:xfrm>
            <a:off x="4668277" y="1443100"/>
            <a:ext cx="37277" cy="4523758"/>
          </a:xfrm>
          <a:prstGeom prst="line">
            <a:avLst/>
          </a:prstGeom>
          <a:ln>
            <a:solidFill>
              <a:srgbClr val="FF5719"/>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1" name="Content Placeholder 4"/>
          <p:cNvSpPr txBox="1">
            <a:spLocks/>
          </p:cNvSpPr>
          <p:nvPr/>
        </p:nvSpPr>
        <p:spPr bwMode="auto">
          <a:xfrm>
            <a:off x="6073649" y="1443100"/>
            <a:ext cx="2988999" cy="56301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
                <a:srgbClr val="FF9933"/>
              </a:buClr>
              <a:buNone/>
            </a:pPr>
            <a:r>
              <a:rPr lang="en-ZA" sz="1400" dirty="0" smtClean="0">
                <a:solidFill>
                  <a:srgbClr val="FF9933"/>
                </a:solidFill>
              </a:rPr>
              <a:t>Gauteng </a:t>
            </a:r>
            <a:r>
              <a:rPr lang="en-ZA" sz="1400" dirty="0">
                <a:solidFill>
                  <a:srgbClr val="FF9933"/>
                </a:solidFill>
              </a:rPr>
              <a:t>Accelerator </a:t>
            </a:r>
            <a:r>
              <a:rPr lang="en-ZA" sz="1400" dirty="0" smtClean="0">
                <a:solidFill>
                  <a:srgbClr val="FF9933"/>
                </a:solidFill>
              </a:rPr>
              <a:t>Programme - Biosciences: </a:t>
            </a:r>
            <a:r>
              <a:rPr lang="en-ZA" sz="1400" i="1" dirty="0">
                <a:solidFill>
                  <a:schemeClr val="bg1"/>
                </a:solidFill>
              </a:rPr>
              <a:t>E</a:t>
            </a:r>
            <a:r>
              <a:rPr lang="en-ZA" sz="1400" i="1" dirty="0" smtClean="0">
                <a:solidFill>
                  <a:schemeClr val="bg1"/>
                </a:solidFill>
              </a:rPr>
              <a:t>ntrepreneurship</a:t>
            </a:r>
            <a:endParaRPr lang="en-ZA" sz="1400" i="1" dirty="0">
              <a:solidFill>
                <a:schemeClr val="bg1"/>
              </a:solidFill>
            </a:endParaRPr>
          </a:p>
        </p:txBody>
      </p:sp>
      <p:sp>
        <p:nvSpPr>
          <p:cNvPr id="23" name="Rectangle 22"/>
          <p:cNvSpPr/>
          <p:nvPr/>
        </p:nvSpPr>
        <p:spPr>
          <a:xfrm>
            <a:off x="6086712" y="2031909"/>
            <a:ext cx="2975936" cy="1815882"/>
          </a:xfrm>
          <a:prstGeom prst="rect">
            <a:avLst/>
          </a:prstGeom>
          <a:solidFill>
            <a:schemeClr val="tx2"/>
          </a:solidFill>
          <a:ln w="12700"/>
        </p:spPr>
        <p:style>
          <a:lnRef idx="2">
            <a:schemeClr val="dk1"/>
          </a:lnRef>
          <a:fillRef idx="1">
            <a:schemeClr val="lt1"/>
          </a:fillRef>
          <a:effectRef idx="0">
            <a:schemeClr val="dk1"/>
          </a:effectRef>
          <a:fontRef idx="minor">
            <a:schemeClr val="dk1"/>
          </a:fontRef>
        </p:style>
        <p:txBody>
          <a:bodyPr wrap="square">
            <a:spAutoFit/>
          </a:bodyPr>
          <a:lstStyle/>
          <a:p>
            <a:pPr marL="180000" indent="-180000" algn="just">
              <a:buFont typeface="Wingdings" pitchFamily="2" charset="2"/>
              <a:buChar char="§"/>
            </a:pPr>
            <a:r>
              <a:rPr lang="en-US" sz="1400" dirty="0" smtClean="0">
                <a:solidFill>
                  <a:schemeClr val="bg1"/>
                </a:solidFill>
              </a:rPr>
              <a:t>Collaboration between Emory University, Atlanta, Georgia &amp; The Innovation Hub, supported by Department of Science and Technology</a:t>
            </a:r>
          </a:p>
          <a:p>
            <a:pPr marL="180000" indent="-180000" algn="just">
              <a:buFont typeface="Wingdings" pitchFamily="2" charset="2"/>
              <a:buChar char="§"/>
            </a:pPr>
            <a:r>
              <a:rPr lang="en-US" sz="1400" dirty="0" smtClean="0">
                <a:solidFill>
                  <a:schemeClr val="bg1"/>
                </a:solidFill>
              </a:rPr>
              <a:t>Biosciences skills and entrepreneurial development</a:t>
            </a:r>
          </a:p>
          <a:p>
            <a:pPr marL="180000" indent="-180000" algn="just">
              <a:buFont typeface="Wingdings" pitchFamily="2" charset="2"/>
              <a:buChar char="§"/>
            </a:pPr>
            <a:r>
              <a:rPr lang="en-US" sz="1400" dirty="0" smtClean="0">
                <a:solidFill>
                  <a:schemeClr val="bg1"/>
                </a:solidFill>
              </a:rPr>
              <a:t>Supporting BioPark Program</a:t>
            </a:r>
            <a:endParaRPr lang="en-US" sz="1100" dirty="0">
              <a:solidFill>
                <a:schemeClr val="bg1"/>
              </a:solidFill>
            </a:endParaRPr>
          </a:p>
        </p:txBody>
      </p:sp>
      <p:pic>
        <p:nvPicPr>
          <p:cNvPr id="24" name="Picture 1" descr="C:\Users\crupnarain\Documents\GAP Biosciences\Logo\GAP Biosciences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9732" y="1440504"/>
            <a:ext cx="1147098" cy="52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S:\ZZZ PICTURES\CoachLab Graduation 2008\100KZ812\100_96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52" y="1924690"/>
            <a:ext cx="1495639" cy="1835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633" y="1406848"/>
            <a:ext cx="923400" cy="458456"/>
          </a:xfrm>
          <a:prstGeom prst="rect">
            <a:avLst/>
          </a:prstGeom>
        </p:spPr>
      </p:pic>
      <p:cxnSp>
        <p:nvCxnSpPr>
          <p:cNvPr id="27" name="Straight Connector 26"/>
          <p:cNvCxnSpPr/>
          <p:nvPr/>
        </p:nvCxnSpPr>
        <p:spPr bwMode="auto">
          <a:xfrm flipH="1">
            <a:off x="93091" y="3919772"/>
            <a:ext cx="8899864" cy="4932"/>
          </a:xfrm>
          <a:prstGeom prst="line">
            <a:avLst/>
          </a:prstGeom>
          <a:ln>
            <a:solidFill>
              <a:srgbClr val="FF5719"/>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28" name="Picture 2" descr="C:\Users\msibanda\AppData\Local\Microsoft\Windows\Temporary Internet Files\Content.Outlook\S0H7FRCU\IMG_049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6681" y="2226821"/>
            <a:ext cx="1314035" cy="1634577"/>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4"/>
          <p:cNvSpPr txBox="1">
            <a:spLocks/>
          </p:cNvSpPr>
          <p:nvPr/>
        </p:nvSpPr>
        <p:spPr bwMode="auto">
          <a:xfrm>
            <a:off x="1613455" y="4016917"/>
            <a:ext cx="3017546" cy="607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algn="l" rtl="0" eaLnBrk="0" fontAlgn="base" hangingPunct="0">
              <a:spcBef>
                <a:spcPct val="20000"/>
              </a:spcBef>
              <a:spcAft>
                <a:spcPct val="0"/>
              </a:spcAft>
              <a:buClr>
                <a:srgbClr val="FF9966"/>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756000">
              <a:buClr>
                <a:srgbClr val="FF9933"/>
              </a:buClr>
              <a:buFont typeface="Wingdings" pitchFamily="2" charset="2"/>
              <a:buNone/>
            </a:pPr>
            <a:r>
              <a:rPr lang="en-ZA" sz="1400" dirty="0" smtClean="0">
                <a:solidFill>
                  <a:srgbClr val="FF9933"/>
                </a:solidFill>
              </a:rPr>
              <a:t>Internships</a:t>
            </a:r>
            <a:r>
              <a:rPr lang="en-ZA" sz="1400" b="1" dirty="0" smtClean="0">
                <a:solidFill>
                  <a:srgbClr val="FF9933"/>
                </a:solidFill>
              </a:rPr>
              <a:t>: </a:t>
            </a:r>
            <a:r>
              <a:rPr lang="en-ZA" sz="1400" i="1" dirty="0" smtClean="0">
                <a:solidFill>
                  <a:schemeClr val="bg1"/>
                </a:solidFill>
              </a:rPr>
              <a:t>Facilitating access to youth employment</a:t>
            </a:r>
            <a:endParaRPr lang="en-ZA" sz="1400" b="1" i="1" dirty="0" smtClean="0">
              <a:solidFill>
                <a:schemeClr val="bg1"/>
              </a:solidFill>
            </a:endParaRPr>
          </a:p>
        </p:txBody>
      </p:sp>
      <p:sp>
        <p:nvSpPr>
          <p:cNvPr id="30" name="Content Placeholder 3"/>
          <p:cNvSpPr txBox="1">
            <a:spLocks/>
          </p:cNvSpPr>
          <p:nvPr/>
        </p:nvSpPr>
        <p:spPr bwMode="auto">
          <a:xfrm>
            <a:off x="1830057" y="4649584"/>
            <a:ext cx="2791731" cy="1317273"/>
          </a:xfrm>
          <a:prstGeom prst="rect">
            <a:avLst/>
          </a:prstGeom>
          <a:solidFill>
            <a:schemeClr val="tx2"/>
          </a:solidFill>
          <a:ln>
            <a:solidFill>
              <a:schemeClr val="tx1"/>
            </a:solidFill>
          </a:ln>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rgbClr val="FF9966"/>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80000" indent="-180000" algn="just" eaLnBrk="1" hangingPunct="1">
              <a:spcBef>
                <a:spcPct val="0"/>
              </a:spcBef>
              <a:buClrTx/>
              <a:buSzPct val="100000"/>
              <a:buFont typeface="Wingdings" pitchFamily="2" charset="2"/>
              <a:buChar char="§"/>
              <a:defRPr/>
            </a:pPr>
            <a:r>
              <a:rPr lang="en-ZA" sz="1400" dirty="0" smtClean="0">
                <a:solidFill>
                  <a:schemeClr val="bg1"/>
                </a:solidFill>
              </a:rPr>
              <a:t>Sponsored by MICT SETA</a:t>
            </a:r>
          </a:p>
          <a:p>
            <a:pPr marL="180000" indent="-180000" algn="just" eaLnBrk="1" hangingPunct="1">
              <a:spcBef>
                <a:spcPct val="0"/>
              </a:spcBef>
              <a:buClrTx/>
              <a:buSzPct val="100000"/>
              <a:buFont typeface="Wingdings" pitchFamily="2" charset="2"/>
              <a:buChar char="§"/>
              <a:defRPr/>
            </a:pPr>
            <a:r>
              <a:rPr lang="en-ZA" sz="1400" dirty="0" smtClean="0">
                <a:solidFill>
                  <a:schemeClr val="bg1"/>
                </a:solidFill>
              </a:rPr>
              <a:t>12 month ICT internships at Gauteng based companies</a:t>
            </a:r>
          </a:p>
          <a:p>
            <a:pPr marL="180000" indent="-180000" algn="just" eaLnBrk="1" hangingPunct="1">
              <a:spcBef>
                <a:spcPct val="0"/>
              </a:spcBef>
              <a:buClrTx/>
              <a:buSzPct val="100000"/>
              <a:buFont typeface="Wingdings" pitchFamily="2" charset="2"/>
              <a:buChar char="§"/>
              <a:defRPr/>
            </a:pPr>
            <a:r>
              <a:rPr lang="en-ZA" sz="1400" dirty="0" smtClean="0">
                <a:solidFill>
                  <a:schemeClr val="bg1"/>
                </a:solidFill>
              </a:rPr>
              <a:t>Facilitating access to employment for unemployed youth and graduates</a:t>
            </a:r>
          </a:p>
        </p:txBody>
      </p:sp>
      <p:sp>
        <p:nvSpPr>
          <p:cNvPr id="31" name="Content Placeholder 4"/>
          <p:cNvSpPr txBox="1">
            <a:spLocks/>
          </p:cNvSpPr>
          <p:nvPr/>
        </p:nvSpPr>
        <p:spPr bwMode="auto">
          <a:xfrm>
            <a:off x="4849732" y="4028707"/>
            <a:ext cx="4212916" cy="607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algn="l" rtl="0" eaLnBrk="0" fontAlgn="base" hangingPunct="0">
              <a:spcBef>
                <a:spcPct val="20000"/>
              </a:spcBef>
              <a:spcAft>
                <a:spcPct val="0"/>
              </a:spcAft>
              <a:buClr>
                <a:srgbClr val="FF9966"/>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756000">
              <a:buClr>
                <a:srgbClr val="FF9933"/>
              </a:buClr>
              <a:buFont typeface="Wingdings" pitchFamily="2" charset="2"/>
              <a:buNone/>
            </a:pPr>
            <a:r>
              <a:rPr lang="en-ZA" sz="1400" dirty="0" smtClean="0">
                <a:solidFill>
                  <a:srgbClr val="FF9933"/>
                </a:solidFill>
              </a:rPr>
              <a:t>Targeted Workshops and Training</a:t>
            </a:r>
            <a:r>
              <a:rPr lang="en-ZA" sz="1400" b="1" dirty="0" smtClean="0">
                <a:solidFill>
                  <a:srgbClr val="FF9933"/>
                </a:solidFill>
              </a:rPr>
              <a:t>: </a:t>
            </a:r>
            <a:r>
              <a:rPr lang="en-ZA" sz="1400" i="1" dirty="0" smtClean="0">
                <a:solidFill>
                  <a:schemeClr val="bg1"/>
                </a:solidFill>
              </a:rPr>
              <a:t>Adding Value to stakeholders</a:t>
            </a:r>
            <a:endParaRPr lang="en-ZA" sz="1400" b="1" i="1" dirty="0" smtClean="0">
              <a:solidFill>
                <a:schemeClr val="bg1"/>
              </a:solidFill>
            </a:endParaRPr>
          </a:p>
        </p:txBody>
      </p:sp>
      <p:sp>
        <p:nvSpPr>
          <p:cNvPr id="32" name="Content Placeholder 3"/>
          <p:cNvSpPr txBox="1">
            <a:spLocks/>
          </p:cNvSpPr>
          <p:nvPr/>
        </p:nvSpPr>
        <p:spPr bwMode="auto">
          <a:xfrm>
            <a:off x="4849733" y="4624143"/>
            <a:ext cx="4212916" cy="1342715"/>
          </a:xfrm>
          <a:prstGeom prst="rect">
            <a:avLst/>
          </a:prstGeom>
          <a:solidFill>
            <a:schemeClr val="tx2"/>
          </a:solidFill>
          <a:ln>
            <a:solidFill>
              <a:schemeClr val="tx1"/>
            </a:solidFill>
          </a:ln>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rgbClr val="FF9966"/>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80000" indent="-180000" algn="just" eaLnBrk="1" hangingPunct="1">
              <a:spcBef>
                <a:spcPct val="0"/>
              </a:spcBef>
              <a:buClrTx/>
              <a:buSzPct val="100000"/>
              <a:buFont typeface="Wingdings" pitchFamily="2" charset="2"/>
              <a:buChar char="§"/>
              <a:defRPr/>
            </a:pPr>
            <a:r>
              <a:rPr lang="en-ZA" sz="1400" dirty="0" smtClean="0">
                <a:solidFill>
                  <a:schemeClr val="bg1"/>
                </a:solidFill>
              </a:rPr>
              <a:t>Innov8</a:t>
            </a:r>
          </a:p>
          <a:p>
            <a:pPr marL="180000" indent="-180000" algn="just" eaLnBrk="1" hangingPunct="1">
              <a:spcBef>
                <a:spcPct val="0"/>
              </a:spcBef>
              <a:buClrTx/>
              <a:buSzPct val="100000"/>
              <a:buFont typeface="Wingdings" pitchFamily="2" charset="2"/>
              <a:buChar char="§"/>
              <a:defRPr/>
            </a:pPr>
            <a:r>
              <a:rPr lang="en-ZA" sz="1400" dirty="0" smtClean="0">
                <a:solidFill>
                  <a:schemeClr val="bg1"/>
                </a:solidFill>
              </a:rPr>
              <a:t>Specialists Training / Courses</a:t>
            </a:r>
          </a:p>
          <a:p>
            <a:pPr marL="180000" indent="-180000" algn="just" eaLnBrk="1" hangingPunct="1">
              <a:spcBef>
                <a:spcPct val="0"/>
              </a:spcBef>
              <a:buClrTx/>
              <a:buSzPct val="100000"/>
              <a:buFont typeface="Wingdings" pitchFamily="2" charset="2"/>
              <a:buChar char="§"/>
              <a:defRPr/>
            </a:pPr>
            <a:r>
              <a:rPr lang="en-ZA" sz="1400" dirty="0" smtClean="0">
                <a:solidFill>
                  <a:schemeClr val="bg1"/>
                </a:solidFill>
              </a:rPr>
              <a:t>Partner programmes:</a:t>
            </a:r>
          </a:p>
          <a:p>
            <a:pPr marL="465750" lvl="1" indent="-180000" algn="just" eaLnBrk="1" hangingPunct="1">
              <a:spcBef>
                <a:spcPct val="0"/>
              </a:spcBef>
              <a:buSzPct val="100000"/>
              <a:buFont typeface="Wingdings" pitchFamily="2" charset="2"/>
              <a:buChar char="§"/>
              <a:defRPr/>
            </a:pPr>
            <a:r>
              <a:rPr lang="en-ZA" sz="1400" b="0" dirty="0" smtClean="0">
                <a:solidFill>
                  <a:schemeClr val="bg1"/>
                </a:solidFill>
              </a:rPr>
              <a:t>World Intellectual Property Organisation</a:t>
            </a:r>
          </a:p>
          <a:p>
            <a:pPr marL="465750" lvl="1" indent="-180000" algn="just" eaLnBrk="1" hangingPunct="1">
              <a:spcBef>
                <a:spcPct val="0"/>
              </a:spcBef>
              <a:buSzPct val="100000"/>
              <a:buFont typeface="Wingdings" pitchFamily="2" charset="2"/>
              <a:buChar char="§"/>
              <a:defRPr/>
            </a:pPr>
            <a:r>
              <a:rPr lang="en-ZA" sz="1400" b="0" dirty="0" smtClean="0">
                <a:solidFill>
                  <a:schemeClr val="bg1"/>
                </a:solidFill>
              </a:rPr>
              <a:t>1 Day IP Management Workshops</a:t>
            </a:r>
          </a:p>
          <a:p>
            <a:pPr marL="465750" lvl="1" indent="-180000" algn="just" eaLnBrk="1" hangingPunct="1">
              <a:spcBef>
                <a:spcPct val="0"/>
              </a:spcBef>
              <a:buSzPct val="100000"/>
              <a:buFont typeface="Wingdings" pitchFamily="2" charset="2"/>
              <a:buChar char="§"/>
              <a:defRPr/>
            </a:pPr>
            <a:r>
              <a:rPr lang="en-ZA" sz="1400" b="0" dirty="0" smtClean="0">
                <a:solidFill>
                  <a:schemeClr val="bg1"/>
                </a:solidFill>
              </a:rPr>
              <a:t>Training Centre Communications</a:t>
            </a:r>
          </a:p>
        </p:txBody>
      </p:sp>
    </p:spTree>
    <p:extLst>
      <p:ext uri="{BB962C8B-B14F-4D97-AF65-F5344CB8AC3E}">
        <p14:creationId xmlns:p14="http://schemas.microsoft.com/office/powerpoint/2010/main" val="325123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6634" y="81203"/>
            <a:ext cx="8427072" cy="1143000"/>
          </a:xfrm>
        </p:spPr>
        <p:txBody>
          <a:bodyPr>
            <a:normAutofit/>
          </a:bodyPr>
          <a:lstStyle/>
          <a:p>
            <a:pPr algn="l"/>
            <a:r>
              <a:rPr lang="en-ZA" sz="2800" dirty="0" smtClean="0"/>
              <a:t>Programs</a:t>
            </a:r>
            <a:br>
              <a:rPr lang="en-ZA" sz="2800" dirty="0" smtClean="0"/>
            </a:br>
            <a:r>
              <a:rPr lang="en-ZA" sz="2400" b="0" dirty="0" smtClean="0">
                <a:latin typeface="+mn-lt"/>
              </a:rPr>
              <a:t>Enterprise Development</a:t>
            </a:r>
            <a:endParaRPr lang="en-ZA" sz="2400" b="0" dirty="0">
              <a:latin typeface="+mn-lt"/>
            </a:endParaRPr>
          </a:p>
        </p:txBody>
      </p:sp>
      <p:sp>
        <p:nvSpPr>
          <p:cNvPr id="22" name="Content Placeholder 4"/>
          <p:cNvSpPr>
            <a:spLocks noGrp="1"/>
          </p:cNvSpPr>
          <p:nvPr>
            <p:ph idx="1"/>
          </p:nvPr>
        </p:nvSpPr>
        <p:spPr>
          <a:xfrm>
            <a:off x="1403648" y="1319947"/>
            <a:ext cx="3248230" cy="607225"/>
          </a:xfrm>
          <a:solidFill>
            <a:schemeClr val="tx1"/>
          </a:solidFill>
        </p:spPr>
        <p:txBody>
          <a:bodyPr>
            <a:noAutofit/>
          </a:bodyPr>
          <a:lstStyle/>
          <a:p>
            <a:pPr marL="0" indent="-756000">
              <a:buClr>
                <a:srgbClr val="FF9933"/>
              </a:buClr>
              <a:buNone/>
            </a:pPr>
            <a:r>
              <a:rPr lang="en-ZA" sz="1400" b="1" dirty="0" smtClean="0">
                <a:solidFill>
                  <a:srgbClr val="FF9933"/>
                </a:solidFill>
              </a:rPr>
              <a:t>Climate Innovation Centre: </a:t>
            </a:r>
            <a:r>
              <a:rPr lang="en-ZA" sz="1400" b="1" i="1" dirty="0" smtClean="0">
                <a:solidFill>
                  <a:schemeClr val="bg1"/>
                </a:solidFill>
              </a:rPr>
              <a:t>accelerating local innovations</a:t>
            </a:r>
          </a:p>
        </p:txBody>
      </p:sp>
      <p:sp>
        <p:nvSpPr>
          <p:cNvPr id="33" name="Content Placeholder 4"/>
          <p:cNvSpPr txBox="1">
            <a:spLocks/>
          </p:cNvSpPr>
          <p:nvPr/>
        </p:nvSpPr>
        <p:spPr bwMode="auto">
          <a:xfrm>
            <a:off x="5940152" y="1319731"/>
            <a:ext cx="3096344" cy="63356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
                <a:srgbClr val="FF9933"/>
              </a:buClr>
              <a:buFontTx/>
              <a:buNone/>
            </a:pPr>
            <a:r>
              <a:rPr lang="en-ZA" sz="1400" b="1" dirty="0" smtClean="0">
                <a:solidFill>
                  <a:srgbClr val="FF9933"/>
                </a:solidFill>
              </a:rPr>
              <a:t>Maxum: </a:t>
            </a:r>
            <a:r>
              <a:rPr lang="en-ZA" sz="1400" b="1" i="1" dirty="0" smtClean="0">
                <a:solidFill>
                  <a:schemeClr val="bg1"/>
                </a:solidFill>
              </a:rPr>
              <a:t>Technology and Business Incubation Support</a:t>
            </a:r>
          </a:p>
        </p:txBody>
      </p:sp>
      <p:sp>
        <p:nvSpPr>
          <p:cNvPr id="34" name="Content Placeholder 3"/>
          <p:cNvSpPr txBox="1">
            <a:spLocks/>
          </p:cNvSpPr>
          <p:nvPr/>
        </p:nvSpPr>
        <p:spPr bwMode="auto">
          <a:xfrm>
            <a:off x="1664881" y="1953298"/>
            <a:ext cx="2986997" cy="1602680"/>
          </a:xfrm>
          <a:prstGeom prst="rect">
            <a:avLst/>
          </a:prstGeom>
          <a:solidFill>
            <a:schemeClr val="tx2"/>
          </a:solidFill>
          <a:ln>
            <a:solidFill>
              <a:schemeClr val="tx1"/>
            </a:solidFill>
          </a:ln>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rgbClr val="FF9966"/>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80000" indent="-180000" algn="just" eaLnBrk="1" hangingPunct="1">
              <a:spcBef>
                <a:spcPct val="0"/>
              </a:spcBef>
              <a:buClrTx/>
              <a:buSzPct val="100000"/>
              <a:buFont typeface="Wingdings" pitchFamily="2" charset="2"/>
              <a:buChar char="§"/>
              <a:defRPr/>
            </a:pPr>
            <a:r>
              <a:rPr lang="en-ZA" sz="1400" dirty="0" smtClean="0">
                <a:solidFill>
                  <a:schemeClr val="bg1"/>
                </a:solidFill>
              </a:rPr>
              <a:t>Support of locally developed climate innovations</a:t>
            </a:r>
          </a:p>
          <a:p>
            <a:pPr marL="180000" indent="-180000" algn="just" eaLnBrk="1" hangingPunct="1">
              <a:spcBef>
                <a:spcPct val="0"/>
              </a:spcBef>
              <a:buClrTx/>
              <a:buSzPct val="100000"/>
              <a:buFont typeface="Wingdings" pitchFamily="2" charset="2"/>
              <a:buChar char="§"/>
              <a:defRPr/>
            </a:pPr>
            <a:r>
              <a:rPr lang="en-ZA" sz="1400" dirty="0" smtClean="0">
                <a:solidFill>
                  <a:schemeClr val="bg1"/>
                </a:solidFill>
              </a:rPr>
              <a:t>Linkages to infoDev network</a:t>
            </a:r>
          </a:p>
          <a:p>
            <a:pPr marL="180000" indent="-180000" algn="just" eaLnBrk="1" hangingPunct="1">
              <a:spcBef>
                <a:spcPct val="0"/>
              </a:spcBef>
              <a:buClrTx/>
              <a:buSzPct val="100000"/>
              <a:buFont typeface="Wingdings" pitchFamily="2" charset="2"/>
              <a:buChar char="§"/>
              <a:defRPr/>
            </a:pPr>
            <a:r>
              <a:rPr lang="en-ZA" sz="1400" dirty="0" smtClean="0">
                <a:solidFill>
                  <a:schemeClr val="bg1"/>
                </a:solidFill>
              </a:rPr>
              <a:t>5 service offerings</a:t>
            </a:r>
          </a:p>
          <a:p>
            <a:pPr marL="465750" lvl="1" indent="-180000" algn="just" eaLnBrk="1" hangingPunct="1">
              <a:spcBef>
                <a:spcPct val="0"/>
              </a:spcBef>
              <a:buSzPct val="100000"/>
              <a:buFont typeface="Wingdings" pitchFamily="2" charset="2"/>
              <a:buChar char="§"/>
              <a:defRPr/>
            </a:pPr>
            <a:r>
              <a:rPr lang="en-ZA" sz="1000" dirty="0" smtClean="0">
                <a:solidFill>
                  <a:schemeClr val="bg1"/>
                </a:solidFill>
              </a:rPr>
              <a:t>Access to finance, business advisory and incubation, policy advisory, access to facilities and equipment, access to networks and partnerships</a:t>
            </a:r>
          </a:p>
        </p:txBody>
      </p:sp>
      <p:cxnSp>
        <p:nvCxnSpPr>
          <p:cNvPr id="35" name="Straight Connector 34"/>
          <p:cNvCxnSpPr/>
          <p:nvPr/>
        </p:nvCxnSpPr>
        <p:spPr bwMode="auto">
          <a:xfrm>
            <a:off x="4708973" y="1319731"/>
            <a:ext cx="0" cy="4805677"/>
          </a:xfrm>
          <a:prstGeom prst="line">
            <a:avLst/>
          </a:prstGeom>
          <a:ln>
            <a:solidFill>
              <a:srgbClr val="FF5719"/>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6" name="Rectangle 35"/>
          <p:cNvSpPr/>
          <p:nvPr/>
        </p:nvSpPr>
        <p:spPr>
          <a:xfrm>
            <a:off x="5940153" y="1974013"/>
            <a:ext cx="3078786" cy="1600438"/>
          </a:xfrm>
          <a:prstGeom prst="rect">
            <a:avLst/>
          </a:prstGeom>
          <a:solidFill>
            <a:schemeClr val="tx2"/>
          </a:solidFill>
          <a:ln w="12700"/>
        </p:spPr>
        <p:style>
          <a:lnRef idx="2">
            <a:schemeClr val="dk1"/>
          </a:lnRef>
          <a:fillRef idx="1">
            <a:schemeClr val="lt1"/>
          </a:fillRef>
          <a:effectRef idx="0">
            <a:schemeClr val="dk1"/>
          </a:effectRef>
          <a:fontRef idx="minor">
            <a:schemeClr val="dk1"/>
          </a:fontRef>
        </p:style>
        <p:txBody>
          <a:bodyPr wrap="square">
            <a:spAutoFit/>
          </a:bodyPr>
          <a:lstStyle/>
          <a:p>
            <a:pPr marL="180000" indent="-180000" algn="just">
              <a:buFont typeface="Wingdings" pitchFamily="2" charset="2"/>
              <a:buChar char="§"/>
            </a:pPr>
            <a:r>
              <a:rPr lang="en-US" sz="1400" dirty="0">
                <a:solidFill>
                  <a:schemeClr val="bg1"/>
                </a:solidFill>
              </a:rPr>
              <a:t>Technology Business Incubator to fast track the establishment and growth of early stage technology and knowledge based businesses</a:t>
            </a:r>
          </a:p>
          <a:p>
            <a:pPr marL="180000" indent="-180000" algn="just">
              <a:spcAft>
                <a:spcPts val="0"/>
              </a:spcAft>
              <a:buFont typeface="Wingdings" pitchFamily="2" charset="2"/>
              <a:buChar char="§"/>
            </a:pPr>
            <a:r>
              <a:rPr lang="en-US" sz="1400" dirty="0" smtClean="0">
                <a:solidFill>
                  <a:schemeClr val="bg1"/>
                </a:solidFill>
              </a:rPr>
              <a:t>Pre-incubation and </a:t>
            </a:r>
            <a:r>
              <a:rPr lang="en-US" sz="1400" dirty="0" smtClean="0">
                <a:solidFill>
                  <a:schemeClr val="bg1"/>
                </a:solidFill>
              </a:rPr>
              <a:t>business</a:t>
            </a:r>
          </a:p>
          <a:p>
            <a:pPr algn="just">
              <a:spcAft>
                <a:spcPts val="0"/>
              </a:spcAft>
            </a:pPr>
            <a:r>
              <a:rPr lang="en-US" sz="1400" dirty="0">
                <a:solidFill>
                  <a:schemeClr val="bg1"/>
                </a:solidFill>
              </a:rPr>
              <a:t> </a:t>
            </a:r>
            <a:r>
              <a:rPr lang="en-US" sz="1400" dirty="0" smtClean="0">
                <a:solidFill>
                  <a:schemeClr val="bg1"/>
                </a:solidFill>
              </a:rPr>
              <a:t>  </a:t>
            </a:r>
            <a:r>
              <a:rPr lang="en-US" sz="1400" dirty="0" smtClean="0">
                <a:solidFill>
                  <a:schemeClr val="bg1"/>
                </a:solidFill>
              </a:rPr>
              <a:t> </a:t>
            </a:r>
            <a:r>
              <a:rPr lang="en-US" sz="1400" dirty="0" smtClean="0">
                <a:solidFill>
                  <a:schemeClr val="bg1"/>
                </a:solidFill>
              </a:rPr>
              <a:t>incubation</a:t>
            </a:r>
            <a:endParaRPr lang="en-US" sz="1400" dirty="0">
              <a:solidFill>
                <a:schemeClr val="bg1"/>
              </a:solidFill>
            </a:endParaRPr>
          </a:p>
        </p:txBody>
      </p:sp>
      <p:sp>
        <p:nvSpPr>
          <p:cNvPr id="37" name="Content Placeholder 4"/>
          <p:cNvSpPr txBox="1">
            <a:spLocks/>
          </p:cNvSpPr>
          <p:nvPr/>
        </p:nvSpPr>
        <p:spPr bwMode="auto">
          <a:xfrm>
            <a:off x="1232410" y="3694598"/>
            <a:ext cx="3419469" cy="54557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algn="l" rtl="0" eaLnBrk="0" fontAlgn="base" hangingPunct="0">
              <a:spcBef>
                <a:spcPct val="20000"/>
              </a:spcBef>
              <a:spcAft>
                <a:spcPct val="0"/>
              </a:spcAft>
              <a:buClr>
                <a:srgbClr val="FF9966"/>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
                <a:srgbClr val="FF9933"/>
              </a:buClr>
              <a:buFont typeface="Wingdings" pitchFamily="2" charset="2"/>
              <a:buNone/>
            </a:pPr>
            <a:r>
              <a:rPr lang="en-ZA" sz="1400" b="1" dirty="0" smtClean="0">
                <a:solidFill>
                  <a:srgbClr val="FF9933"/>
                </a:solidFill>
              </a:rPr>
              <a:t>Gauteng Innovation Competition: </a:t>
            </a:r>
            <a:r>
              <a:rPr lang="en-ZA" sz="1400" b="1" i="1" dirty="0" smtClean="0">
                <a:solidFill>
                  <a:schemeClr val="bg1"/>
                </a:solidFill>
              </a:rPr>
              <a:t>Fostering</a:t>
            </a:r>
            <a:r>
              <a:rPr lang="en-ZA" sz="1400" i="1" dirty="0" smtClean="0">
                <a:solidFill>
                  <a:schemeClr val="bg1"/>
                </a:solidFill>
              </a:rPr>
              <a:t> Service Delivery</a:t>
            </a:r>
            <a:endParaRPr lang="en-ZA" sz="1400" b="1" i="1" dirty="0" smtClean="0">
              <a:solidFill>
                <a:schemeClr val="bg1"/>
              </a:solidFill>
            </a:endParaRPr>
          </a:p>
        </p:txBody>
      </p:sp>
      <p:sp>
        <p:nvSpPr>
          <p:cNvPr id="38" name="Rectangle 37"/>
          <p:cNvSpPr/>
          <p:nvPr/>
        </p:nvSpPr>
        <p:spPr>
          <a:xfrm>
            <a:off x="1232410" y="4266510"/>
            <a:ext cx="3419469" cy="1858970"/>
          </a:xfrm>
          <a:prstGeom prst="rect">
            <a:avLst/>
          </a:prstGeom>
          <a:solidFill>
            <a:schemeClr val="tx2"/>
          </a:solidFill>
          <a:ln w="12700">
            <a:solidFill>
              <a:schemeClr val="tx1"/>
            </a:solidFill>
          </a:ln>
        </p:spPr>
        <p:txBody>
          <a:bodyPr wrap="square">
            <a:spAutoFit/>
          </a:bodyPr>
          <a:lstStyle/>
          <a:p>
            <a:pPr marL="180000" lvl="0" indent="-180000" algn="just">
              <a:spcBef>
                <a:spcPct val="20000"/>
              </a:spcBef>
              <a:buSzPct val="100000"/>
              <a:buFont typeface="Wingdings" pitchFamily="2" charset="2"/>
              <a:buChar char="§"/>
              <a:defRPr/>
            </a:pPr>
            <a:r>
              <a:rPr lang="en-ZA" sz="1400" dirty="0" smtClean="0">
                <a:solidFill>
                  <a:schemeClr val="bg1"/>
                </a:solidFill>
                <a:latin typeface="+mn-lt"/>
                <a:cs typeface="+mn-cs"/>
              </a:rPr>
              <a:t>Platform </a:t>
            </a:r>
            <a:r>
              <a:rPr lang="en-ZA" sz="1400" dirty="0">
                <a:solidFill>
                  <a:schemeClr val="bg1"/>
                </a:solidFill>
                <a:latin typeface="+mn-lt"/>
                <a:cs typeface="+mn-cs"/>
              </a:rPr>
              <a:t>to source local innovations to </a:t>
            </a:r>
            <a:r>
              <a:rPr lang="en-ZA" sz="1400" dirty="0" smtClean="0">
                <a:solidFill>
                  <a:schemeClr val="bg1"/>
                </a:solidFill>
                <a:latin typeface="+mn-lt"/>
                <a:cs typeface="+mn-cs"/>
              </a:rPr>
              <a:t>address government </a:t>
            </a:r>
            <a:r>
              <a:rPr lang="en-ZA" sz="1400" dirty="0">
                <a:solidFill>
                  <a:schemeClr val="bg1"/>
                </a:solidFill>
                <a:latin typeface="+mn-lt"/>
                <a:cs typeface="+mn-cs"/>
              </a:rPr>
              <a:t>service delivery </a:t>
            </a:r>
            <a:r>
              <a:rPr lang="en-ZA" sz="1400" dirty="0" smtClean="0">
                <a:solidFill>
                  <a:schemeClr val="bg1"/>
                </a:solidFill>
                <a:latin typeface="+mn-lt"/>
                <a:cs typeface="+mn-cs"/>
              </a:rPr>
              <a:t>challenges.</a:t>
            </a:r>
          </a:p>
          <a:p>
            <a:pPr marL="180000" lvl="0" indent="-180000" algn="just">
              <a:spcBef>
                <a:spcPct val="20000"/>
              </a:spcBef>
              <a:buSzPct val="100000"/>
              <a:buFont typeface="Wingdings" pitchFamily="2" charset="2"/>
              <a:buChar char="§"/>
              <a:defRPr/>
            </a:pPr>
            <a:r>
              <a:rPr lang="en-ZA" sz="1400" dirty="0" smtClean="0">
                <a:solidFill>
                  <a:schemeClr val="bg1"/>
                </a:solidFill>
                <a:latin typeface="+mn-lt"/>
                <a:cs typeface="+mn-cs"/>
              </a:rPr>
              <a:t>Prize </a:t>
            </a:r>
            <a:r>
              <a:rPr lang="en-ZA" sz="1400" dirty="0">
                <a:solidFill>
                  <a:schemeClr val="bg1"/>
                </a:solidFill>
                <a:latin typeface="+mn-lt"/>
                <a:cs typeface="+mn-cs"/>
              </a:rPr>
              <a:t>money used as seed </a:t>
            </a:r>
            <a:r>
              <a:rPr lang="en-ZA" sz="1400" dirty="0" smtClean="0">
                <a:solidFill>
                  <a:schemeClr val="bg1"/>
                </a:solidFill>
                <a:latin typeface="+mn-lt"/>
                <a:cs typeface="+mn-cs"/>
              </a:rPr>
              <a:t>capital to </a:t>
            </a:r>
            <a:r>
              <a:rPr lang="en-ZA" sz="1400" dirty="0">
                <a:solidFill>
                  <a:schemeClr val="bg1"/>
                </a:solidFill>
                <a:latin typeface="+mn-lt"/>
                <a:cs typeface="+mn-cs"/>
              </a:rPr>
              <a:t>grow enterprises from innovations. </a:t>
            </a:r>
            <a:endParaRPr lang="en-ZA" sz="1400" dirty="0" smtClean="0">
              <a:solidFill>
                <a:schemeClr val="bg1"/>
              </a:solidFill>
              <a:latin typeface="+mn-lt"/>
              <a:cs typeface="+mn-cs"/>
            </a:endParaRPr>
          </a:p>
          <a:p>
            <a:pPr marL="180000" lvl="0" indent="-180000" algn="just">
              <a:buSzPct val="100000"/>
              <a:buFont typeface="Wingdings" pitchFamily="2" charset="2"/>
              <a:buChar char="§"/>
              <a:defRPr/>
            </a:pPr>
            <a:r>
              <a:rPr lang="en-ZA" sz="1400" dirty="0" smtClean="0">
                <a:solidFill>
                  <a:schemeClr val="bg1"/>
                </a:solidFill>
                <a:latin typeface="+mn-lt"/>
                <a:cs typeface="+mn-cs"/>
              </a:rPr>
              <a:t>Procurement of innovations </a:t>
            </a:r>
            <a:r>
              <a:rPr lang="en-ZA" sz="1400" dirty="0">
                <a:solidFill>
                  <a:schemeClr val="bg1"/>
                </a:solidFill>
                <a:latin typeface="+mn-lt"/>
                <a:cs typeface="+mn-cs"/>
              </a:rPr>
              <a:t>for </a:t>
            </a:r>
            <a:r>
              <a:rPr lang="en-ZA" sz="1400" dirty="0" smtClean="0">
                <a:solidFill>
                  <a:schemeClr val="bg1"/>
                </a:solidFill>
                <a:latin typeface="+mn-lt"/>
                <a:cs typeface="+mn-cs"/>
              </a:rPr>
              <a:t>government service </a:t>
            </a:r>
            <a:r>
              <a:rPr lang="en-ZA" sz="1400" dirty="0" smtClean="0">
                <a:solidFill>
                  <a:schemeClr val="bg1"/>
                </a:solidFill>
                <a:latin typeface="+mn-lt"/>
                <a:cs typeface="+mn-cs"/>
              </a:rPr>
              <a:t>delivery </a:t>
            </a:r>
            <a:r>
              <a:rPr lang="en-ZA" sz="1400" dirty="0">
                <a:solidFill>
                  <a:schemeClr val="bg1"/>
                </a:solidFill>
                <a:latin typeface="+mn-lt"/>
                <a:cs typeface="+mn-cs"/>
              </a:rPr>
              <a:t>challenges</a:t>
            </a:r>
          </a:p>
        </p:txBody>
      </p:sp>
      <p:sp>
        <p:nvSpPr>
          <p:cNvPr id="39" name="Content Placeholder 4"/>
          <p:cNvSpPr txBox="1">
            <a:spLocks/>
          </p:cNvSpPr>
          <p:nvPr/>
        </p:nvSpPr>
        <p:spPr bwMode="auto">
          <a:xfrm>
            <a:off x="6084167" y="3654406"/>
            <a:ext cx="2988999" cy="6411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
                <a:srgbClr val="FF9933"/>
              </a:buClr>
              <a:buNone/>
            </a:pPr>
            <a:r>
              <a:rPr lang="en-ZA" sz="1400" dirty="0" smtClean="0">
                <a:solidFill>
                  <a:srgbClr val="FF9933"/>
                </a:solidFill>
              </a:rPr>
              <a:t>Gauteng </a:t>
            </a:r>
            <a:r>
              <a:rPr lang="en-ZA" sz="1400" dirty="0">
                <a:solidFill>
                  <a:srgbClr val="FF9933"/>
                </a:solidFill>
              </a:rPr>
              <a:t>Accelerator </a:t>
            </a:r>
            <a:r>
              <a:rPr lang="en-ZA" sz="1400" dirty="0" smtClean="0">
                <a:solidFill>
                  <a:srgbClr val="FF9933"/>
                </a:solidFill>
              </a:rPr>
              <a:t>Programme - Biosciences: </a:t>
            </a:r>
            <a:r>
              <a:rPr lang="en-ZA" sz="1400" i="1" dirty="0">
                <a:solidFill>
                  <a:schemeClr val="bg1"/>
                </a:solidFill>
              </a:rPr>
              <a:t>E</a:t>
            </a:r>
            <a:r>
              <a:rPr lang="en-ZA" sz="1400" i="1" dirty="0" smtClean="0">
                <a:solidFill>
                  <a:schemeClr val="bg1"/>
                </a:solidFill>
              </a:rPr>
              <a:t>ntrepreneurship</a:t>
            </a:r>
            <a:endParaRPr lang="en-ZA" sz="1400" i="1" dirty="0">
              <a:solidFill>
                <a:schemeClr val="bg1"/>
              </a:solidFill>
            </a:endParaRPr>
          </a:p>
        </p:txBody>
      </p:sp>
      <p:pic>
        <p:nvPicPr>
          <p:cNvPr id="41" name="Picture 1" descr="C:\Users\crupnarain\Documents\GAP Biosciences\Logo\GAP Biosciences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250" y="3719030"/>
            <a:ext cx="1147098" cy="52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descr="S:\Y    25000  MAXUM - TIH INCUBATOR COMPANY\25005 MAXUM\Logo\New maxum Logo's May 2006\maxumbig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1939" y="1319075"/>
            <a:ext cx="1081818" cy="67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2" descr="S:\XX 24100 COACHLAB GS\X    24100 COACHLAB\Pictures\2005\CoachLab Aug05\Working_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1093" y="2093791"/>
            <a:ext cx="1043510" cy="1418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44" name="Straight Connector 43"/>
          <p:cNvCxnSpPr/>
          <p:nvPr/>
        </p:nvCxnSpPr>
        <p:spPr bwMode="auto">
          <a:xfrm flipH="1">
            <a:off x="136633" y="3611131"/>
            <a:ext cx="8899864" cy="4932"/>
          </a:xfrm>
          <a:prstGeom prst="line">
            <a:avLst/>
          </a:prstGeom>
          <a:ln>
            <a:solidFill>
              <a:srgbClr val="FF5719"/>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45" name="Picture 2" descr="C:\Users\msibanda\AppData\Local\Microsoft\Windows\Temporary Internet Files\Content.Outlook\S0H7FRCU\IMG_049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9614" y="4316971"/>
            <a:ext cx="1410241" cy="180843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552" y="3730751"/>
            <a:ext cx="1125669" cy="239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319731"/>
            <a:ext cx="1232410" cy="63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02" y="1953298"/>
            <a:ext cx="1645079" cy="160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a:xfrm>
            <a:off x="6073648" y="4309527"/>
            <a:ext cx="2999517" cy="1815882"/>
          </a:xfrm>
          <a:prstGeom prst="rect">
            <a:avLst/>
          </a:prstGeom>
          <a:solidFill>
            <a:schemeClr val="tx2"/>
          </a:solidFill>
          <a:ln w="12700"/>
        </p:spPr>
        <p:style>
          <a:lnRef idx="2">
            <a:schemeClr val="dk1"/>
          </a:lnRef>
          <a:fillRef idx="1">
            <a:schemeClr val="lt1"/>
          </a:fillRef>
          <a:effectRef idx="0">
            <a:schemeClr val="dk1"/>
          </a:effectRef>
          <a:fontRef idx="minor">
            <a:schemeClr val="dk1"/>
          </a:fontRef>
        </p:style>
        <p:txBody>
          <a:bodyPr wrap="square">
            <a:spAutoFit/>
          </a:bodyPr>
          <a:lstStyle/>
          <a:p>
            <a:pPr marL="180000" indent="-180000" algn="just">
              <a:buFont typeface="Wingdings" pitchFamily="2" charset="2"/>
              <a:buChar char="§"/>
            </a:pPr>
            <a:r>
              <a:rPr lang="en-US" sz="1400" dirty="0" smtClean="0">
                <a:solidFill>
                  <a:schemeClr val="bg1"/>
                </a:solidFill>
              </a:rPr>
              <a:t>Collaboration between Emory University, Atlanta, Georgia &amp; The Innovation Hub, supported by Department of Science &amp; Technology</a:t>
            </a:r>
          </a:p>
          <a:p>
            <a:pPr marL="180000" indent="-180000" algn="just">
              <a:buFont typeface="Wingdings" pitchFamily="2" charset="2"/>
              <a:buChar char="§"/>
            </a:pPr>
            <a:r>
              <a:rPr lang="en-US" sz="1400" dirty="0" smtClean="0">
                <a:solidFill>
                  <a:schemeClr val="bg1"/>
                </a:solidFill>
              </a:rPr>
              <a:t>Biosciences skills and entrepreneurial development</a:t>
            </a:r>
          </a:p>
          <a:p>
            <a:pPr marL="180000" indent="-180000" algn="just">
              <a:buFont typeface="Wingdings" pitchFamily="2" charset="2"/>
              <a:buChar char="§"/>
            </a:pPr>
            <a:r>
              <a:rPr lang="en-US" sz="1400" dirty="0" smtClean="0">
                <a:solidFill>
                  <a:schemeClr val="bg1"/>
                </a:solidFill>
              </a:rPr>
              <a:t>Supporting BioPark Program</a:t>
            </a:r>
            <a:endParaRPr lang="en-US" sz="1100" dirty="0">
              <a:solidFill>
                <a:schemeClr val="bg1"/>
              </a:solidFill>
            </a:endParaRPr>
          </a:p>
        </p:txBody>
      </p:sp>
    </p:spTree>
    <p:extLst>
      <p:ext uri="{BB962C8B-B14F-4D97-AF65-F5344CB8AC3E}">
        <p14:creationId xmlns:p14="http://schemas.microsoft.com/office/powerpoint/2010/main" val="2711618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46786" y="81203"/>
            <a:ext cx="8316919" cy="1143000"/>
          </a:xfrm>
        </p:spPr>
        <p:txBody>
          <a:bodyPr>
            <a:normAutofit/>
          </a:bodyPr>
          <a:lstStyle/>
          <a:p>
            <a:pPr algn="l"/>
            <a:r>
              <a:rPr lang="en-ZA" sz="2800" dirty="0" smtClean="0"/>
              <a:t>Programs</a:t>
            </a:r>
            <a:br>
              <a:rPr lang="en-ZA" sz="2800" dirty="0" smtClean="0"/>
            </a:br>
            <a:r>
              <a:rPr lang="en-ZA" sz="2400" b="0" dirty="0" smtClean="0">
                <a:latin typeface="+mn-lt"/>
              </a:rPr>
              <a:t>Enterprise Development - mLab</a:t>
            </a:r>
            <a:endParaRPr lang="en-ZA" sz="2400" b="0" dirty="0">
              <a:latin typeface="+mn-lt"/>
            </a:endParaRPr>
          </a:p>
        </p:txBody>
      </p:sp>
      <p:sp>
        <p:nvSpPr>
          <p:cNvPr id="23" name="Rectangle 22"/>
          <p:cNvSpPr/>
          <p:nvPr/>
        </p:nvSpPr>
        <p:spPr bwMode="auto">
          <a:xfrm>
            <a:off x="2177672" y="3613067"/>
            <a:ext cx="1530232" cy="81285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400" b="1" i="0" u="none" strike="noStrike" cap="none" normalizeH="0" baseline="0" smtClean="0">
              <a:ln>
                <a:noFill/>
              </a:ln>
              <a:solidFill>
                <a:schemeClr val="tx1"/>
              </a:solidFill>
              <a:effectLst/>
              <a:latin typeface="Arial" charset="0"/>
            </a:endParaRPr>
          </a:p>
        </p:txBody>
      </p:sp>
      <p:pic>
        <p:nvPicPr>
          <p:cNvPr id="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531" y="1268759"/>
            <a:ext cx="4507617" cy="225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231204" y="3212976"/>
            <a:ext cx="3980756" cy="2866557"/>
            <a:chOff x="258615" y="3049990"/>
            <a:chExt cx="3542257" cy="3619369"/>
          </a:xfrm>
        </p:grpSpPr>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1" y="3049990"/>
              <a:ext cx="3528391" cy="144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615" y="4950159"/>
              <a:ext cx="3366432" cy="17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8" name="Picture 27" descr="DSC_032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5531" y="3687019"/>
            <a:ext cx="4507617" cy="2392514"/>
          </a:xfrm>
          <a:prstGeom prst="rect">
            <a:avLst/>
          </a:prstGeom>
        </p:spPr>
      </p:pic>
      <p:sp>
        <p:nvSpPr>
          <p:cNvPr id="29" name="Rectangle 28"/>
          <p:cNvSpPr/>
          <p:nvPr/>
        </p:nvSpPr>
        <p:spPr>
          <a:xfrm>
            <a:off x="4483933" y="5736586"/>
            <a:ext cx="4507618" cy="307777"/>
          </a:xfrm>
          <a:prstGeom prst="rect">
            <a:avLst/>
          </a:prstGeom>
          <a:solidFill>
            <a:schemeClr val="tx1"/>
          </a:solidFill>
        </p:spPr>
        <p:txBody>
          <a:bodyPr wrap="square">
            <a:spAutoFit/>
          </a:bodyPr>
          <a:lstStyle/>
          <a:p>
            <a:r>
              <a:rPr lang="en-US" sz="1400" i="0" dirty="0" smtClean="0">
                <a:solidFill>
                  <a:schemeClr val="bg1"/>
                </a:solidFill>
                <a:latin typeface="Helvetica Neue"/>
                <a:cs typeface="Helvetica Neue"/>
              </a:rPr>
              <a:t>Hackathon: Nokia &amp; Microsoft: 22 – 24 June 2012</a:t>
            </a:r>
          </a:p>
        </p:txBody>
      </p:sp>
      <p:sp>
        <p:nvSpPr>
          <p:cNvPr id="30" name="Rectangle 29"/>
          <p:cNvSpPr/>
          <p:nvPr/>
        </p:nvSpPr>
        <p:spPr>
          <a:xfrm>
            <a:off x="6818829" y="1237858"/>
            <a:ext cx="2194319" cy="307777"/>
          </a:xfrm>
          <a:prstGeom prst="rect">
            <a:avLst/>
          </a:prstGeom>
          <a:solidFill>
            <a:schemeClr val="tx1"/>
          </a:solidFill>
        </p:spPr>
        <p:txBody>
          <a:bodyPr wrap="none">
            <a:spAutoFit/>
          </a:bodyPr>
          <a:lstStyle/>
          <a:p>
            <a:r>
              <a:rPr lang="en-US" sz="1400" i="0" dirty="0" smtClean="0">
                <a:solidFill>
                  <a:schemeClr val="bg1"/>
                </a:solidFill>
                <a:latin typeface="Helvetica Neue"/>
                <a:cs typeface="Helvetica Neue"/>
              </a:rPr>
              <a:t>Nokia Test bed @ mLab</a:t>
            </a:r>
          </a:p>
        </p:txBody>
      </p:sp>
      <p:sp>
        <p:nvSpPr>
          <p:cNvPr id="31" name="Content Placeholder 4"/>
          <p:cNvSpPr txBox="1">
            <a:spLocks/>
          </p:cNvSpPr>
          <p:nvPr/>
        </p:nvSpPr>
        <p:spPr bwMode="auto">
          <a:xfrm>
            <a:off x="4514619" y="3366732"/>
            <a:ext cx="4498530" cy="6000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Blip>
                <a:blip r:embed="rId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Clr>
                <a:srgbClr val="FF9933"/>
              </a:buClr>
              <a:buFontTx/>
              <a:buNone/>
            </a:pPr>
            <a:r>
              <a:rPr lang="en-ZA" sz="1600" b="1" i="0" dirty="0" smtClean="0">
                <a:solidFill>
                  <a:schemeClr val="bg1"/>
                </a:solidFill>
              </a:rPr>
              <a:t>Fostering mobile applications development and entrepreneurship</a:t>
            </a:r>
          </a:p>
        </p:txBody>
      </p:sp>
      <p:pic>
        <p:nvPicPr>
          <p:cNvPr id="3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6021" y="3664817"/>
            <a:ext cx="1512433" cy="8675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117" y="1237858"/>
            <a:ext cx="4206647" cy="197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651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noGrp="1"/>
          </p:cNvGraphicFramePr>
          <p:nvPr>
            <p:ph idx="1"/>
            <p:extLst>
              <p:ext uri="{D42A27DB-BD31-4B8C-83A1-F6EECF244321}">
                <p14:modId xmlns:p14="http://schemas.microsoft.com/office/powerpoint/2010/main" val="3066864834"/>
              </p:ext>
            </p:extLst>
          </p:nvPr>
        </p:nvGraphicFramePr>
        <p:xfrm>
          <a:off x="251520" y="1247806"/>
          <a:ext cx="8712968" cy="5493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a:xfrm>
            <a:off x="334105" y="81203"/>
            <a:ext cx="8229600" cy="1143000"/>
          </a:xfrm>
        </p:spPr>
        <p:txBody>
          <a:bodyPr>
            <a:normAutofit/>
          </a:bodyPr>
          <a:lstStyle/>
          <a:p>
            <a:pPr algn="l"/>
            <a:r>
              <a:rPr lang="en-ZA" sz="2800" dirty="0" smtClean="0"/>
              <a:t>Programs</a:t>
            </a:r>
            <a:br>
              <a:rPr lang="en-ZA" sz="2800" dirty="0" smtClean="0"/>
            </a:br>
            <a:r>
              <a:rPr lang="en-ZA" sz="2400" b="0" dirty="0" smtClean="0">
                <a:latin typeface="+mn-lt"/>
              </a:rPr>
              <a:t>Climate Innovation </a:t>
            </a:r>
            <a:r>
              <a:rPr lang="en-ZA" sz="2400" b="0" dirty="0" smtClean="0">
                <a:latin typeface="+mn-lt"/>
              </a:rPr>
              <a:t>Centre </a:t>
            </a:r>
            <a:r>
              <a:rPr lang="en-ZA" sz="2400" b="0" dirty="0" smtClean="0">
                <a:latin typeface="+mn-lt"/>
              </a:rPr>
              <a:t>- Service Offerings</a:t>
            </a:r>
            <a:endParaRPr lang="en-ZA" sz="2400" b="0" dirty="0">
              <a:latin typeface="+mn-lt"/>
            </a:endParaRPr>
          </a:p>
        </p:txBody>
      </p:sp>
    </p:spTree>
    <p:extLst>
      <p:ext uri="{BB962C8B-B14F-4D97-AF65-F5344CB8AC3E}">
        <p14:creationId xmlns:p14="http://schemas.microsoft.com/office/powerpoint/2010/main" val="3411862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Overview</a:t>
            </a:r>
            <a:endParaRPr lang="en-ZA" dirty="0"/>
          </a:p>
        </p:txBody>
      </p:sp>
      <p:sp>
        <p:nvSpPr>
          <p:cNvPr id="3" name="Content Placeholder 2"/>
          <p:cNvSpPr>
            <a:spLocks noGrp="1"/>
          </p:cNvSpPr>
          <p:nvPr>
            <p:ph idx="1"/>
          </p:nvPr>
        </p:nvSpPr>
        <p:spPr>
          <a:xfrm>
            <a:off x="149922" y="1080078"/>
            <a:ext cx="8662293" cy="4525962"/>
          </a:xfrm>
        </p:spPr>
        <p:txBody>
          <a:bodyPr/>
          <a:lstStyle/>
          <a:p>
            <a:pPr>
              <a:lnSpc>
                <a:spcPct val="125000"/>
              </a:lnSpc>
              <a:spcBef>
                <a:spcPts val="300"/>
              </a:spcBef>
              <a:spcAft>
                <a:spcPts val="300"/>
              </a:spcAft>
            </a:pPr>
            <a:r>
              <a:rPr lang="en-ZA" sz="2800" dirty="0" smtClean="0"/>
              <a:t>Introduction</a:t>
            </a:r>
            <a:endParaRPr lang="en-ZA" sz="2800" dirty="0" smtClean="0"/>
          </a:p>
          <a:p>
            <a:pPr>
              <a:lnSpc>
                <a:spcPct val="125000"/>
              </a:lnSpc>
              <a:spcBef>
                <a:spcPts val="300"/>
              </a:spcBef>
              <a:spcAft>
                <a:spcPts val="300"/>
              </a:spcAft>
            </a:pPr>
            <a:r>
              <a:rPr lang="en-ZA" sz="2800" dirty="0" smtClean="0"/>
              <a:t>The </a:t>
            </a:r>
            <a:r>
              <a:rPr lang="en-ZA" sz="2800" dirty="0" smtClean="0"/>
              <a:t>South African Experience</a:t>
            </a:r>
          </a:p>
          <a:p>
            <a:pPr lvl="1">
              <a:lnSpc>
                <a:spcPct val="125000"/>
              </a:lnSpc>
              <a:spcBef>
                <a:spcPts val="300"/>
              </a:spcBef>
              <a:spcAft>
                <a:spcPts val="300"/>
              </a:spcAft>
              <a:buFont typeface="Wingdings" pitchFamily="2" charset="2"/>
              <a:buChar char="§"/>
            </a:pPr>
            <a:r>
              <a:rPr lang="en-ZA" sz="2400" dirty="0" smtClean="0"/>
              <a:t>National System of Innovation</a:t>
            </a:r>
          </a:p>
          <a:p>
            <a:pPr lvl="1">
              <a:lnSpc>
                <a:spcPct val="125000"/>
              </a:lnSpc>
              <a:spcBef>
                <a:spcPts val="300"/>
              </a:spcBef>
              <a:spcAft>
                <a:spcPts val="300"/>
              </a:spcAft>
              <a:buFont typeface="Wingdings" pitchFamily="2" charset="2"/>
              <a:buChar char="§"/>
            </a:pPr>
            <a:r>
              <a:rPr lang="en-ZA" sz="2400" dirty="0" smtClean="0"/>
              <a:t>Intellectual Property Rights From Publicly Financed Research and Development Act, 2008</a:t>
            </a:r>
          </a:p>
          <a:p>
            <a:pPr lvl="1">
              <a:lnSpc>
                <a:spcPct val="125000"/>
              </a:lnSpc>
              <a:spcBef>
                <a:spcPts val="300"/>
              </a:spcBef>
              <a:spcAft>
                <a:spcPts val="300"/>
              </a:spcAft>
              <a:buFont typeface="Wingdings" pitchFamily="2" charset="2"/>
              <a:buChar char="§"/>
            </a:pPr>
            <a:r>
              <a:rPr lang="en-ZA" sz="2400" dirty="0" smtClean="0"/>
              <a:t>The Innovation </a:t>
            </a:r>
            <a:r>
              <a:rPr lang="en-ZA" sz="2400" dirty="0" smtClean="0"/>
              <a:t>Hub</a:t>
            </a:r>
            <a:endParaRPr lang="en-ZA" sz="2400" dirty="0" smtClean="0"/>
          </a:p>
          <a:p>
            <a:pPr>
              <a:lnSpc>
                <a:spcPct val="125000"/>
              </a:lnSpc>
              <a:spcBef>
                <a:spcPts val="300"/>
              </a:spcBef>
              <a:spcAft>
                <a:spcPts val="300"/>
              </a:spcAft>
            </a:pPr>
            <a:r>
              <a:rPr lang="en-ZA" sz="2800" dirty="0" smtClean="0"/>
              <a:t>Concluding Remarks</a:t>
            </a:r>
            <a:endParaRPr lang="en-ZA" dirty="0" smtClean="0"/>
          </a:p>
          <a:p>
            <a:endParaRPr lang="en-ZA" dirty="0" smtClean="0"/>
          </a:p>
          <a:p>
            <a:endParaRPr lang="en-ZA" dirty="0"/>
          </a:p>
        </p:txBody>
      </p:sp>
      <p:sp>
        <p:nvSpPr>
          <p:cNvPr id="5" name="object 6"/>
          <p:cNvSpPr/>
          <p:nvPr/>
        </p:nvSpPr>
        <p:spPr>
          <a:xfrm>
            <a:off x="127584" y="5157192"/>
            <a:ext cx="8764905" cy="864090"/>
          </a:xfrm>
          <a:custGeom>
            <a:avLst/>
            <a:gdLst/>
            <a:ahLst/>
            <a:cxnLst/>
            <a:rect l="l" t="t" r="r" b="b"/>
            <a:pathLst>
              <a:path w="8764905" h="1302892">
                <a:moveTo>
                  <a:pt x="0" y="1302893"/>
                </a:moveTo>
                <a:lnTo>
                  <a:pt x="8764905" y="1302893"/>
                </a:lnTo>
                <a:lnTo>
                  <a:pt x="8764905" y="0"/>
                </a:lnTo>
                <a:lnTo>
                  <a:pt x="0" y="0"/>
                </a:lnTo>
                <a:lnTo>
                  <a:pt x="0" y="1302893"/>
                </a:lnTo>
                <a:close/>
              </a:path>
            </a:pathLst>
          </a:custGeom>
          <a:ln w="9525">
            <a:solidFill>
              <a:srgbClr val="FF5618"/>
            </a:solidFill>
          </a:ln>
        </p:spPr>
        <p:txBody>
          <a:bodyPr wrap="square" lIns="0" tIns="0" rIns="0" bIns="0" rtlCol="0">
            <a:noAutofit/>
          </a:bodyPr>
          <a:lstStyle/>
          <a:p>
            <a:endParaRPr/>
          </a:p>
        </p:txBody>
      </p:sp>
      <p:grpSp>
        <p:nvGrpSpPr>
          <p:cNvPr id="7" name="Group 6"/>
          <p:cNvGrpSpPr/>
          <p:nvPr/>
        </p:nvGrpSpPr>
        <p:grpSpPr>
          <a:xfrm>
            <a:off x="104618" y="5027684"/>
            <a:ext cx="8787871" cy="1051098"/>
            <a:chOff x="104618" y="5027684"/>
            <a:chExt cx="8787871" cy="1051098"/>
          </a:xfrm>
        </p:grpSpPr>
        <p:sp>
          <p:nvSpPr>
            <p:cNvPr id="4" name="object 5"/>
            <p:cNvSpPr/>
            <p:nvPr/>
          </p:nvSpPr>
          <p:spPr>
            <a:xfrm>
              <a:off x="127584" y="5142678"/>
              <a:ext cx="8764905" cy="936104"/>
            </a:xfrm>
            <a:custGeom>
              <a:avLst/>
              <a:gdLst/>
              <a:ahLst/>
              <a:cxnLst/>
              <a:rect l="l" t="t" r="r" b="b"/>
              <a:pathLst>
                <a:path w="8764905" h="1302892">
                  <a:moveTo>
                    <a:pt x="0" y="1302893"/>
                  </a:moveTo>
                  <a:lnTo>
                    <a:pt x="8764905" y="1302893"/>
                  </a:lnTo>
                  <a:lnTo>
                    <a:pt x="8764905" y="0"/>
                  </a:lnTo>
                  <a:lnTo>
                    <a:pt x="0" y="0"/>
                  </a:lnTo>
                  <a:lnTo>
                    <a:pt x="0" y="1302893"/>
                  </a:lnTo>
                  <a:close/>
                </a:path>
              </a:pathLst>
            </a:custGeom>
            <a:solidFill>
              <a:srgbClr val="000000"/>
            </a:solidFill>
          </p:spPr>
          <p:txBody>
            <a:bodyPr wrap="square" lIns="0" tIns="0" rIns="0" bIns="0" rtlCol="0">
              <a:noAutofit/>
            </a:bodyPr>
            <a:lstStyle/>
            <a:p>
              <a:endParaRPr/>
            </a:p>
          </p:txBody>
        </p:sp>
        <p:sp>
          <p:nvSpPr>
            <p:cNvPr id="6" name="object 2"/>
            <p:cNvSpPr txBox="1"/>
            <p:nvPr/>
          </p:nvSpPr>
          <p:spPr>
            <a:xfrm>
              <a:off x="104618" y="5027684"/>
              <a:ext cx="8764905" cy="1008112"/>
            </a:xfrm>
            <a:prstGeom prst="rect">
              <a:avLst/>
            </a:prstGeom>
          </p:spPr>
          <p:txBody>
            <a:bodyPr wrap="square" lIns="0" tIns="0" rIns="0" bIns="0" rtlCol="0">
              <a:noAutofit/>
            </a:bodyPr>
            <a:lstStyle/>
            <a:p>
              <a:pPr>
                <a:lnSpc>
                  <a:spcPts val="1200"/>
                </a:lnSpc>
                <a:spcBef>
                  <a:spcPts val="91"/>
                </a:spcBef>
              </a:pPr>
              <a:endParaRPr sz="1200" dirty="0"/>
            </a:p>
            <a:p>
              <a:pPr marL="184803" marR="185153" algn="ctr">
                <a:spcBef>
                  <a:spcPts val="300"/>
                </a:spcBef>
              </a:pPr>
              <a:r>
                <a:rPr b="1" spc="0" dirty="0" smtClean="0">
                  <a:solidFill>
                    <a:srgbClr val="FFFFFF"/>
                  </a:solidFill>
                  <a:latin typeface="Calibri"/>
                  <a:cs typeface="Calibri"/>
                </a:rPr>
                <a:t>Inn</a:t>
              </a:r>
              <a:r>
                <a:rPr b="1" spc="-14" dirty="0" smtClean="0">
                  <a:solidFill>
                    <a:srgbClr val="FFFFFF"/>
                  </a:solidFill>
                  <a:latin typeface="Calibri"/>
                  <a:cs typeface="Calibri"/>
                </a:rPr>
                <a:t>o</a:t>
              </a:r>
              <a:r>
                <a:rPr b="1" spc="-50" dirty="0" smtClean="0">
                  <a:solidFill>
                    <a:srgbClr val="FFFFFF"/>
                  </a:solidFill>
                  <a:latin typeface="Calibri"/>
                  <a:cs typeface="Calibri"/>
                </a:rPr>
                <a:t>v</a:t>
              </a:r>
              <a:r>
                <a:rPr b="1" spc="-29" dirty="0" smtClean="0">
                  <a:solidFill>
                    <a:srgbClr val="FFFFFF"/>
                  </a:solidFill>
                  <a:latin typeface="Calibri"/>
                  <a:cs typeface="Calibri"/>
                </a:rPr>
                <a:t>a</a:t>
              </a:r>
              <a:r>
                <a:rPr b="1" spc="0" dirty="0" smtClean="0">
                  <a:solidFill>
                    <a:srgbClr val="FFFFFF"/>
                  </a:solidFill>
                  <a:latin typeface="Calibri"/>
                  <a:cs typeface="Calibri"/>
                </a:rPr>
                <a:t>ti</a:t>
              </a:r>
              <a:r>
                <a:rPr b="1" spc="-4" dirty="0" smtClean="0">
                  <a:solidFill>
                    <a:srgbClr val="FFFFFF"/>
                  </a:solidFill>
                  <a:latin typeface="Calibri"/>
                  <a:cs typeface="Calibri"/>
                </a:rPr>
                <a:t>o</a:t>
              </a:r>
              <a:r>
                <a:rPr b="1" spc="0" dirty="0" smtClean="0">
                  <a:solidFill>
                    <a:srgbClr val="FFFFFF"/>
                  </a:solidFill>
                  <a:latin typeface="Calibri"/>
                  <a:cs typeface="Calibri"/>
                </a:rPr>
                <a:t>n</a:t>
              </a:r>
              <a:r>
                <a:rPr b="1" spc="25" dirty="0" smtClean="0">
                  <a:solidFill>
                    <a:srgbClr val="FFFFFF"/>
                  </a:solidFill>
                  <a:latin typeface="Calibri"/>
                  <a:cs typeface="Calibri"/>
                </a:rPr>
                <a:t> </a:t>
              </a:r>
              <a:r>
                <a:rPr b="1" spc="0" dirty="0" smtClean="0">
                  <a:solidFill>
                    <a:srgbClr val="FFFFFF"/>
                  </a:solidFill>
                  <a:latin typeface="Calibri"/>
                  <a:cs typeface="Calibri"/>
                </a:rPr>
                <a:t>is</a:t>
              </a:r>
              <a:r>
                <a:rPr b="1" spc="-9" dirty="0" smtClean="0">
                  <a:solidFill>
                    <a:srgbClr val="FFFFFF"/>
                  </a:solidFill>
                  <a:latin typeface="Calibri"/>
                  <a:cs typeface="Calibri"/>
                </a:rPr>
                <a:t> </a:t>
              </a:r>
              <a:r>
                <a:rPr b="1" spc="0" dirty="0" smtClean="0">
                  <a:solidFill>
                    <a:srgbClr val="FFFFFF"/>
                  </a:solidFill>
                  <a:latin typeface="Calibri"/>
                  <a:cs typeface="Calibri"/>
                </a:rPr>
                <a:t>a l</a:t>
              </a:r>
              <a:r>
                <a:rPr b="1" spc="-14" dirty="0" smtClean="0">
                  <a:solidFill>
                    <a:srgbClr val="FFFFFF"/>
                  </a:solidFill>
                  <a:latin typeface="Calibri"/>
                  <a:cs typeface="Calibri"/>
                </a:rPr>
                <a:t>e</a:t>
              </a:r>
              <a:r>
                <a:rPr b="1" spc="-25" dirty="0" smtClean="0">
                  <a:solidFill>
                    <a:srgbClr val="FFFFFF"/>
                  </a:solidFill>
                  <a:latin typeface="Calibri"/>
                  <a:cs typeface="Calibri"/>
                </a:rPr>
                <a:t>v</a:t>
              </a:r>
              <a:r>
                <a:rPr b="1" spc="0" dirty="0" smtClean="0">
                  <a:solidFill>
                    <a:srgbClr val="FFFFFF"/>
                  </a:solidFill>
                  <a:latin typeface="Calibri"/>
                  <a:cs typeface="Calibri"/>
                </a:rPr>
                <a:t>er in </a:t>
              </a:r>
              <a:r>
                <a:rPr b="1" spc="4" dirty="0" smtClean="0">
                  <a:solidFill>
                    <a:srgbClr val="FFFFFF"/>
                  </a:solidFill>
                  <a:latin typeface="Calibri"/>
                  <a:cs typeface="Calibri"/>
                </a:rPr>
                <a:t>s</a:t>
              </a:r>
              <a:r>
                <a:rPr b="1" spc="0" dirty="0" smtClean="0">
                  <a:solidFill>
                    <a:srgbClr val="FFFFFF"/>
                  </a:solidFill>
                  <a:latin typeface="Calibri"/>
                  <a:cs typeface="Calibri"/>
                </a:rPr>
                <a:t>ocio</a:t>
              </a:r>
              <a:r>
                <a:rPr b="1" spc="4" dirty="0" smtClean="0">
                  <a:solidFill>
                    <a:srgbClr val="FFFFFF"/>
                  </a:solidFill>
                  <a:latin typeface="Calibri"/>
                  <a:cs typeface="Calibri"/>
                </a:rPr>
                <a:t>-</a:t>
              </a:r>
              <a:r>
                <a:rPr b="1" spc="0" dirty="0" smtClean="0">
                  <a:solidFill>
                    <a:srgbClr val="FFFFFF"/>
                  </a:solidFill>
                  <a:latin typeface="Calibri"/>
                  <a:cs typeface="Calibri"/>
                </a:rPr>
                <a:t>ec</a:t>
              </a:r>
              <a:r>
                <a:rPr b="1" spc="-9" dirty="0" smtClean="0">
                  <a:solidFill>
                    <a:srgbClr val="FFFFFF"/>
                  </a:solidFill>
                  <a:latin typeface="Calibri"/>
                  <a:cs typeface="Calibri"/>
                </a:rPr>
                <a:t>o</a:t>
              </a:r>
              <a:r>
                <a:rPr b="1" spc="0" dirty="0" smtClean="0">
                  <a:solidFill>
                    <a:srgbClr val="FFFFFF"/>
                  </a:solidFill>
                  <a:latin typeface="Calibri"/>
                  <a:cs typeface="Calibri"/>
                </a:rPr>
                <a:t>n</a:t>
              </a:r>
              <a:r>
                <a:rPr b="1" spc="-4" dirty="0" smtClean="0">
                  <a:solidFill>
                    <a:srgbClr val="FFFFFF"/>
                  </a:solidFill>
                  <a:latin typeface="Calibri"/>
                  <a:cs typeface="Calibri"/>
                </a:rPr>
                <a:t>o</a:t>
              </a:r>
              <a:r>
                <a:rPr b="1" spc="0" dirty="0" smtClean="0">
                  <a:solidFill>
                    <a:srgbClr val="FFFFFF"/>
                  </a:solidFill>
                  <a:latin typeface="Calibri"/>
                  <a:cs typeface="Calibri"/>
                </a:rPr>
                <a:t>m</a:t>
              </a:r>
              <a:r>
                <a:rPr b="1" spc="-9" dirty="0" smtClean="0">
                  <a:solidFill>
                    <a:srgbClr val="FFFFFF"/>
                  </a:solidFill>
                  <a:latin typeface="Calibri"/>
                  <a:cs typeface="Calibri"/>
                </a:rPr>
                <a:t>i</a:t>
              </a:r>
              <a:r>
                <a:rPr b="1" spc="0" dirty="0" smtClean="0">
                  <a:solidFill>
                    <a:srgbClr val="FFFFFF"/>
                  </a:solidFill>
                  <a:latin typeface="Calibri"/>
                  <a:cs typeface="Calibri"/>
                </a:rPr>
                <a:t>c d</a:t>
              </a:r>
              <a:r>
                <a:rPr b="1" spc="-9" dirty="0" smtClean="0">
                  <a:solidFill>
                    <a:srgbClr val="FFFFFF"/>
                  </a:solidFill>
                  <a:latin typeface="Calibri"/>
                  <a:cs typeface="Calibri"/>
                </a:rPr>
                <a:t>e</a:t>
              </a:r>
              <a:r>
                <a:rPr b="1" spc="-25" dirty="0" smtClean="0">
                  <a:solidFill>
                    <a:srgbClr val="FFFFFF"/>
                  </a:solidFill>
                  <a:latin typeface="Calibri"/>
                  <a:cs typeface="Calibri"/>
                </a:rPr>
                <a:t>v</a:t>
              </a:r>
              <a:r>
                <a:rPr b="1" spc="0" dirty="0" smtClean="0">
                  <a:solidFill>
                    <a:srgbClr val="FFFFFF"/>
                  </a:solidFill>
                  <a:latin typeface="Calibri"/>
                  <a:cs typeface="Calibri"/>
                </a:rPr>
                <a:t>elo</a:t>
              </a:r>
              <a:r>
                <a:rPr b="1" spc="-9" dirty="0" smtClean="0">
                  <a:solidFill>
                    <a:srgbClr val="FFFFFF"/>
                  </a:solidFill>
                  <a:latin typeface="Calibri"/>
                  <a:cs typeface="Calibri"/>
                </a:rPr>
                <a:t>p</a:t>
              </a:r>
              <a:r>
                <a:rPr b="1" spc="0" dirty="0" smtClean="0">
                  <a:solidFill>
                    <a:srgbClr val="FFFFFF"/>
                  </a:solidFill>
                  <a:latin typeface="Calibri"/>
                  <a:cs typeface="Calibri"/>
                </a:rPr>
                <a:t>me</a:t>
              </a:r>
              <a:r>
                <a:rPr b="1" spc="-29" dirty="0" smtClean="0">
                  <a:solidFill>
                    <a:srgbClr val="FFFFFF"/>
                  </a:solidFill>
                  <a:latin typeface="Calibri"/>
                  <a:cs typeface="Calibri"/>
                </a:rPr>
                <a:t>n</a:t>
              </a:r>
              <a:r>
                <a:rPr b="1" spc="0" dirty="0" smtClean="0">
                  <a:solidFill>
                    <a:srgbClr val="FFFFFF"/>
                  </a:solidFill>
                  <a:latin typeface="Calibri"/>
                  <a:cs typeface="Calibri"/>
                </a:rPr>
                <a:t>t</a:t>
              </a:r>
              <a:endParaRPr dirty="0">
                <a:latin typeface="Calibri"/>
                <a:cs typeface="Calibri"/>
              </a:endParaRPr>
            </a:p>
            <a:p>
              <a:pPr marL="2645056" marR="2644023" algn="ctr">
                <a:spcBef>
                  <a:spcPts val="300"/>
                </a:spcBef>
              </a:pPr>
              <a:r>
                <a:rPr b="1" spc="0" dirty="0" smtClean="0">
                  <a:solidFill>
                    <a:srgbClr val="FFFFFF"/>
                  </a:solidFill>
                  <a:latin typeface="Calibri"/>
                  <a:cs typeface="Calibri"/>
                </a:rPr>
                <a:t>a</a:t>
              </a:r>
              <a:r>
                <a:rPr b="1" spc="-9" dirty="0" smtClean="0">
                  <a:solidFill>
                    <a:srgbClr val="FFFFFF"/>
                  </a:solidFill>
                  <a:latin typeface="Calibri"/>
                  <a:cs typeface="Calibri"/>
                </a:rPr>
                <a:t>n</a:t>
              </a:r>
              <a:r>
                <a:rPr b="1" spc="0" dirty="0" smtClean="0">
                  <a:solidFill>
                    <a:srgbClr val="FFFFFF"/>
                  </a:solidFill>
                  <a:latin typeface="Calibri"/>
                  <a:cs typeface="Calibri"/>
                </a:rPr>
                <a:t>d c</a:t>
              </a:r>
              <a:r>
                <a:rPr b="1" spc="-9" dirty="0" smtClean="0">
                  <a:solidFill>
                    <a:srgbClr val="FFFFFF"/>
                  </a:solidFill>
                  <a:latin typeface="Calibri"/>
                  <a:cs typeface="Calibri"/>
                </a:rPr>
                <a:t>o</a:t>
              </a:r>
              <a:r>
                <a:rPr b="1" spc="0" dirty="0" smtClean="0">
                  <a:solidFill>
                    <a:srgbClr val="FFFFFF"/>
                  </a:solidFill>
                  <a:latin typeface="Calibri"/>
                  <a:cs typeface="Calibri"/>
                </a:rPr>
                <a:t>m</a:t>
              </a:r>
              <a:r>
                <a:rPr b="1" spc="-9" dirty="0" smtClean="0">
                  <a:solidFill>
                    <a:srgbClr val="FFFFFF"/>
                  </a:solidFill>
                  <a:latin typeface="Calibri"/>
                  <a:cs typeface="Calibri"/>
                </a:rPr>
                <a:t>p</a:t>
              </a:r>
              <a:r>
                <a:rPr b="1" spc="-19" dirty="0" smtClean="0">
                  <a:solidFill>
                    <a:srgbClr val="FFFFFF"/>
                  </a:solidFill>
                  <a:latin typeface="Calibri"/>
                  <a:cs typeface="Calibri"/>
                </a:rPr>
                <a:t>e</a:t>
              </a:r>
              <a:r>
                <a:rPr b="1" spc="0" dirty="0" smtClean="0">
                  <a:solidFill>
                    <a:srgbClr val="FFFFFF"/>
                  </a:solidFill>
                  <a:latin typeface="Calibri"/>
                  <a:cs typeface="Calibri"/>
                </a:rPr>
                <a:t>titi</a:t>
              </a:r>
              <a:r>
                <a:rPr b="1" spc="-29" dirty="0" smtClean="0">
                  <a:solidFill>
                    <a:srgbClr val="FFFFFF"/>
                  </a:solidFill>
                  <a:latin typeface="Calibri"/>
                  <a:cs typeface="Calibri"/>
                </a:rPr>
                <a:t>v</a:t>
              </a:r>
              <a:r>
                <a:rPr b="1" spc="0" dirty="0" smtClean="0">
                  <a:solidFill>
                    <a:srgbClr val="FFFFFF"/>
                  </a:solidFill>
                  <a:latin typeface="Calibri"/>
                  <a:cs typeface="Calibri"/>
                </a:rPr>
                <a:t>eness!</a:t>
              </a:r>
              <a:endParaRPr dirty="0">
                <a:latin typeface="Calibri"/>
                <a:cs typeface="Calibri"/>
              </a:endParaRPr>
            </a:p>
          </p:txBody>
        </p:sp>
      </p:grpSp>
    </p:spTree>
    <p:extLst>
      <p:ext uri="{BB962C8B-B14F-4D97-AF65-F5344CB8AC3E}">
        <p14:creationId xmlns:p14="http://schemas.microsoft.com/office/powerpoint/2010/main" val="356542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520" y="81203"/>
            <a:ext cx="8312185" cy="1143000"/>
          </a:xfrm>
        </p:spPr>
        <p:txBody>
          <a:bodyPr>
            <a:normAutofit/>
          </a:bodyPr>
          <a:lstStyle/>
          <a:p>
            <a:pPr algn="l"/>
            <a:r>
              <a:rPr lang="en-ZA" sz="2800" dirty="0" smtClean="0"/>
              <a:t>Programs</a:t>
            </a:r>
            <a:br>
              <a:rPr lang="en-ZA" sz="2800" dirty="0" smtClean="0"/>
            </a:br>
            <a:r>
              <a:rPr lang="en-ZA" sz="2400" b="0" dirty="0" smtClean="0">
                <a:latin typeface="+mn-lt"/>
              </a:rPr>
              <a:t>Value Added Services</a:t>
            </a:r>
            <a:endParaRPr lang="en-ZA" sz="2400" b="0" dirty="0">
              <a:latin typeface="+mn-lt"/>
            </a:endParaRPr>
          </a:p>
        </p:txBody>
      </p:sp>
      <p:sp>
        <p:nvSpPr>
          <p:cNvPr id="23" name="Content Placeholder 2"/>
          <p:cNvSpPr>
            <a:spLocks noGrp="1"/>
          </p:cNvSpPr>
          <p:nvPr>
            <p:ph idx="1"/>
          </p:nvPr>
        </p:nvSpPr>
        <p:spPr>
          <a:xfrm>
            <a:off x="147016" y="1349149"/>
            <a:ext cx="8889480" cy="4653071"/>
          </a:xfrm>
        </p:spPr>
        <p:txBody>
          <a:bodyPr>
            <a:normAutofit fontScale="92500" lnSpcReduction="10000"/>
          </a:bodyPr>
          <a:lstStyle/>
          <a:p>
            <a:r>
              <a:rPr lang="en-US" sz="2000" b="1" dirty="0" smtClean="0"/>
              <a:t>ICT:</a:t>
            </a:r>
            <a:r>
              <a:rPr lang="en-US" sz="2000" dirty="0" smtClean="0"/>
              <a:t> state of the art </a:t>
            </a:r>
            <a:r>
              <a:rPr lang="en-US" sz="1800" i="1" dirty="0" smtClean="0"/>
              <a:t>enabling ICT environment   with  free bandwidth for incubated companies </a:t>
            </a:r>
          </a:p>
          <a:p>
            <a:r>
              <a:rPr lang="en-US" sz="2000" b="1" dirty="0" smtClean="0"/>
              <a:t>Access to Markets:</a:t>
            </a:r>
          </a:p>
          <a:p>
            <a:pPr lvl="1">
              <a:buFont typeface="Wingdings" pitchFamily="2" charset="2"/>
              <a:buChar char="§"/>
            </a:pPr>
            <a:r>
              <a:rPr lang="en-US" sz="1800" dirty="0" smtClean="0"/>
              <a:t>Collaborations and soft-landing opportunities</a:t>
            </a:r>
          </a:p>
          <a:p>
            <a:pPr lvl="1">
              <a:buFont typeface="Wingdings" pitchFamily="2" charset="2"/>
              <a:buChar char="§"/>
            </a:pPr>
            <a:r>
              <a:rPr lang="en-US" sz="1800" dirty="0" smtClean="0"/>
              <a:t>International opportunities for companies through the Open Innovation portal  and linkages to the  IASP network (including open innovation </a:t>
            </a:r>
            <a:r>
              <a:rPr lang="en-US" sz="1800" dirty="0" err="1" smtClean="0"/>
              <a:t>programmes</a:t>
            </a:r>
            <a:r>
              <a:rPr lang="en-US" sz="1800" dirty="0" smtClean="0"/>
              <a:t>)</a:t>
            </a:r>
          </a:p>
          <a:p>
            <a:pPr lvl="1">
              <a:buFont typeface="Wingdings" pitchFamily="2" charset="2"/>
              <a:buChar char="§"/>
            </a:pPr>
            <a:r>
              <a:rPr lang="en-US" sz="1800" dirty="0" smtClean="0"/>
              <a:t>DTI Export programme </a:t>
            </a:r>
          </a:p>
          <a:p>
            <a:pPr lvl="1">
              <a:buFont typeface="Wingdings" pitchFamily="2" charset="2"/>
              <a:buChar char="§"/>
            </a:pPr>
            <a:r>
              <a:rPr lang="en-US" sz="1800" dirty="0" smtClean="0"/>
              <a:t>Market research </a:t>
            </a:r>
            <a:r>
              <a:rPr lang="en-US" sz="1800" dirty="0"/>
              <a:t>reports </a:t>
            </a:r>
            <a:r>
              <a:rPr lang="en-US" sz="1800" dirty="0" smtClean="0"/>
              <a:t>and business </a:t>
            </a:r>
            <a:r>
              <a:rPr lang="en-US" sz="1800" dirty="0"/>
              <a:t>networks</a:t>
            </a:r>
          </a:p>
          <a:p>
            <a:pPr lvl="1">
              <a:buFont typeface="Wingdings" pitchFamily="2" charset="2"/>
              <a:buChar char="§"/>
            </a:pPr>
            <a:r>
              <a:rPr lang="en-US" sz="1800" dirty="0" smtClean="0"/>
              <a:t>Innovation specialists: </a:t>
            </a:r>
            <a:r>
              <a:rPr lang="en-US" sz="1800" i="1" dirty="0" smtClean="0"/>
              <a:t>access to various sector networks, sector specific support </a:t>
            </a:r>
            <a:r>
              <a:rPr lang="en-US" sz="1800" i="1" dirty="0" err="1" smtClean="0"/>
              <a:t>programmes</a:t>
            </a:r>
            <a:r>
              <a:rPr lang="en-US" sz="1800" i="1" dirty="0" smtClean="0"/>
              <a:t>, conferences and workshops</a:t>
            </a:r>
          </a:p>
          <a:p>
            <a:r>
              <a:rPr lang="en-US" sz="2000" b="1" dirty="0" smtClean="0"/>
              <a:t>Research support and access to equipments</a:t>
            </a:r>
            <a:r>
              <a:rPr lang="en-US" sz="2000" dirty="0" smtClean="0"/>
              <a:t> + specialists through partner institutions</a:t>
            </a:r>
          </a:p>
          <a:p>
            <a:pPr lvl="0"/>
            <a:r>
              <a:rPr lang="en-US" sz="2000" b="1" dirty="0">
                <a:solidFill>
                  <a:srgbClr val="000000"/>
                </a:solidFill>
              </a:rPr>
              <a:t>Networking functions and events @TIH: </a:t>
            </a:r>
            <a:r>
              <a:rPr lang="en-US" sz="2000" i="1" dirty="0">
                <a:solidFill>
                  <a:srgbClr val="000000"/>
                </a:solidFill>
              </a:rPr>
              <a:t>experts networks, trends, etc. </a:t>
            </a:r>
          </a:p>
          <a:p>
            <a:r>
              <a:rPr lang="en-US" sz="2000" dirty="0" smtClean="0"/>
              <a:t>Access </a:t>
            </a:r>
            <a:r>
              <a:rPr lang="en-US" sz="2000" dirty="0"/>
              <a:t>to </a:t>
            </a:r>
            <a:r>
              <a:rPr lang="en-US" sz="2000" b="1" dirty="0"/>
              <a:t>network of service providers </a:t>
            </a:r>
            <a:r>
              <a:rPr lang="en-US" sz="2000" dirty="0"/>
              <a:t>(IP, HR, Legal, Finance, </a:t>
            </a:r>
            <a:r>
              <a:rPr lang="en-US" sz="2000" dirty="0" err="1"/>
              <a:t>etc</a:t>
            </a:r>
            <a:r>
              <a:rPr lang="en-US" sz="2000" dirty="0" smtClean="0"/>
              <a:t>)</a:t>
            </a:r>
          </a:p>
          <a:p>
            <a:r>
              <a:rPr lang="en-US" sz="2000" b="1" dirty="0" smtClean="0"/>
              <a:t>Intellectual Property Advisory Services </a:t>
            </a:r>
            <a:r>
              <a:rPr lang="en-US" sz="2000" dirty="0" smtClean="0"/>
              <a:t>to incubated and precinct companies</a:t>
            </a:r>
            <a:endParaRPr lang="en-US" sz="2000" dirty="0"/>
          </a:p>
        </p:txBody>
      </p:sp>
    </p:spTree>
    <p:extLst>
      <p:ext uri="{BB962C8B-B14F-4D97-AF65-F5344CB8AC3E}">
        <p14:creationId xmlns:p14="http://schemas.microsoft.com/office/powerpoint/2010/main" val="1316580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1" y="0"/>
            <a:ext cx="8784976" cy="1143000"/>
          </a:xfrm>
        </p:spPr>
        <p:txBody>
          <a:bodyPr/>
          <a:lstStyle/>
          <a:p>
            <a:r>
              <a:rPr lang="en-ZA" dirty="0" smtClean="0"/>
              <a:t>Concluding Remarks</a:t>
            </a:r>
            <a:br>
              <a:rPr lang="en-ZA" dirty="0" smtClean="0"/>
            </a:br>
            <a:r>
              <a:rPr lang="en-ZA" sz="2400" b="0" dirty="0" smtClean="0"/>
              <a:t>Science and Technology Parks and Other Areas of Innovation</a:t>
            </a:r>
            <a:endParaRPr lang="en-ZA" sz="2400" b="0" dirty="0"/>
          </a:p>
        </p:txBody>
      </p:sp>
      <p:sp>
        <p:nvSpPr>
          <p:cNvPr id="8" name="Rectangle 7"/>
          <p:cNvSpPr/>
          <p:nvPr/>
        </p:nvSpPr>
        <p:spPr>
          <a:xfrm>
            <a:off x="251520" y="1232487"/>
            <a:ext cx="8712968" cy="457200"/>
          </a:xfrm>
          <a:prstGeom prst="rect">
            <a:avLst/>
          </a:prstGeom>
          <a:solidFill>
            <a:srgbClr val="FF8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ctr"/>
            <a:r>
              <a:rPr lang="en-ZA" sz="2000" b="0" i="1" dirty="0" smtClean="0">
                <a:solidFill>
                  <a:schemeClr val="tx1"/>
                </a:solidFill>
              </a:rPr>
              <a:t>Catalysts / enablers for socio economic development through innovation</a:t>
            </a:r>
            <a:endParaRPr lang="en-ZA" sz="2000" b="0" i="1" dirty="0">
              <a:solidFill>
                <a:schemeClr val="tx1"/>
              </a:solidFill>
            </a:endParaRPr>
          </a:p>
        </p:txBody>
      </p:sp>
      <p:sp>
        <p:nvSpPr>
          <p:cNvPr id="11" name="Content Placeholder 2"/>
          <p:cNvSpPr>
            <a:spLocks noGrp="1"/>
          </p:cNvSpPr>
          <p:nvPr>
            <p:ph idx="4294967295"/>
          </p:nvPr>
        </p:nvSpPr>
        <p:spPr>
          <a:xfrm>
            <a:off x="251520" y="1641628"/>
            <a:ext cx="8712967" cy="4523676"/>
          </a:xfrm>
          <a:solidFill>
            <a:schemeClr val="tx1"/>
          </a:solidFill>
        </p:spPr>
        <p:txBody>
          <a:bodyPr/>
          <a:lstStyle/>
          <a:p>
            <a:pPr marL="0" indent="0" algn="just">
              <a:buFontTx/>
              <a:buNone/>
              <a:defRPr/>
            </a:pPr>
            <a:r>
              <a:rPr lang="en-ZA" sz="2000" i="1" dirty="0">
                <a:solidFill>
                  <a:schemeClr val="bg1"/>
                </a:solidFill>
              </a:rPr>
              <a:t>"A Science Park is an organisation </a:t>
            </a:r>
            <a:r>
              <a:rPr lang="en-ZA" sz="2400" b="1" i="1" dirty="0">
                <a:solidFill>
                  <a:schemeClr val="bg1"/>
                </a:solidFill>
              </a:rPr>
              <a:t>managed </a:t>
            </a:r>
            <a:r>
              <a:rPr lang="en-ZA" sz="2400" b="1" i="1" dirty="0" smtClean="0">
                <a:solidFill>
                  <a:schemeClr val="bg1"/>
                </a:solidFill>
              </a:rPr>
              <a:t>by specialised </a:t>
            </a:r>
            <a:r>
              <a:rPr lang="en-ZA" sz="2400" b="1" i="1" dirty="0">
                <a:solidFill>
                  <a:schemeClr val="bg1"/>
                </a:solidFill>
              </a:rPr>
              <a:t>professionals</a:t>
            </a:r>
            <a:r>
              <a:rPr lang="en-ZA" sz="2000" i="1" dirty="0">
                <a:solidFill>
                  <a:schemeClr val="bg1"/>
                </a:solidFill>
              </a:rPr>
              <a:t>, whose </a:t>
            </a:r>
            <a:r>
              <a:rPr lang="en-ZA" sz="2400" b="1" i="1" dirty="0">
                <a:solidFill>
                  <a:srgbClr val="FF5719"/>
                </a:solidFill>
              </a:rPr>
              <a:t>main aim is to </a:t>
            </a:r>
            <a:r>
              <a:rPr lang="en-ZA" sz="2400" b="1" i="1" dirty="0" smtClean="0">
                <a:solidFill>
                  <a:srgbClr val="FF5719"/>
                </a:solidFill>
              </a:rPr>
              <a:t>increase the </a:t>
            </a:r>
            <a:r>
              <a:rPr lang="en-ZA" sz="2400" b="1" i="1" dirty="0">
                <a:solidFill>
                  <a:srgbClr val="FF5719"/>
                </a:solidFill>
              </a:rPr>
              <a:t>wealth of its community</a:t>
            </a:r>
            <a:r>
              <a:rPr lang="en-ZA" sz="2000" i="1" dirty="0">
                <a:solidFill>
                  <a:schemeClr val="bg1"/>
                </a:solidFill>
              </a:rPr>
              <a:t> by </a:t>
            </a:r>
            <a:r>
              <a:rPr lang="en-ZA" sz="2400" b="1" i="1" dirty="0">
                <a:solidFill>
                  <a:schemeClr val="bg1"/>
                </a:solidFill>
              </a:rPr>
              <a:t>promoting the </a:t>
            </a:r>
            <a:r>
              <a:rPr lang="en-ZA" sz="2400" b="1" i="1" dirty="0" smtClean="0">
                <a:solidFill>
                  <a:schemeClr val="bg1"/>
                </a:solidFill>
              </a:rPr>
              <a:t>culture of </a:t>
            </a:r>
            <a:r>
              <a:rPr lang="en-ZA" sz="2400" b="1" i="1" dirty="0">
                <a:solidFill>
                  <a:srgbClr val="FF5719"/>
                </a:solidFill>
              </a:rPr>
              <a:t>innovation</a:t>
            </a:r>
            <a:r>
              <a:rPr lang="en-ZA" sz="2400" b="1" i="1" dirty="0">
                <a:solidFill>
                  <a:schemeClr val="bg1"/>
                </a:solidFill>
              </a:rPr>
              <a:t> and the competitiveness</a:t>
            </a:r>
            <a:r>
              <a:rPr lang="en-ZA" sz="2000" i="1" dirty="0">
                <a:solidFill>
                  <a:schemeClr val="bg1"/>
                </a:solidFill>
              </a:rPr>
              <a:t> of its </a:t>
            </a:r>
            <a:r>
              <a:rPr lang="en-ZA" sz="2000" i="1" dirty="0" smtClean="0">
                <a:solidFill>
                  <a:schemeClr val="bg1"/>
                </a:solidFill>
              </a:rPr>
              <a:t>associated businesses </a:t>
            </a:r>
            <a:r>
              <a:rPr lang="en-ZA" sz="2000" i="1" dirty="0">
                <a:solidFill>
                  <a:schemeClr val="bg1"/>
                </a:solidFill>
              </a:rPr>
              <a:t>and knowledge-based institutions. </a:t>
            </a:r>
            <a:endParaRPr lang="en-ZA" sz="2000" i="1" dirty="0" smtClean="0">
              <a:solidFill>
                <a:schemeClr val="bg1"/>
              </a:solidFill>
            </a:endParaRPr>
          </a:p>
          <a:p>
            <a:pPr>
              <a:buFontTx/>
              <a:buNone/>
              <a:defRPr/>
            </a:pPr>
            <a:endParaRPr lang="en-ZA" sz="800" i="1" dirty="0" smtClean="0">
              <a:solidFill>
                <a:schemeClr val="bg1"/>
              </a:solidFill>
            </a:endParaRPr>
          </a:p>
          <a:p>
            <a:pPr>
              <a:buFontTx/>
              <a:buNone/>
              <a:defRPr/>
            </a:pPr>
            <a:r>
              <a:rPr lang="en-ZA" sz="2000" i="1" dirty="0" smtClean="0">
                <a:solidFill>
                  <a:schemeClr val="bg1"/>
                </a:solidFill>
              </a:rPr>
              <a:t>To </a:t>
            </a:r>
            <a:r>
              <a:rPr lang="en-ZA" sz="2000" i="1" dirty="0" smtClean="0">
                <a:solidFill>
                  <a:schemeClr val="bg1"/>
                </a:solidFill>
              </a:rPr>
              <a:t>enable these goals to be met, a Science Park:</a:t>
            </a:r>
          </a:p>
          <a:p>
            <a:pPr algn="just">
              <a:buClr>
                <a:srgbClr val="FF5719"/>
              </a:buClr>
              <a:buFont typeface="Wingdings" pitchFamily="2" charset="2"/>
              <a:buChar char="q"/>
              <a:defRPr/>
            </a:pPr>
            <a:r>
              <a:rPr lang="en-ZA" sz="2200" i="1" dirty="0" smtClean="0">
                <a:solidFill>
                  <a:schemeClr val="bg1"/>
                </a:solidFill>
              </a:rPr>
              <a:t>stimulates and manages </a:t>
            </a:r>
            <a:r>
              <a:rPr lang="en-ZA" sz="2200" i="1" dirty="0">
                <a:solidFill>
                  <a:schemeClr val="bg1"/>
                </a:solidFill>
              </a:rPr>
              <a:t>the </a:t>
            </a:r>
            <a:r>
              <a:rPr lang="en-ZA" sz="2200" i="1" dirty="0">
                <a:solidFill>
                  <a:srgbClr val="FF5719"/>
                </a:solidFill>
              </a:rPr>
              <a:t>flow of knowledge and technology </a:t>
            </a:r>
            <a:r>
              <a:rPr lang="en-ZA" sz="2200" i="1" dirty="0" smtClean="0">
                <a:solidFill>
                  <a:schemeClr val="bg1"/>
                </a:solidFill>
              </a:rPr>
              <a:t>amongst universities</a:t>
            </a:r>
            <a:r>
              <a:rPr lang="en-ZA" sz="2200" i="1" dirty="0">
                <a:solidFill>
                  <a:schemeClr val="bg1"/>
                </a:solidFill>
              </a:rPr>
              <a:t>, R&amp;D institutions, companies and markets</a:t>
            </a:r>
            <a:r>
              <a:rPr lang="en-ZA" sz="2200" i="1" dirty="0" smtClean="0">
                <a:solidFill>
                  <a:schemeClr val="bg1"/>
                </a:solidFill>
              </a:rPr>
              <a:t>; </a:t>
            </a:r>
          </a:p>
          <a:p>
            <a:pPr algn="just">
              <a:buClr>
                <a:srgbClr val="FF5719"/>
              </a:buClr>
              <a:buFont typeface="Wingdings" pitchFamily="2" charset="2"/>
              <a:buChar char="q"/>
              <a:defRPr/>
            </a:pPr>
            <a:r>
              <a:rPr lang="en-ZA" sz="2200" i="1" dirty="0" smtClean="0">
                <a:solidFill>
                  <a:schemeClr val="bg1"/>
                </a:solidFill>
              </a:rPr>
              <a:t>it </a:t>
            </a:r>
            <a:r>
              <a:rPr lang="en-ZA" sz="2200" i="1" dirty="0">
                <a:solidFill>
                  <a:schemeClr val="bg1"/>
                </a:solidFill>
              </a:rPr>
              <a:t>facilitates the </a:t>
            </a:r>
            <a:r>
              <a:rPr lang="en-ZA" sz="2200" i="1" dirty="0">
                <a:solidFill>
                  <a:srgbClr val="FF5719"/>
                </a:solidFill>
              </a:rPr>
              <a:t>creation and growth of </a:t>
            </a:r>
            <a:r>
              <a:rPr lang="en-ZA" sz="2200" i="1" dirty="0" smtClean="0">
                <a:solidFill>
                  <a:srgbClr val="FF5719"/>
                </a:solidFill>
              </a:rPr>
              <a:t>innovation based companies </a:t>
            </a:r>
            <a:r>
              <a:rPr lang="en-ZA" sz="2200" i="1" dirty="0">
                <a:solidFill>
                  <a:schemeClr val="bg1"/>
                </a:solidFill>
              </a:rPr>
              <a:t>through </a:t>
            </a:r>
            <a:r>
              <a:rPr lang="en-ZA" sz="2200" i="1" dirty="0">
                <a:solidFill>
                  <a:srgbClr val="FF5719"/>
                </a:solidFill>
              </a:rPr>
              <a:t>incubation</a:t>
            </a:r>
            <a:r>
              <a:rPr lang="en-ZA" sz="2200" i="1" dirty="0">
                <a:solidFill>
                  <a:schemeClr val="bg1"/>
                </a:solidFill>
              </a:rPr>
              <a:t> and </a:t>
            </a:r>
            <a:r>
              <a:rPr lang="en-ZA" sz="2200" i="1" dirty="0" smtClean="0">
                <a:solidFill>
                  <a:schemeClr val="bg1"/>
                </a:solidFill>
              </a:rPr>
              <a:t>spin-off processes</a:t>
            </a:r>
            <a:r>
              <a:rPr lang="en-ZA" sz="2200" i="1" dirty="0">
                <a:solidFill>
                  <a:schemeClr val="bg1"/>
                </a:solidFill>
              </a:rPr>
              <a:t>; and </a:t>
            </a:r>
            <a:endParaRPr lang="en-ZA" sz="2200" i="1" dirty="0" smtClean="0">
              <a:solidFill>
                <a:schemeClr val="bg1"/>
              </a:solidFill>
            </a:endParaRPr>
          </a:p>
          <a:p>
            <a:pPr algn="just">
              <a:buClr>
                <a:srgbClr val="FF5719"/>
              </a:buClr>
              <a:buFont typeface="Wingdings" pitchFamily="2" charset="2"/>
              <a:buChar char="q"/>
              <a:defRPr/>
            </a:pPr>
            <a:r>
              <a:rPr lang="en-ZA" sz="2200" i="1" dirty="0" smtClean="0">
                <a:solidFill>
                  <a:schemeClr val="bg1"/>
                </a:solidFill>
              </a:rPr>
              <a:t>provides </a:t>
            </a:r>
            <a:r>
              <a:rPr lang="en-ZA" sz="2200" i="1" dirty="0">
                <a:solidFill>
                  <a:schemeClr val="bg1"/>
                </a:solidFill>
              </a:rPr>
              <a:t>other </a:t>
            </a:r>
            <a:r>
              <a:rPr lang="en-ZA" sz="2200" i="1" dirty="0">
                <a:solidFill>
                  <a:srgbClr val="FF5719"/>
                </a:solidFill>
              </a:rPr>
              <a:t>value-added </a:t>
            </a:r>
            <a:r>
              <a:rPr lang="en-ZA" sz="2200" i="1" dirty="0" smtClean="0">
                <a:solidFill>
                  <a:srgbClr val="FF5719"/>
                </a:solidFill>
              </a:rPr>
              <a:t>services</a:t>
            </a:r>
            <a:r>
              <a:rPr lang="en-ZA" sz="2200" i="1" dirty="0" smtClean="0">
                <a:solidFill>
                  <a:schemeClr val="bg1"/>
                </a:solidFill>
              </a:rPr>
              <a:t> together </a:t>
            </a:r>
            <a:r>
              <a:rPr lang="en-ZA" sz="2200" i="1" dirty="0">
                <a:solidFill>
                  <a:schemeClr val="bg1"/>
                </a:solidFill>
              </a:rPr>
              <a:t>with high quality </a:t>
            </a:r>
            <a:r>
              <a:rPr lang="en-ZA" sz="2200" i="1" dirty="0">
                <a:solidFill>
                  <a:srgbClr val="FF5719"/>
                </a:solidFill>
              </a:rPr>
              <a:t>space and facilities</a:t>
            </a:r>
            <a:r>
              <a:rPr lang="en-ZA" sz="2000" i="1" dirty="0" smtClean="0">
                <a:solidFill>
                  <a:schemeClr val="bg1"/>
                </a:solidFill>
              </a:rPr>
              <a:t>.”</a:t>
            </a:r>
          </a:p>
          <a:p>
            <a:pPr marL="0" indent="0">
              <a:buFontTx/>
              <a:buNone/>
              <a:defRPr/>
            </a:pPr>
            <a:endParaRPr lang="en-ZA" sz="2000" i="1" dirty="0"/>
          </a:p>
        </p:txBody>
      </p:sp>
    </p:spTree>
    <p:extLst>
      <p:ext uri="{BB962C8B-B14F-4D97-AF65-F5344CB8AC3E}">
        <p14:creationId xmlns:p14="http://schemas.microsoft.com/office/powerpoint/2010/main" val="28222531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1" y="0"/>
            <a:ext cx="8784975" cy="1143000"/>
          </a:xfrm>
        </p:spPr>
        <p:txBody>
          <a:bodyPr/>
          <a:lstStyle/>
          <a:p>
            <a:r>
              <a:rPr lang="en-ZA" dirty="0" smtClean="0"/>
              <a:t>Concluding Remarks</a:t>
            </a:r>
            <a:br>
              <a:rPr lang="en-ZA" dirty="0" smtClean="0"/>
            </a:br>
            <a:r>
              <a:rPr lang="en-ZA" sz="2400" b="0" dirty="0" smtClean="0"/>
              <a:t>African </a:t>
            </a:r>
            <a:r>
              <a:rPr lang="en-ZA" sz="2400" b="0" dirty="0" smtClean="0"/>
              <a:t>STPs – “Hundred Flowers Bloom</a:t>
            </a:r>
            <a:endParaRPr lang="en-ZA" sz="2400" b="0" dirty="0"/>
          </a:p>
        </p:txBody>
      </p:sp>
      <p:pic>
        <p:nvPicPr>
          <p:cNvPr id="5122" name="Picture 2" descr="C:\Users\pplantinga\Documents\Personal Development\IASP PE April 2013\AfricaHub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268760"/>
            <a:ext cx="8663712" cy="446449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433714" y="5790750"/>
            <a:ext cx="8662293" cy="366488"/>
          </a:xfrm>
        </p:spPr>
        <p:txBody>
          <a:bodyPr/>
          <a:lstStyle/>
          <a:p>
            <a:pPr marL="0" indent="0">
              <a:buNone/>
            </a:pPr>
            <a:r>
              <a:rPr lang="en-ZA" sz="1600" dirty="0">
                <a:hlinkClick r:id="rId3"/>
              </a:rPr>
              <a:t>https://</a:t>
            </a:r>
            <a:r>
              <a:rPr lang="en-ZA" sz="1600" dirty="0" smtClean="0">
                <a:hlinkClick r:id="rId3"/>
              </a:rPr>
              <a:t>africahubs.crowdmap.com</a:t>
            </a:r>
            <a:r>
              <a:rPr lang="en-ZA" sz="1600" dirty="0" smtClean="0"/>
              <a:t> </a:t>
            </a:r>
            <a:endParaRPr lang="en-ZA" sz="1600" dirty="0" smtClean="0"/>
          </a:p>
          <a:p>
            <a:pPr lvl="1"/>
            <a:endParaRPr lang="en-ZA" dirty="0" smtClean="0"/>
          </a:p>
          <a:p>
            <a:endParaRPr lang="en-ZA" dirty="0" smtClean="0"/>
          </a:p>
        </p:txBody>
      </p:sp>
    </p:spTree>
    <p:extLst>
      <p:ext uri="{BB962C8B-B14F-4D97-AF65-F5344CB8AC3E}">
        <p14:creationId xmlns:p14="http://schemas.microsoft.com/office/powerpoint/2010/main" val="29712254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51520" y="0"/>
            <a:ext cx="6984305" cy="1143000"/>
          </a:xfrm>
        </p:spPr>
        <p:txBody>
          <a:bodyPr/>
          <a:lstStyle/>
          <a:p>
            <a:pPr eaLnBrk="1" hangingPunct="1"/>
            <a:r>
              <a:rPr lang="en-US" sz="3200" dirty="0" smtClean="0"/>
              <a:t>Concluding Remarks </a:t>
            </a:r>
            <a:endParaRPr lang="en-US" sz="2400" b="0" dirty="0" smtClean="0"/>
          </a:p>
        </p:txBody>
      </p:sp>
      <p:sp>
        <p:nvSpPr>
          <p:cNvPr id="39939" name="Content Placeholder 4"/>
          <p:cNvSpPr>
            <a:spLocks noGrp="1"/>
          </p:cNvSpPr>
          <p:nvPr>
            <p:ph idx="1"/>
          </p:nvPr>
        </p:nvSpPr>
        <p:spPr>
          <a:xfrm>
            <a:off x="164436" y="1167162"/>
            <a:ext cx="8656036" cy="511256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buClr>
                <a:srgbClr val="FF8243"/>
              </a:buClr>
            </a:pPr>
            <a:r>
              <a:rPr lang="en-GB" sz="2400" dirty="0"/>
              <a:t>Relevant and appropriate intellectual property </a:t>
            </a:r>
            <a:r>
              <a:rPr lang="en-GB" sz="2400" dirty="0" smtClean="0"/>
              <a:t>system</a:t>
            </a:r>
            <a:endParaRPr lang="en-GB" sz="2400" dirty="0"/>
          </a:p>
          <a:p>
            <a:pPr algn="just">
              <a:buClr>
                <a:srgbClr val="FF8243"/>
              </a:buClr>
            </a:pPr>
            <a:endParaRPr lang="en-GB" sz="1400" dirty="0" smtClean="0"/>
          </a:p>
          <a:p>
            <a:pPr algn="just">
              <a:buClr>
                <a:srgbClr val="FF8243"/>
              </a:buClr>
            </a:pPr>
            <a:r>
              <a:rPr lang="en-GB" sz="2400" dirty="0" smtClean="0"/>
              <a:t>Enabling and integrated innovation  eco-system</a:t>
            </a:r>
          </a:p>
          <a:p>
            <a:pPr algn="just">
              <a:buClr>
                <a:srgbClr val="FF8243"/>
              </a:buClr>
            </a:pPr>
            <a:endParaRPr lang="en-GB" sz="1400" dirty="0"/>
          </a:p>
          <a:p>
            <a:pPr algn="just">
              <a:buClr>
                <a:srgbClr val="FF8243"/>
              </a:buClr>
            </a:pPr>
            <a:r>
              <a:rPr lang="en-GB" sz="2400" dirty="0" smtClean="0"/>
              <a:t>Growing role of Science and Technology Parks and Innovation Centres in fostering innovation</a:t>
            </a:r>
          </a:p>
          <a:p>
            <a:pPr algn="just">
              <a:buClr>
                <a:srgbClr val="FF8243"/>
              </a:buClr>
            </a:pPr>
            <a:endParaRPr lang="en-GB" sz="1400" dirty="0" smtClean="0"/>
          </a:p>
          <a:p>
            <a:pPr algn="just">
              <a:buClr>
                <a:srgbClr val="FF8243"/>
              </a:buClr>
            </a:pPr>
            <a:r>
              <a:rPr lang="en-GB" sz="2400" dirty="0" smtClean="0"/>
              <a:t>Need for champions and good examples</a:t>
            </a:r>
          </a:p>
        </p:txBody>
      </p:sp>
      <p:sp>
        <p:nvSpPr>
          <p:cNvPr id="4" name="object 4"/>
          <p:cNvSpPr/>
          <p:nvPr/>
        </p:nvSpPr>
        <p:spPr>
          <a:xfrm>
            <a:off x="251520" y="4061996"/>
            <a:ext cx="8712968" cy="2064270"/>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351097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Vertical Text Placeholder 9"/>
          <p:cNvSpPr>
            <a:spLocks noGrp="1"/>
          </p:cNvSpPr>
          <p:nvPr>
            <p:ph type="body" orient="vert" idx="1"/>
          </p:nvPr>
        </p:nvSpPr>
        <p:spPr/>
        <p:txBody>
          <a:bodyPr/>
          <a:lstStyle/>
          <a:p>
            <a:endParaRPr lang="en-US" dirty="0"/>
          </a:p>
        </p:txBody>
      </p:sp>
      <p:pic>
        <p:nvPicPr>
          <p:cNvPr id="13" name="Picture 2" descr="H:\TIH Share Drive\ZZZ PICTURES\SABC\Dist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68760"/>
            <a:ext cx="8684832" cy="54006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99592" y="1556792"/>
            <a:ext cx="7848872" cy="1631216"/>
          </a:xfrm>
          <a:prstGeom prst="rect">
            <a:avLst/>
          </a:prstGeom>
          <a:noFill/>
        </p:spPr>
        <p:txBody>
          <a:bodyPr wrap="square" rtlCol="0">
            <a:spAutoFit/>
          </a:bodyPr>
          <a:lstStyle/>
          <a:p>
            <a:pPr algn="ctr"/>
            <a:r>
              <a:rPr lang="en-US" sz="2800" dirty="0" smtClean="0">
                <a:solidFill>
                  <a:schemeClr val="bg1"/>
                </a:solidFill>
              </a:rPr>
              <a:t>The Innovation Hub</a:t>
            </a:r>
          </a:p>
          <a:p>
            <a:pPr algn="ctr"/>
            <a:r>
              <a:rPr lang="en-US" b="0" dirty="0" smtClean="0">
                <a:solidFill>
                  <a:schemeClr val="bg1"/>
                </a:solidFill>
              </a:rPr>
              <a:t>Innovation Catalyst for a Smart Province: Gauteng, Republic of South Africa</a:t>
            </a:r>
          </a:p>
          <a:p>
            <a:pPr algn="ctr"/>
            <a:r>
              <a:rPr lang="en-US" b="0" dirty="0" smtClean="0">
                <a:solidFill>
                  <a:schemeClr val="bg1"/>
                </a:solidFill>
                <a:hlinkClick r:id="rId4"/>
              </a:rPr>
              <a:t>www.theinnovationhub.com</a:t>
            </a:r>
            <a:r>
              <a:rPr lang="en-US" b="0" dirty="0" smtClean="0">
                <a:solidFill>
                  <a:schemeClr val="bg1"/>
                </a:solidFill>
              </a:rPr>
              <a:t> </a:t>
            </a:r>
          </a:p>
        </p:txBody>
      </p:sp>
      <p:sp>
        <p:nvSpPr>
          <p:cNvPr id="15" name="Rectangle 14"/>
          <p:cNvSpPr/>
          <p:nvPr/>
        </p:nvSpPr>
        <p:spPr>
          <a:xfrm>
            <a:off x="1421904" y="200834"/>
            <a:ext cx="6174432" cy="707886"/>
          </a:xfrm>
          <a:prstGeom prst="rect">
            <a:avLst/>
          </a:prstGeom>
        </p:spPr>
        <p:txBody>
          <a:bodyPr wrap="square">
            <a:spAutoFit/>
          </a:bodyPr>
          <a:lstStyle/>
          <a:p>
            <a:pPr marL="0" indent="0" algn="ctr">
              <a:buFont typeface="Wingdings" pitchFamily="2" charset="2"/>
              <a:buNone/>
            </a:pPr>
            <a:r>
              <a:rPr lang="en-US" sz="4000" dirty="0" smtClean="0">
                <a:solidFill>
                  <a:srgbClr val="FF9933"/>
                </a:solidFill>
                <a:effectLst>
                  <a:outerShdw blurRad="50800" dist="38100" dir="5400000" algn="t" rotWithShape="0">
                    <a:prstClr val="black">
                      <a:alpha val="40000"/>
                    </a:prstClr>
                  </a:outerShdw>
                  <a:reflection blurRad="6350" stA="50000" endA="300" endPos="50000" dist="29997" dir="5400000" sy="-100000" algn="bl" rotWithShape="0"/>
                </a:effectLst>
              </a:rPr>
              <a:t>Thank You!</a:t>
            </a:r>
            <a:endParaRPr lang="en-US" sz="4400" b="0" dirty="0">
              <a:solidFill>
                <a:srgbClr val="FF9933"/>
              </a:solidFill>
              <a:effectLst>
                <a:outerShdw blurRad="50800" dist="38100" dir="5400000" algn="t" rotWithShape="0">
                  <a:prstClr val="black">
                    <a:alpha val="40000"/>
                  </a:prstClr>
                </a:outerShdw>
                <a:reflection blurRad="6350" stA="50000" endA="300" endPos="50000" dist="29997" dir="5400000" sy="-100000" algn="bl" rotWithShape="0"/>
              </a:effectLst>
            </a:endParaRPr>
          </a:p>
        </p:txBody>
      </p:sp>
    </p:spTree>
    <p:extLst>
      <p:ext uri="{BB962C8B-B14F-4D97-AF65-F5344CB8AC3E}">
        <p14:creationId xmlns:p14="http://schemas.microsoft.com/office/powerpoint/2010/main" val="2049083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251523" y="1196721"/>
            <a:ext cx="8892476" cy="0"/>
          </a:xfrm>
          <a:custGeom>
            <a:avLst/>
            <a:gdLst/>
            <a:ahLst/>
            <a:cxnLst/>
            <a:rect l="l" t="t" r="r" b="b"/>
            <a:pathLst>
              <a:path w="8892476">
                <a:moveTo>
                  <a:pt x="8892476" y="0"/>
                </a:moveTo>
                <a:lnTo>
                  <a:pt x="0" y="0"/>
                </a:lnTo>
              </a:path>
              <a:path w="8892476">
                <a:moveTo>
                  <a:pt x="0" y="1"/>
                </a:moveTo>
                <a:lnTo>
                  <a:pt x="8892476" y="0"/>
                </a:lnTo>
              </a:path>
            </a:pathLst>
          </a:custGeom>
          <a:ln w="9525">
            <a:solidFill>
              <a:srgbClr val="FF9933"/>
            </a:solidFill>
          </a:ln>
        </p:spPr>
        <p:txBody>
          <a:bodyPr wrap="square" lIns="0" tIns="0" rIns="0" bIns="0" rtlCol="0">
            <a:noAutofit/>
          </a:bodyPr>
          <a:lstStyle/>
          <a:p>
            <a:endParaRPr/>
          </a:p>
        </p:txBody>
      </p:sp>
      <p:sp>
        <p:nvSpPr>
          <p:cNvPr id="11" name="object 11"/>
          <p:cNvSpPr/>
          <p:nvPr/>
        </p:nvSpPr>
        <p:spPr>
          <a:xfrm>
            <a:off x="251523" y="1196721"/>
            <a:ext cx="8892476" cy="0"/>
          </a:xfrm>
          <a:custGeom>
            <a:avLst/>
            <a:gdLst/>
            <a:ahLst/>
            <a:cxnLst/>
            <a:rect l="l" t="t" r="r" b="b"/>
            <a:pathLst>
              <a:path w="8892476">
                <a:moveTo>
                  <a:pt x="8892476" y="0"/>
                </a:moveTo>
                <a:lnTo>
                  <a:pt x="0" y="0"/>
                </a:lnTo>
                <a:lnTo>
                  <a:pt x="8892476" y="1"/>
                </a:lnTo>
              </a:path>
            </a:pathLst>
          </a:custGeom>
          <a:ln w="9525">
            <a:solidFill>
              <a:srgbClr val="FF9933"/>
            </a:solidFill>
          </a:ln>
        </p:spPr>
        <p:txBody>
          <a:bodyPr wrap="square" lIns="0" tIns="0" rIns="0" bIns="0" rtlCol="0">
            <a:noAutofit/>
          </a:bodyPr>
          <a:lstStyle/>
          <a:p>
            <a:endParaRPr/>
          </a:p>
        </p:txBody>
      </p:sp>
      <p:sp>
        <p:nvSpPr>
          <p:cNvPr id="5" name="object 5"/>
          <p:cNvSpPr/>
          <p:nvPr/>
        </p:nvSpPr>
        <p:spPr>
          <a:xfrm>
            <a:off x="251523" y="1249299"/>
            <a:ext cx="8568949" cy="1728215"/>
          </a:xfrm>
          <a:custGeom>
            <a:avLst/>
            <a:gdLst/>
            <a:ahLst/>
            <a:cxnLst/>
            <a:rect l="l" t="t" r="r" b="b"/>
            <a:pathLst>
              <a:path w="8496935" h="1728215">
                <a:moveTo>
                  <a:pt x="0" y="1728215"/>
                </a:moveTo>
                <a:lnTo>
                  <a:pt x="8496935" y="1728215"/>
                </a:lnTo>
                <a:lnTo>
                  <a:pt x="8496935" y="0"/>
                </a:lnTo>
                <a:lnTo>
                  <a:pt x="0" y="0"/>
                </a:lnTo>
                <a:lnTo>
                  <a:pt x="0" y="1728215"/>
                </a:lnTo>
                <a:close/>
              </a:path>
            </a:pathLst>
          </a:custGeom>
          <a:solidFill>
            <a:srgbClr val="000000"/>
          </a:solidFill>
        </p:spPr>
        <p:txBody>
          <a:bodyPr wrap="square" lIns="0" tIns="0" rIns="0" bIns="0" rtlCol="0">
            <a:noAutofit/>
          </a:bodyPr>
          <a:lstStyle/>
          <a:p>
            <a:endParaRPr/>
          </a:p>
        </p:txBody>
      </p:sp>
      <p:sp>
        <p:nvSpPr>
          <p:cNvPr id="3" name="object 3"/>
          <p:cNvSpPr txBox="1"/>
          <p:nvPr/>
        </p:nvSpPr>
        <p:spPr>
          <a:xfrm>
            <a:off x="251523" y="1340768"/>
            <a:ext cx="8496935" cy="1800199"/>
          </a:xfrm>
          <a:prstGeom prst="rect">
            <a:avLst/>
          </a:prstGeom>
        </p:spPr>
        <p:txBody>
          <a:bodyPr wrap="square" lIns="0" tIns="0" rIns="0" bIns="0" rtlCol="0">
            <a:noAutofit/>
          </a:bodyPr>
          <a:lstStyle/>
          <a:p>
            <a:pPr marL="286260" marR="288316" indent="-2273" algn="ctr">
              <a:lnSpc>
                <a:spcPct val="100041"/>
              </a:lnSpc>
              <a:spcBef>
                <a:spcPts val="459"/>
              </a:spcBef>
            </a:pPr>
            <a:r>
              <a:rPr sz="2600" b="1" spc="0" dirty="0" smtClean="0">
                <a:solidFill>
                  <a:srgbClr val="FFFFFF"/>
                </a:solidFill>
                <a:latin typeface="Arial"/>
                <a:cs typeface="Arial"/>
              </a:rPr>
              <a:t>T</a:t>
            </a:r>
            <a:r>
              <a:rPr sz="2600" b="1" spc="-9" dirty="0" smtClean="0">
                <a:solidFill>
                  <a:srgbClr val="FFFFFF"/>
                </a:solidFill>
                <a:latin typeface="Arial"/>
                <a:cs typeface="Arial"/>
              </a:rPr>
              <a:t>h</a:t>
            </a:r>
            <a:r>
              <a:rPr sz="2600" b="1" spc="0" dirty="0" smtClean="0">
                <a:solidFill>
                  <a:srgbClr val="FFFFFF"/>
                </a:solidFill>
                <a:latin typeface="Arial"/>
                <a:cs typeface="Arial"/>
              </a:rPr>
              <a:t>e</a:t>
            </a:r>
            <a:r>
              <a:rPr sz="2600" b="1" spc="4" dirty="0" smtClean="0">
                <a:solidFill>
                  <a:srgbClr val="FFFFFF"/>
                </a:solidFill>
                <a:latin typeface="Arial"/>
                <a:cs typeface="Arial"/>
              </a:rPr>
              <a:t> </a:t>
            </a:r>
            <a:r>
              <a:rPr sz="2600" b="1" spc="0" dirty="0" smtClean="0">
                <a:solidFill>
                  <a:srgbClr val="FFFFFF"/>
                </a:solidFill>
                <a:latin typeface="Arial"/>
                <a:cs typeface="Arial"/>
              </a:rPr>
              <a:t>proce</a:t>
            </a:r>
            <a:r>
              <a:rPr sz="2600" b="1" spc="9" dirty="0" smtClean="0">
                <a:solidFill>
                  <a:srgbClr val="FFFFFF"/>
                </a:solidFill>
                <a:latin typeface="Arial"/>
                <a:cs typeface="Arial"/>
              </a:rPr>
              <a:t>s</a:t>
            </a:r>
            <a:r>
              <a:rPr sz="2600" b="1" spc="0" dirty="0" smtClean="0">
                <a:solidFill>
                  <a:srgbClr val="FFFFFF"/>
                </a:solidFill>
                <a:latin typeface="Arial"/>
                <a:cs typeface="Arial"/>
              </a:rPr>
              <a:t>s</a:t>
            </a:r>
            <a:r>
              <a:rPr sz="2600" b="1" spc="-77" dirty="0" smtClean="0">
                <a:solidFill>
                  <a:srgbClr val="FFFFFF"/>
                </a:solidFill>
                <a:latin typeface="Arial"/>
                <a:cs typeface="Arial"/>
              </a:rPr>
              <a:t> </a:t>
            </a:r>
            <a:r>
              <a:rPr sz="2600" b="1" spc="0" dirty="0" smtClean="0">
                <a:solidFill>
                  <a:srgbClr val="FFFFFF"/>
                </a:solidFill>
                <a:latin typeface="Arial"/>
                <a:cs typeface="Arial"/>
              </a:rPr>
              <a:t>by</a:t>
            </a:r>
            <a:r>
              <a:rPr sz="2600" b="1" spc="-32" dirty="0" smtClean="0">
                <a:solidFill>
                  <a:srgbClr val="FFFFFF"/>
                </a:solidFill>
                <a:latin typeface="Arial"/>
                <a:cs typeface="Arial"/>
              </a:rPr>
              <a:t> </a:t>
            </a:r>
            <a:r>
              <a:rPr sz="2600" b="1" spc="0" dirty="0" smtClean="0">
                <a:solidFill>
                  <a:srgbClr val="FFFFFF"/>
                </a:solidFill>
                <a:latin typeface="Arial"/>
                <a:cs typeface="Arial"/>
              </a:rPr>
              <a:t>which</a:t>
            </a:r>
            <a:r>
              <a:rPr sz="2600" b="1" spc="-64" dirty="0" smtClean="0">
                <a:solidFill>
                  <a:srgbClr val="FFFFFF"/>
                </a:solidFill>
                <a:latin typeface="Arial"/>
                <a:cs typeface="Arial"/>
              </a:rPr>
              <a:t> </a:t>
            </a:r>
            <a:r>
              <a:rPr sz="2600" b="1" spc="0" dirty="0" smtClean="0">
                <a:solidFill>
                  <a:srgbClr val="FFFFFF"/>
                </a:solidFill>
                <a:latin typeface="Arial"/>
                <a:cs typeface="Arial"/>
              </a:rPr>
              <a:t>an</a:t>
            </a:r>
            <a:r>
              <a:rPr sz="2600" b="1" spc="-17" dirty="0" smtClean="0">
                <a:solidFill>
                  <a:srgbClr val="FFFFFF"/>
                </a:solidFill>
                <a:latin typeface="Arial"/>
                <a:cs typeface="Arial"/>
              </a:rPr>
              <a:t> </a:t>
            </a:r>
            <a:r>
              <a:rPr sz="2600" b="1" spc="0" dirty="0" smtClean="0">
                <a:solidFill>
                  <a:srgbClr val="FFFFFF"/>
                </a:solidFill>
                <a:latin typeface="Arial"/>
                <a:cs typeface="Arial"/>
              </a:rPr>
              <a:t>idea</a:t>
            </a:r>
            <a:r>
              <a:rPr sz="2600" b="1" spc="-55" dirty="0" smtClean="0">
                <a:solidFill>
                  <a:srgbClr val="FFFFFF"/>
                </a:solidFill>
                <a:latin typeface="Arial"/>
                <a:cs typeface="Arial"/>
              </a:rPr>
              <a:t> </a:t>
            </a:r>
            <a:r>
              <a:rPr sz="2600" b="1" spc="0" dirty="0" smtClean="0">
                <a:solidFill>
                  <a:srgbClr val="FFFFFF"/>
                </a:solidFill>
                <a:latin typeface="Arial"/>
                <a:cs typeface="Arial"/>
              </a:rPr>
              <a:t>or</a:t>
            </a:r>
            <a:r>
              <a:rPr sz="2600" b="1" spc="-27" dirty="0" smtClean="0">
                <a:solidFill>
                  <a:srgbClr val="FFFFFF"/>
                </a:solidFill>
                <a:latin typeface="Arial"/>
                <a:cs typeface="Arial"/>
              </a:rPr>
              <a:t> </a:t>
            </a:r>
            <a:r>
              <a:rPr sz="2600" b="1" spc="0" dirty="0" smtClean="0">
                <a:solidFill>
                  <a:srgbClr val="FFFFFF"/>
                </a:solidFill>
                <a:latin typeface="Arial"/>
                <a:cs typeface="Arial"/>
              </a:rPr>
              <a:t>in</a:t>
            </a:r>
            <a:r>
              <a:rPr sz="2600" b="1" spc="4" dirty="0" smtClean="0">
                <a:solidFill>
                  <a:srgbClr val="FFFFFF"/>
                </a:solidFill>
                <a:latin typeface="Arial"/>
                <a:cs typeface="Arial"/>
              </a:rPr>
              <a:t>v</a:t>
            </a:r>
            <a:r>
              <a:rPr sz="2600" b="1" spc="0" dirty="0" smtClean="0">
                <a:solidFill>
                  <a:srgbClr val="FFFFFF"/>
                </a:solidFill>
                <a:latin typeface="Arial"/>
                <a:cs typeface="Arial"/>
              </a:rPr>
              <a:t>ent</a:t>
            </a:r>
            <a:r>
              <a:rPr sz="2600" b="1" spc="4" dirty="0" smtClean="0">
                <a:solidFill>
                  <a:srgbClr val="FFFFFF"/>
                </a:solidFill>
                <a:latin typeface="Arial"/>
                <a:cs typeface="Arial"/>
              </a:rPr>
              <a:t>i</a:t>
            </a:r>
            <a:r>
              <a:rPr sz="2600" b="1" spc="0" dirty="0" smtClean="0">
                <a:solidFill>
                  <a:srgbClr val="FFFFFF"/>
                </a:solidFill>
                <a:latin typeface="Arial"/>
                <a:cs typeface="Arial"/>
              </a:rPr>
              <a:t>on</a:t>
            </a:r>
            <a:r>
              <a:rPr sz="2600" b="1" spc="-70" dirty="0" smtClean="0">
                <a:solidFill>
                  <a:srgbClr val="FFFFFF"/>
                </a:solidFill>
                <a:latin typeface="Arial"/>
                <a:cs typeface="Arial"/>
              </a:rPr>
              <a:t> </a:t>
            </a:r>
            <a:r>
              <a:rPr sz="2600" b="1" spc="0" dirty="0" smtClean="0">
                <a:solidFill>
                  <a:srgbClr val="FFFFFF"/>
                </a:solidFill>
                <a:latin typeface="Arial"/>
                <a:cs typeface="Arial"/>
              </a:rPr>
              <a:t>is t</a:t>
            </a:r>
            <a:r>
              <a:rPr sz="2600" b="1" spc="4" dirty="0" smtClean="0">
                <a:solidFill>
                  <a:srgbClr val="FFFFFF"/>
                </a:solidFill>
                <a:latin typeface="Arial"/>
                <a:cs typeface="Arial"/>
              </a:rPr>
              <a:t>r</a:t>
            </a:r>
            <a:r>
              <a:rPr sz="2600" b="1" spc="0" dirty="0" smtClean="0">
                <a:solidFill>
                  <a:srgbClr val="FFFFFF"/>
                </a:solidFill>
                <a:latin typeface="Arial"/>
                <a:cs typeface="Arial"/>
              </a:rPr>
              <a:t>ans</a:t>
            </a:r>
            <a:r>
              <a:rPr sz="2600" b="1" spc="4" dirty="0" smtClean="0">
                <a:solidFill>
                  <a:srgbClr val="FFFFFF"/>
                </a:solidFill>
                <a:latin typeface="Arial"/>
                <a:cs typeface="Arial"/>
              </a:rPr>
              <a:t>l</a:t>
            </a:r>
            <a:r>
              <a:rPr sz="2600" b="1" spc="0" dirty="0" smtClean="0">
                <a:solidFill>
                  <a:srgbClr val="FFFFFF"/>
                </a:solidFill>
                <a:latin typeface="Arial"/>
                <a:cs typeface="Arial"/>
              </a:rPr>
              <a:t>a</a:t>
            </a:r>
            <a:r>
              <a:rPr sz="2600" b="1" spc="9" dirty="0" smtClean="0">
                <a:solidFill>
                  <a:srgbClr val="FFFFFF"/>
                </a:solidFill>
                <a:latin typeface="Arial"/>
                <a:cs typeface="Arial"/>
              </a:rPr>
              <a:t>t</a:t>
            </a:r>
            <a:r>
              <a:rPr sz="2600" b="1" spc="0" dirty="0" smtClean="0">
                <a:solidFill>
                  <a:srgbClr val="FFFFFF"/>
                </a:solidFill>
                <a:latin typeface="Arial"/>
                <a:cs typeface="Arial"/>
              </a:rPr>
              <a:t>ed</a:t>
            </a:r>
            <a:r>
              <a:rPr sz="2600" b="1" spc="-118" dirty="0" smtClean="0">
                <a:solidFill>
                  <a:srgbClr val="FFFFFF"/>
                </a:solidFill>
                <a:latin typeface="Arial"/>
                <a:cs typeface="Arial"/>
              </a:rPr>
              <a:t> </a:t>
            </a:r>
            <a:r>
              <a:rPr sz="2600" b="1" spc="0" dirty="0" smtClean="0">
                <a:solidFill>
                  <a:srgbClr val="FFFFFF"/>
                </a:solidFill>
                <a:latin typeface="Arial"/>
                <a:cs typeface="Arial"/>
              </a:rPr>
              <a:t>into</a:t>
            </a:r>
            <a:r>
              <a:rPr sz="2600" b="1" spc="14" dirty="0" smtClean="0">
                <a:solidFill>
                  <a:srgbClr val="FFFFFF"/>
                </a:solidFill>
                <a:latin typeface="Arial"/>
                <a:cs typeface="Arial"/>
              </a:rPr>
              <a:t> </a:t>
            </a:r>
            <a:r>
              <a:rPr sz="2600" b="1" spc="0" dirty="0" smtClean="0">
                <a:solidFill>
                  <a:srgbClr val="FFFFFF"/>
                </a:solidFill>
                <a:latin typeface="Arial"/>
                <a:cs typeface="Arial"/>
              </a:rPr>
              <a:t>a</a:t>
            </a:r>
            <a:r>
              <a:rPr sz="2600" b="1" spc="-15" dirty="0" smtClean="0">
                <a:solidFill>
                  <a:srgbClr val="FFFFFF"/>
                </a:solidFill>
                <a:latin typeface="Arial"/>
                <a:cs typeface="Arial"/>
              </a:rPr>
              <a:t> </a:t>
            </a:r>
            <a:r>
              <a:rPr sz="2600" b="1" spc="0" dirty="0" smtClean="0">
                <a:solidFill>
                  <a:srgbClr val="FFFFFF"/>
                </a:solidFill>
                <a:latin typeface="Arial"/>
                <a:cs typeface="Arial"/>
              </a:rPr>
              <a:t>good</a:t>
            </a:r>
            <a:r>
              <a:rPr sz="2600" b="1" spc="19" dirty="0" smtClean="0">
                <a:solidFill>
                  <a:srgbClr val="FFFFFF"/>
                </a:solidFill>
                <a:latin typeface="Arial"/>
                <a:cs typeface="Arial"/>
              </a:rPr>
              <a:t> </a:t>
            </a:r>
            <a:r>
              <a:rPr sz="2600" b="1" spc="0" dirty="0" smtClean="0">
                <a:solidFill>
                  <a:srgbClr val="FFFFFF"/>
                </a:solidFill>
                <a:latin typeface="Arial"/>
                <a:cs typeface="Arial"/>
              </a:rPr>
              <a:t>or</a:t>
            </a:r>
            <a:r>
              <a:rPr sz="2600" b="1" spc="-27" dirty="0" smtClean="0">
                <a:solidFill>
                  <a:srgbClr val="FFFFFF"/>
                </a:solidFill>
                <a:latin typeface="Arial"/>
                <a:cs typeface="Arial"/>
              </a:rPr>
              <a:t> </a:t>
            </a:r>
            <a:r>
              <a:rPr sz="2600" b="1" spc="0" dirty="0" smtClean="0">
                <a:solidFill>
                  <a:srgbClr val="FFFFFF"/>
                </a:solidFill>
                <a:latin typeface="Arial"/>
                <a:cs typeface="Arial"/>
              </a:rPr>
              <a:t>s</a:t>
            </a:r>
            <a:r>
              <a:rPr sz="2600" b="1" spc="9" dirty="0" smtClean="0">
                <a:solidFill>
                  <a:srgbClr val="FFFFFF"/>
                </a:solidFill>
                <a:latin typeface="Arial"/>
                <a:cs typeface="Arial"/>
              </a:rPr>
              <a:t>e</a:t>
            </a:r>
            <a:r>
              <a:rPr sz="2600" b="1" spc="0" dirty="0" smtClean="0">
                <a:solidFill>
                  <a:srgbClr val="FFFFFF"/>
                </a:solidFill>
                <a:latin typeface="Arial"/>
                <a:cs typeface="Arial"/>
              </a:rPr>
              <a:t>r</a:t>
            </a:r>
            <a:r>
              <a:rPr sz="2600" b="1" spc="4" dirty="0" smtClean="0">
                <a:solidFill>
                  <a:srgbClr val="FFFFFF"/>
                </a:solidFill>
                <a:latin typeface="Arial"/>
                <a:cs typeface="Arial"/>
              </a:rPr>
              <a:t>v</a:t>
            </a:r>
            <a:r>
              <a:rPr sz="2600" b="1" spc="0" dirty="0" smtClean="0">
                <a:solidFill>
                  <a:srgbClr val="FFFFFF"/>
                </a:solidFill>
                <a:latin typeface="Arial"/>
                <a:cs typeface="Arial"/>
              </a:rPr>
              <a:t>ice</a:t>
            </a:r>
            <a:r>
              <a:rPr sz="2600" b="1" spc="-81" dirty="0" smtClean="0">
                <a:solidFill>
                  <a:srgbClr val="FFFFFF"/>
                </a:solidFill>
                <a:latin typeface="Arial"/>
                <a:cs typeface="Arial"/>
              </a:rPr>
              <a:t> </a:t>
            </a:r>
            <a:r>
              <a:rPr sz="2600" b="1" spc="0" dirty="0" smtClean="0">
                <a:solidFill>
                  <a:srgbClr val="FFFFFF"/>
                </a:solidFill>
                <a:latin typeface="Arial"/>
                <a:cs typeface="Arial"/>
              </a:rPr>
              <a:t>for</a:t>
            </a:r>
            <a:r>
              <a:rPr sz="2600" b="1" spc="-27" dirty="0" smtClean="0">
                <a:solidFill>
                  <a:srgbClr val="FFFFFF"/>
                </a:solidFill>
                <a:latin typeface="Arial"/>
                <a:cs typeface="Arial"/>
              </a:rPr>
              <a:t> </a:t>
            </a:r>
            <a:r>
              <a:rPr sz="2600" b="1" spc="0" dirty="0" smtClean="0">
                <a:solidFill>
                  <a:srgbClr val="FFFFFF"/>
                </a:solidFill>
                <a:latin typeface="Arial"/>
                <a:cs typeface="Arial"/>
              </a:rPr>
              <a:t>which peo</a:t>
            </a:r>
            <a:r>
              <a:rPr sz="2600" b="1" spc="-14" dirty="0" smtClean="0">
                <a:solidFill>
                  <a:srgbClr val="FFFFFF"/>
                </a:solidFill>
                <a:latin typeface="Arial"/>
                <a:cs typeface="Arial"/>
              </a:rPr>
              <a:t>p</a:t>
            </a:r>
            <a:r>
              <a:rPr sz="2600" b="1" spc="0" dirty="0" smtClean="0">
                <a:solidFill>
                  <a:srgbClr val="FFFFFF"/>
                </a:solidFill>
                <a:latin typeface="Arial"/>
                <a:cs typeface="Arial"/>
              </a:rPr>
              <a:t>le</a:t>
            </a:r>
            <a:r>
              <a:rPr sz="2600" b="1" spc="29" dirty="0" smtClean="0">
                <a:solidFill>
                  <a:srgbClr val="FFFFFF"/>
                </a:solidFill>
                <a:latin typeface="Arial"/>
                <a:cs typeface="Arial"/>
              </a:rPr>
              <a:t> </a:t>
            </a:r>
            <a:r>
              <a:rPr sz="2600" b="1" spc="0" dirty="0" smtClean="0">
                <a:solidFill>
                  <a:srgbClr val="FFFFFF"/>
                </a:solidFill>
                <a:latin typeface="Arial"/>
                <a:cs typeface="Arial"/>
              </a:rPr>
              <a:t>will</a:t>
            </a:r>
            <a:r>
              <a:rPr sz="2600" b="1" spc="-14" dirty="0" smtClean="0">
                <a:solidFill>
                  <a:srgbClr val="FFFFFF"/>
                </a:solidFill>
                <a:latin typeface="Arial"/>
                <a:cs typeface="Arial"/>
              </a:rPr>
              <a:t> </a:t>
            </a:r>
            <a:r>
              <a:rPr sz="2600" b="1" spc="0" dirty="0" smtClean="0">
                <a:solidFill>
                  <a:srgbClr val="FFFFFF"/>
                </a:solidFill>
                <a:latin typeface="Arial"/>
                <a:cs typeface="Arial"/>
              </a:rPr>
              <a:t>pa</a:t>
            </a:r>
            <a:r>
              <a:rPr sz="2600" b="1" spc="-239" dirty="0" smtClean="0">
                <a:solidFill>
                  <a:srgbClr val="FFFFFF"/>
                </a:solidFill>
                <a:latin typeface="Arial"/>
                <a:cs typeface="Arial"/>
              </a:rPr>
              <a:t>y</a:t>
            </a:r>
            <a:r>
              <a:rPr lang="en-ZA" sz="2600" b="1" spc="-239" dirty="0" smtClean="0">
                <a:solidFill>
                  <a:srgbClr val="FFFFFF"/>
                </a:solidFill>
                <a:latin typeface="Arial"/>
                <a:cs typeface="Arial"/>
              </a:rPr>
              <a:t> or use</a:t>
            </a:r>
            <a:r>
              <a:rPr sz="2600" b="1" spc="0" dirty="0" smtClean="0">
                <a:solidFill>
                  <a:srgbClr val="FFFFFF"/>
                </a:solidFill>
                <a:latin typeface="Arial"/>
                <a:cs typeface="Arial"/>
              </a:rPr>
              <a:t>,</a:t>
            </a:r>
            <a:r>
              <a:rPr sz="2600" b="1" spc="24" dirty="0" smtClean="0">
                <a:solidFill>
                  <a:srgbClr val="FFFFFF"/>
                </a:solidFill>
                <a:latin typeface="Arial"/>
                <a:cs typeface="Arial"/>
              </a:rPr>
              <a:t> </a:t>
            </a:r>
            <a:r>
              <a:rPr sz="2600" b="1" spc="0" dirty="0" smtClean="0">
                <a:solidFill>
                  <a:srgbClr val="FFFFFF"/>
                </a:solidFill>
                <a:latin typeface="Arial"/>
                <a:cs typeface="Arial"/>
              </a:rPr>
              <a:t>or something</a:t>
            </a:r>
            <a:r>
              <a:rPr sz="2600" b="1" spc="29" dirty="0" smtClean="0">
                <a:solidFill>
                  <a:srgbClr val="FFFFFF"/>
                </a:solidFill>
                <a:latin typeface="Arial"/>
                <a:cs typeface="Arial"/>
              </a:rPr>
              <a:t> </a:t>
            </a:r>
            <a:r>
              <a:rPr sz="2600" b="1" spc="0" dirty="0" smtClean="0">
                <a:solidFill>
                  <a:srgbClr val="FFFFFF"/>
                </a:solidFill>
                <a:latin typeface="Arial"/>
                <a:cs typeface="Arial"/>
              </a:rPr>
              <a:t>that</a:t>
            </a:r>
            <a:r>
              <a:rPr sz="2600" b="1" spc="-31" dirty="0" smtClean="0">
                <a:solidFill>
                  <a:srgbClr val="FFFFFF"/>
                </a:solidFill>
                <a:latin typeface="Arial"/>
                <a:cs typeface="Arial"/>
              </a:rPr>
              <a:t> </a:t>
            </a:r>
            <a:r>
              <a:rPr sz="2600" b="1" spc="0" dirty="0" smtClean="0">
                <a:solidFill>
                  <a:srgbClr val="FFFFFF"/>
                </a:solidFill>
                <a:latin typeface="Arial"/>
                <a:cs typeface="Arial"/>
              </a:rPr>
              <a:t>re</a:t>
            </a:r>
            <a:r>
              <a:rPr sz="2600" b="1" spc="9" dirty="0" smtClean="0">
                <a:solidFill>
                  <a:srgbClr val="FFFFFF"/>
                </a:solidFill>
                <a:latin typeface="Arial"/>
                <a:cs typeface="Arial"/>
              </a:rPr>
              <a:t>s</a:t>
            </a:r>
            <a:r>
              <a:rPr sz="2600" b="1" spc="0" dirty="0" smtClean="0">
                <a:solidFill>
                  <a:srgbClr val="FFFFFF"/>
                </a:solidFill>
                <a:latin typeface="Arial"/>
                <a:cs typeface="Arial"/>
              </a:rPr>
              <a:t>ults</a:t>
            </a:r>
            <a:r>
              <a:rPr sz="2600" b="1" spc="-41" dirty="0" smtClean="0">
                <a:solidFill>
                  <a:srgbClr val="FFFFFF"/>
                </a:solidFill>
                <a:latin typeface="Arial"/>
                <a:cs typeface="Arial"/>
              </a:rPr>
              <a:t> </a:t>
            </a:r>
            <a:r>
              <a:rPr sz="2600" b="1" spc="9" dirty="0" smtClean="0">
                <a:solidFill>
                  <a:srgbClr val="FFFFFF"/>
                </a:solidFill>
                <a:latin typeface="Arial"/>
                <a:cs typeface="Arial"/>
              </a:rPr>
              <a:t>f</a:t>
            </a:r>
            <a:r>
              <a:rPr sz="2600" b="1" spc="0" dirty="0" smtClean="0">
                <a:solidFill>
                  <a:srgbClr val="FFFFFF"/>
                </a:solidFill>
                <a:latin typeface="Arial"/>
                <a:cs typeface="Arial"/>
              </a:rPr>
              <a:t>rom this</a:t>
            </a:r>
            <a:r>
              <a:rPr sz="2600" b="1" spc="-49" dirty="0" smtClean="0">
                <a:solidFill>
                  <a:srgbClr val="FFFFFF"/>
                </a:solidFill>
                <a:latin typeface="Arial"/>
                <a:cs typeface="Arial"/>
              </a:rPr>
              <a:t> </a:t>
            </a:r>
            <a:r>
              <a:rPr sz="2600" b="1" spc="0" dirty="0" smtClean="0">
                <a:solidFill>
                  <a:srgbClr val="FFFFFF"/>
                </a:solidFill>
                <a:latin typeface="Arial"/>
                <a:cs typeface="Arial"/>
              </a:rPr>
              <a:t>proc</a:t>
            </a:r>
            <a:r>
              <a:rPr sz="2600" b="1" spc="4" dirty="0" smtClean="0">
                <a:solidFill>
                  <a:srgbClr val="FFFFFF"/>
                </a:solidFill>
                <a:latin typeface="Arial"/>
                <a:cs typeface="Arial"/>
              </a:rPr>
              <a:t>e</a:t>
            </a:r>
            <a:r>
              <a:rPr sz="2600" b="1" spc="0" dirty="0" smtClean="0">
                <a:solidFill>
                  <a:srgbClr val="FFFFFF"/>
                </a:solidFill>
                <a:latin typeface="Arial"/>
                <a:cs typeface="Arial"/>
              </a:rPr>
              <a:t>ss</a:t>
            </a:r>
            <a:endParaRPr sz="2600" dirty="0">
              <a:latin typeface="Arial"/>
              <a:cs typeface="Arial"/>
            </a:endParaRPr>
          </a:p>
        </p:txBody>
      </p:sp>
      <p:grpSp>
        <p:nvGrpSpPr>
          <p:cNvPr id="13" name="Group 12"/>
          <p:cNvGrpSpPr/>
          <p:nvPr/>
        </p:nvGrpSpPr>
        <p:grpSpPr>
          <a:xfrm>
            <a:off x="251523" y="3243228"/>
            <a:ext cx="8712965" cy="2751280"/>
            <a:chOff x="251523" y="2981976"/>
            <a:chExt cx="8712965" cy="2751280"/>
          </a:xfrm>
        </p:grpSpPr>
        <p:sp>
          <p:nvSpPr>
            <p:cNvPr id="6" name="object 6"/>
            <p:cNvSpPr/>
            <p:nvPr/>
          </p:nvSpPr>
          <p:spPr>
            <a:xfrm>
              <a:off x="251523" y="2981976"/>
              <a:ext cx="8568949" cy="2722252"/>
            </a:xfrm>
            <a:custGeom>
              <a:avLst/>
              <a:gdLst/>
              <a:ahLst/>
              <a:cxnLst/>
              <a:rect l="l" t="t" r="r" b="b"/>
              <a:pathLst>
                <a:path w="8496935" h="3082290">
                  <a:moveTo>
                    <a:pt x="0" y="3082290"/>
                  </a:moveTo>
                  <a:lnTo>
                    <a:pt x="8496935" y="3082290"/>
                  </a:lnTo>
                  <a:lnTo>
                    <a:pt x="8496935" y="0"/>
                  </a:lnTo>
                  <a:lnTo>
                    <a:pt x="0" y="0"/>
                  </a:lnTo>
                  <a:lnTo>
                    <a:pt x="0" y="3082290"/>
                  </a:lnTo>
                  <a:close/>
                </a:path>
              </a:pathLst>
            </a:custGeom>
            <a:ln w="9525">
              <a:solidFill>
                <a:srgbClr val="000000"/>
              </a:solidFill>
            </a:ln>
          </p:spPr>
          <p:txBody>
            <a:bodyPr wrap="square" lIns="0" tIns="0" rIns="0" bIns="0" rtlCol="0">
              <a:noAutofit/>
            </a:bodyPr>
            <a:lstStyle/>
            <a:p>
              <a:endParaRPr/>
            </a:p>
          </p:txBody>
        </p:sp>
        <p:sp>
          <p:nvSpPr>
            <p:cNvPr id="2" name="object 2"/>
            <p:cNvSpPr txBox="1"/>
            <p:nvPr/>
          </p:nvSpPr>
          <p:spPr>
            <a:xfrm>
              <a:off x="251523" y="2996641"/>
              <a:ext cx="8712965" cy="2736615"/>
            </a:xfrm>
            <a:prstGeom prst="rect">
              <a:avLst/>
            </a:prstGeom>
          </p:spPr>
          <p:txBody>
            <a:bodyPr wrap="square" lIns="0" tIns="0" rIns="0" bIns="0" rtlCol="0">
              <a:noAutofit/>
            </a:bodyPr>
            <a:lstStyle/>
            <a:p>
              <a:pPr marL="434581" marR="384242" indent="-343204">
                <a:spcBef>
                  <a:spcPts val="300"/>
                </a:spcBef>
              </a:pPr>
              <a:r>
                <a:rPr sz="2400" spc="0" dirty="0" smtClean="0">
                  <a:solidFill>
                    <a:srgbClr val="FF9933"/>
                  </a:solidFill>
                  <a:latin typeface="Wingdings"/>
                  <a:cs typeface="Wingdings"/>
                </a:rPr>
                <a:t></a:t>
              </a:r>
              <a:r>
                <a:rPr sz="2400" spc="-34" dirty="0" smtClean="0">
                  <a:solidFill>
                    <a:srgbClr val="FF9933"/>
                  </a:solidFill>
                  <a:latin typeface="Times New Roman"/>
                  <a:cs typeface="Times New Roman"/>
                </a:rPr>
                <a:t> </a:t>
              </a:r>
              <a:r>
                <a:rPr sz="2400" b="0" spc="0" dirty="0" smtClean="0">
                  <a:solidFill>
                    <a:srgbClr val="333399"/>
                  </a:solidFill>
                  <a:latin typeface="Arial"/>
                  <a:cs typeface="Arial"/>
                </a:rPr>
                <a:t>Invention</a:t>
              </a:r>
              <a:r>
                <a:rPr sz="2400" b="0" spc="9" dirty="0" smtClean="0">
                  <a:solidFill>
                    <a:srgbClr val="333399"/>
                  </a:solidFill>
                  <a:latin typeface="Arial"/>
                  <a:cs typeface="Arial"/>
                </a:rPr>
                <a:t> </a:t>
              </a:r>
              <a:r>
                <a:rPr sz="2400" b="0" spc="0" dirty="0" smtClean="0">
                  <a:latin typeface="Arial"/>
                  <a:cs typeface="Arial"/>
                </a:rPr>
                <a:t>is result of</a:t>
              </a:r>
              <a:r>
                <a:rPr sz="2400" b="0" spc="-9" dirty="0" smtClean="0">
                  <a:latin typeface="Arial"/>
                  <a:cs typeface="Arial"/>
                </a:rPr>
                <a:t> </a:t>
              </a:r>
              <a:r>
                <a:rPr sz="2400" b="0" spc="0" dirty="0" smtClean="0">
                  <a:latin typeface="Arial"/>
                  <a:cs typeface="Arial"/>
                </a:rPr>
                <a:t>p</a:t>
              </a:r>
              <a:r>
                <a:rPr sz="2400" b="0" spc="4" dirty="0" smtClean="0">
                  <a:latin typeface="Arial"/>
                  <a:cs typeface="Arial"/>
                </a:rPr>
                <a:t>r</a:t>
              </a:r>
              <a:r>
                <a:rPr sz="2400" b="0" spc="0" dirty="0" smtClean="0">
                  <a:latin typeface="Arial"/>
                  <a:cs typeface="Arial"/>
                </a:rPr>
                <a:t>ocess </a:t>
              </a:r>
              <a:r>
                <a:rPr sz="2400" b="0" spc="0" dirty="0" smtClean="0">
                  <a:latin typeface="Arial"/>
                  <a:cs typeface="Arial"/>
                </a:rPr>
                <a:t>of p</a:t>
              </a:r>
              <a:r>
                <a:rPr sz="2400" b="0" spc="-9" dirty="0" smtClean="0">
                  <a:latin typeface="Arial"/>
                  <a:cs typeface="Arial"/>
                </a:rPr>
                <a:t>u</a:t>
              </a:r>
              <a:r>
                <a:rPr sz="2400" b="0" spc="0" dirty="0" smtClean="0">
                  <a:latin typeface="Arial"/>
                  <a:cs typeface="Arial"/>
                </a:rPr>
                <a:t>t</a:t>
              </a:r>
              <a:r>
                <a:rPr sz="2400" b="0" spc="4" dirty="0" smtClean="0">
                  <a:latin typeface="Arial"/>
                  <a:cs typeface="Arial"/>
                </a:rPr>
                <a:t>t</a:t>
              </a:r>
              <a:r>
                <a:rPr sz="2400" b="0" spc="0" dirty="0" smtClean="0">
                  <a:latin typeface="Arial"/>
                  <a:cs typeface="Arial"/>
                </a:rPr>
                <a:t>i</a:t>
              </a:r>
              <a:r>
                <a:rPr sz="2400" b="0" spc="-4" dirty="0" smtClean="0">
                  <a:latin typeface="Arial"/>
                  <a:cs typeface="Arial"/>
                </a:rPr>
                <a:t>n</a:t>
              </a:r>
              <a:r>
                <a:rPr sz="2400" b="0" spc="0" dirty="0" smtClean="0">
                  <a:latin typeface="Arial"/>
                  <a:cs typeface="Arial"/>
                </a:rPr>
                <a:t>g</a:t>
              </a:r>
              <a:r>
                <a:rPr sz="2400" b="0" spc="19" dirty="0" smtClean="0">
                  <a:latin typeface="Arial"/>
                  <a:cs typeface="Arial"/>
                </a:rPr>
                <a:t> </a:t>
              </a:r>
              <a:r>
                <a:rPr sz="2400" b="0" spc="0" dirty="0" smtClean="0">
                  <a:solidFill>
                    <a:srgbClr val="333399"/>
                  </a:solidFill>
                  <a:latin typeface="Arial"/>
                  <a:cs typeface="Arial"/>
                </a:rPr>
                <a:t>money in</a:t>
              </a:r>
              <a:r>
                <a:rPr sz="2400" b="0" spc="14" dirty="0" smtClean="0">
                  <a:solidFill>
                    <a:srgbClr val="333399"/>
                  </a:solidFill>
                  <a:latin typeface="Arial"/>
                  <a:cs typeface="Arial"/>
                </a:rPr>
                <a:t> </a:t>
              </a:r>
              <a:r>
                <a:rPr sz="2400" b="0" spc="0" dirty="0" smtClean="0">
                  <a:latin typeface="Arial"/>
                  <a:cs typeface="Arial"/>
                </a:rPr>
                <a:t>and getting </a:t>
              </a:r>
              <a:r>
                <a:rPr sz="2400" b="0" spc="0" dirty="0" smtClean="0">
                  <a:solidFill>
                    <a:srgbClr val="333399"/>
                  </a:solidFill>
                  <a:latin typeface="Arial"/>
                  <a:cs typeface="Arial"/>
                </a:rPr>
                <a:t>kno</a:t>
              </a:r>
              <a:r>
                <a:rPr sz="2400" b="0" spc="-9" dirty="0" smtClean="0">
                  <a:solidFill>
                    <a:srgbClr val="333399"/>
                  </a:solidFill>
                  <a:latin typeface="Arial"/>
                  <a:cs typeface="Arial"/>
                </a:rPr>
                <a:t>w</a:t>
              </a:r>
              <a:r>
                <a:rPr sz="2400" b="0" spc="0" dirty="0" smtClean="0">
                  <a:solidFill>
                    <a:srgbClr val="333399"/>
                  </a:solidFill>
                  <a:latin typeface="Arial"/>
                  <a:cs typeface="Arial"/>
                </a:rPr>
                <a:t>l</a:t>
              </a:r>
              <a:r>
                <a:rPr sz="2400" b="0" spc="-4" dirty="0" smtClean="0">
                  <a:solidFill>
                    <a:srgbClr val="333399"/>
                  </a:solidFill>
                  <a:latin typeface="Arial"/>
                  <a:cs typeface="Arial"/>
                </a:rPr>
                <a:t>e</a:t>
              </a:r>
              <a:r>
                <a:rPr sz="2400" b="0" spc="0" dirty="0" smtClean="0">
                  <a:solidFill>
                    <a:srgbClr val="333399"/>
                  </a:solidFill>
                  <a:latin typeface="Arial"/>
                  <a:cs typeface="Arial"/>
                </a:rPr>
                <a:t>dge</a:t>
              </a:r>
              <a:r>
                <a:rPr sz="2400" b="0" spc="44" dirty="0" smtClean="0">
                  <a:solidFill>
                    <a:srgbClr val="333399"/>
                  </a:solidFill>
                  <a:latin typeface="Arial"/>
                  <a:cs typeface="Arial"/>
                </a:rPr>
                <a:t> </a:t>
              </a:r>
              <a:r>
                <a:rPr sz="2400" b="0" spc="0" dirty="0" smtClean="0">
                  <a:solidFill>
                    <a:srgbClr val="333399"/>
                  </a:solidFill>
                  <a:latin typeface="Arial"/>
                  <a:cs typeface="Arial"/>
                </a:rPr>
                <a:t>out</a:t>
              </a:r>
              <a:endParaRPr sz="2400" b="0" dirty="0">
                <a:latin typeface="Arial"/>
                <a:cs typeface="Arial"/>
              </a:endParaRPr>
            </a:p>
            <a:p>
              <a:pPr marL="434581" marR="175835" indent="-343204">
                <a:spcBef>
                  <a:spcPts val="300"/>
                </a:spcBef>
              </a:pPr>
              <a:endParaRPr lang="en-ZA" sz="1000" b="0" spc="0" dirty="0" smtClean="0">
                <a:solidFill>
                  <a:srgbClr val="FF9933"/>
                </a:solidFill>
                <a:latin typeface="+mn-lt"/>
                <a:cs typeface="Wingdings"/>
              </a:endParaRPr>
            </a:p>
            <a:p>
              <a:pPr marL="434581" marR="175835" indent="-343204">
                <a:spcBef>
                  <a:spcPts val="300"/>
                </a:spcBef>
                <a:buClr>
                  <a:srgbClr val="FF9933"/>
                </a:buClr>
                <a:buFont typeface="Wingdings" pitchFamily="2" charset="2"/>
                <a:buChar char="q"/>
              </a:pPr>
              <a:r>
                <a:rPr sz="2400" b="0" spc="0" dirty="0" smtClean="0">
                  <a:solidFill>
                    <a:srgbClr val="333399"/>
                  </a:solidFill>
                  <a:latin typeface="Arial"/>
                  <a:cs typeface="Arial"/>
                </a:rPr>
                <a:t>Innovati</a:t>
              </a:r>
              <a:r>
                <a:rPr sz="2400" b="0" spc="-4" dirty="0" smtClean="0">
                  <a:solidFill>
                    <a:srgbClr val="333399"/>
                  </a:solidFill>
                  <a:latin typeface="Arial"/>
                  <a:cs typeface="Arial"/>
                </a:rPr>
                <a:t>o</a:t>
              </a:r>
              <a:r>
                <a:rPr sz="2400" b="0" spc="0" dirty="0" smtClean="0">
                  <a:solidFill>
                    <a:srgbClr val="333399"/>
                  </a:solidFill>
                  <a:latin typeface="Arial"/>
                  <a:cs typeface="Arial"/>
                </a:rPr>
                <a:t>n</a:t>
              </a:r>
              <a:r>
                <a:rPr sz="2400" b="0" spc="14" dirty="0" smtClean="0">
                  <a:solidFill>
                    <a:srgbClr val="333399"/>
                  </a:solidFill>
                  <a:latin typeface="Arial"/>
                  <a:cs typeface="Arial"/>
                </a:rPr>
                <a:t> </a:t>
              </a:r>
              <a:r>
                <a:rPr sz="2400" b="0" spc="0" dirty="0" smtClean="0">
                  <a:latin typeface="Arial"/>
                  <a:cs typeface="Arial"/>
                </a:rPr>
                <a:t>is the </a:t>
              </a:r>
              <a:r>
                <a:rPr sz="2400" b="0" spc="4" dirty="0" smtClean="0">
                  <a:latin typeface="Arial"/>
                  <a:cs typeface="Arial"/>
                </a:rPr>
                <a:t>r</a:t>
              </a:r>
              <a:r>
                <a:rPr sz="2400" b="0" spc="0" dirty="0" smtClean="0">
                  <a:latin typeface="Arial"/>
                  <a:cs typeface="Arial"/>
                </a:rPr>
                <a:t>esu</a:t>
              </a:r>
              <a:r>
                <a:rPr sz="2400" b="0" spc="-9" dirty="0" smtClean="0">
                  <a:latin typeface="Arial"/>
                  <a:cs typeface="Arial"/>
                </a:rPr>
                <a:t>l</a:t>
              </a:r>
              <a:r>
                <a:rPr sz="2400" b="0" spc="0" dirty="0" smtClean="0">
                  <a:latin typeface="Arial"/>
                  <a:cs typeface="Arial"/>
                </a:rPr>
                <a:t>t of </a:t>
              </a:r>
              <a:r>
                <a:rPr sz="2400" b="0" spc="0" dirty="0" smtClean="0">
                  <a:latin typeface="Arial"/>
                  <a:cs typeface="Arial"/>
                </a:rPr>
                <a:t>p</a:t>
              </a:r>
              <a:r>
                <a:rPr sz="2400" b="0" spc="4" dirty="0" smtClean="0">
                  <a:latin typeface="Arial"/>
                  <a:cs typeface="Arial"/>
                </a:rPr>
                <a:t>r</a:t>
              </a:r>
              <a:r>
                <a:rPr sz="2400" b="0" spc="0" dirty="0" smtClean="0">
                  <a:latin typeface="Arial"/>
                  <a:cs typeface="Arial"/>
                </a:rPr>
                <a:t>ocess </a:t>
              </a:r>
              <a:r>
                <a:rPr sz="2400" b="0" spc="0" dirty="0" smtClean="0">
                  <a:latin typeface="Arial"/>
                  <a:cs typeface="Arial"/>
                </a:rPr>
                <a:t>of us</a:t>
              </a:r>
              <a:r>
                <a:rPr sz="2400" b="0" spc="-9" dirty="0" smtClean="0">
                  <a:latin typeface="Arial"/>
                  <a:cs typeface="Arial"/>
                </a:rPr>
                <a:t>i</a:t>
              </a:r>
              <a:r>
                <a:rPr sz="2400" b="0" spc="0" dirty="0" smtClean="0">
                  <a:latin typeface="Arial"/>
                  <a:cs typeface="Arial"/>
                </a:rPr>
                <a:t>ng</a:t>
              </a:r>
              <a:r>
                <a:rPr sz="2400" b="0" spc="25" dirty="0" smtClean="0">
                  <a:latin typeface="Arial"/>
                  <a:cs typeface="Arial"/>
                </a:rPr>
                <a:t> </a:t>
              </a:r>
              <a:r>
                <a:rPr sz="2400" b="0" spc="0" dirty="0" smtClean="0">
                  <a:solidFill>
                    <a:srgbClr val="333399"/>
                  </a:solidFill>
                  <a:latin typeface="Arial"/>
                  <a:cs typeface="Arial"/>
                </a:rPr>
                <a:t>new </a:t>
              </a:r>
              <a:r>
                <a:rPr sz="2400" b="0" spc="0" dirty="0" smtClean="0">
                  <a:solidFill>
                    <a:srgbClr val="333399"/>
                  </a:solidFill>
                  <a:latin typeface="Arial"/>
                  <a:cs typeface="Arial"/>
                </a:rPr>
                <a:t>kno</a:t>
              </a:r>
              <a:r>
                <a:rPr sz="2400" b="0" spc="-9" dirty="0" smtClean="0">
                  <a:solidFill>
                    <a:srgbClr val="333399"/>
                  </a:solidFill>
                  <a:latin typeface="Arial"/>
                  <a:cs typeface="Arial"/>
                </a:rPr>
                <a:t>w</a:t>
              </a:r>
              <a:r>
                <a:rPr sz="2400" b="0" spc="0" dirty="0" smtClean="0">
                  <a:solidFill>
                    <a:srgbClr val="333399"/>
                  </a:solidFill>
                  <a:latin typeface="Arial"/>
                  <a:cs typeface="Arial"/>
                </a:rPr>
                <a:t>l</a:t>
              </a:r>
              <a:r>
                <a:rPr sz="2400" b="0" spc="-4" dirty="0" smtClean="0">
                  <a:solidFill>
                    <a:srgbClr val="333399"/>
                  </a:solidFill>
                  <a:latin typeface="Arial"/>
                  <a:cs typeface="Arial"/>
                </a:rPr>
                <a:t>e</a:t>
              </a:r>
              <a:r>
                <a:rPr sz="2400" b="0" spc="0" dirty="0" smtClean="0">
                  <a:solidFill>
                    <a:srgbClr val="333399"/>
                  </a:solidFill>
                  <a:latin typeface="Arial"/>
                  <a:cs typeface="Arial"/>
                </a:rPr>
                <a:t>dge</a:t>
              </a:r>
              <a:r>
                <a:rPr sz="2400" b="0" spc="44" dirty="0" smtClean="0">
                  <a:solidFill>
                    <a:srgbClr val="333399"/>
                  </a:solidFill>
                  <a:latin typeface="Arial"/>
                  <a:cs typeface="Arial"/>
                </a:rPr>
                <a:t> </a:t>
              </a:r>
              <a:r>
                <a:rPr sz="2400" b="0" spc="0" dirty="0" smtClean="0">
                  <a:solidFill>
                    <a:srgbClr val="333399"/>
                  </a:solidFill>
                  <a:latin typeface="Arial"/>
                  <a:cs typeface="Arial"/>
                </a:rPr>
                <a:t>/</a:t>
              </a:r>
              <a:r>
                <a:rPr sz="2400" b="0" spc="-9" dirty="0" smtClean="0">
                  <a:solidFill>
                    <a:srgbClr val="333399"/>
                  </a:solidFill>
                  <a:latin typeface="Arial"/>
                  <a:cs typeface="Arial"/>
                </a:rPr>
                <a:t> </a:t>
              </a:r>
              <a:r>
                <a:rPr sz="2400" b="0" spc="0" dirty="0" smtClean="0">
                  <a:solidFill>
                    <a:srgbClr val="333399"/>
                  </a:solidFill>
                  <a:latin typeface="Arial"/>
                  <a:cs typeface="Arial"/>
                </a:rPr>
                <a:t>ad</a:t>
              </a:r>
              <a:r>
                <a:rPr sz="2400" b="0" spc="-4" dirty="0" smtClean="0">
                  <a:solidFill>
                    <a:srgbClr val="333399"/>
                  </a:solidFill>
                  <a:latin typeface="Arial"/>
                  <a:cs typeface="Arial"/>
                </a:rPr>
                <a:t>a</a:t>
              </a:r>
              <a:r>
                <a:rPr sz="2400" b="0" spc="0" dirty="0" smtClean="0">
                  <a:solidFill>
                    <a:srgbClr val="333399"/>
                  </a:solidFill>
                  <a:latin typeface="Arial"/>
                  <a:cs typeface="Arial"/>
                </a:rPr>
                <a:t>pting</a:t>
              </a:r>
              <a:r>
                <a:rPr sz="2400" b="0" spc="19" dirty="0" smtClean="0">
                  <a:solidFill>
                    <a:srgbClr val="333399"/>
                  </a:solidFill>
                  <a:latin typeface="Arial"/>
                  <a:cs typeface="Arial"/>
                </a:rPr>
                <a:t> </a:t>
              </a:r>
              <a:r>
                <a:rPr sz="2400" b="0" spc="0" dirty="0" smtClean="0">
                  <a:solidFill>
                    <a:srgbClr val="333399"/>
                  </a:solidFill>
                  <a:latin typeface="Arial"/>
                  <a:cs typeface="Arial"/>
                </a:rPr>
                <a:t>e</a:t>
              </a:r>
              <a:r>
                <a:rPr sz="2400" b="0" spc="-14" dirty="0" smtClean="0">
                  <a:solidFill>
                    <a:srgbClr val="333399"/>
                  </a:solidFill>
                  <a:latin typeface="Arial"/>
                  <a:cs typeface="Arial"/>
                </a:rPr>
                <a:t>x</a:t>
              </a:r>
              <a:r>
                <a:rPr sz="2400" b="0" spc="0" dirty="0" smtClean="0">
                  <a:solidFill>
                    <a:srgbClr val="333399"/>
                  </a:solidFill>
                  <a:latin typeface="Arial"/>
                  <a:cs typeface="Arial"/>
                </a:rPr>
                <a:t>isti</a:t>
              </a:r>
              <a:r>
                <a:rPr sz="2400" b="0" spc="-4" dirty="0" smtClean="0">
                  <a:solidFill>
                    <a:srgbClr val="333399"/>
                  </a:solidFill>
                  <a:latin typeface="Arial"/>
                  <a:cs typeface="Arial"/>
                </a:rPr>
                <a:t>n</a:t>
              </a:r>
              <a:r>
                <a:rPr sz="2400" b="0" spc="0" dirty="0" smtClean="0">
                  <a:solidFill>
                    <a:srgbClr val="333399"/>
                  </a:solidFill>
                  <a:latin typeface="Arial"/>
                  <a:cs typeface="Arial"/>
                </a:rPr>
                <a:t>g</a:t>
              </a:r>
              <a:r>
                <a:rPr sz="2400" b="0" spc="25" dirty="0" smtClean="0">
                  <a:solidFill>
                    <a:srgbClr val="333399"/>
                  </a:solidFill>
                  <a:latin typeface="Arial"/>
                  <a:cs typeface="Arial"/>
                </a:rPr>
                <a:t> </a:t>
              </a:r>
              <a:r>
                <a:rPr sz="2400" b="0" spc="0" dirty="0" smtClean="0">
                  <a:solidFill>
                    <a:srgbClr val="333399"/>
                  </a:solidFill>
                  <a:latin typeface="Arial"/>
                  <a:cs typeface="Arial"/>
                </a:rPr>
                <a:t>kno</a:t>
              </a:r>
              <a:r>
                <a:rPr sz="2400" b="0" spc="-9" dirty="0" smtClean="0">
                  <a:solidFill>
                    <a:srgbClr val="333399"/>
                  </a:solidFill>
                  <a:latin typeface="Arial"/>
                  <a:cs typeface="Arial"/>
                </a:rPr>
                <a:t>w</a:t>
              </a:r>
              <a:r>
                <a:rPr sz="2400" b="0" spc="0" dirty="0" smtClean="0">
                  <a:solidFill>
                    <a:srgbClr val="333399"/>
                  </a:solidFill>
                  <a:latin typeface="Arial"/>
                  <a:cs typeface="Arial"/>
                </a:rPr>
                <a:t>l</a:t>
              </a:r>
              <a:r>
                <a:rPr sz="2400" b="0" spc="-4" dirty="0" smtClean="0">
                  <a:solidFill>
                    <a:srgbClr val="333399"/>
                  </a:solidFill>
                  <a:latin typeface="Arial"/>
                  <a:cs typeface="Arial"/>
                </a:rPr>
                <a:t>e</a:t>
              </a:r>
              <a:r>
                <a:rPr sz="2400" b="0" spc="0" dirty="0" smtClean="0">
                  <a:solidFill>
                    <a:srgbClr val="333399"/>
                  </a:solidFill>
                  <a:latin typeface="Arial"/>
                  <a:cs typeface="Arial"/>
                </a:rPr>
                <a:t>dge</a:t>
              </a:r>
              <a:r>
                <a:rPr sz="2400" b="0" spc="44" dirty="0" smtClean="0">
                  <a:solidFill>
                    <a:srgbClr val="333399"/>
                  </a:solidFill>
                  <a:latin typeface="Arial"/>
                  <a:cs typeface="Arial"/>
                </a:rPr>
                <a:t> </a:t>
              </a:r>
              <a:r>
                <a:rPr sz="2400" b="0" spc="0" dirty="0" smtClean="0">
                  <a:solidFill>
                    <a:srgbClr val="333399"/>
                  </a:solidFill>
                  <a:latin typeface="Arial"/>
                  <a:cs typeface="Arial"/>
                </a:rPr>
                <a:t>to </a:t>
              </a:r>
              <a:r>
                <a:rPr sz="2400" b="0" spc="-4" dirty="0" smtClean="0">
                  <a:solidFill>
                    <a:srgbClr val="333399"/>
                  </a:solidFill>
                  <a:latin typeface="Arial"/>
                  <a:cs typeface="Arial"/>
                </a:rPr>
                <a:t>n</a:t>
              </a:r>
              <a:r>
                <a:rPr sz="2400" b="0" spc="0" dirty="0" smtClean="0">
                  <a:solidFill>
                    <a:srgbClr val="333399"/>
                  </a:solidFill>
                  <a:latin typeface="Arial"/>
                  <a:cs typeface="Arial"/>
                </a:rPr>
                <a:t>ew </a:t>
              </a:r>
              <a:r>
                <a:rPr sz="2400" b="0" spc="0" dirty="0" smtClean="0">
                  <a:solidFill>
                    <a:srgbClr val="333399"/>
                  </a:solidFill>
                  <a:latin typeface="Arial"/>
                  <a:cs typeface="Arial"/>
                </a:rPr>
                <a:t>ap</a:t>
              </a:r>
              <a:r>
                <a:rPr sz="2400" b="0" spc="-4" dirty="0" smtClean="0">
                  <a:solidFill>
                    <a:srgbClr val="333399"/>
                  </a:solidFill>
                  <a:latin typeface="Arial"/>
                  <a:cs typeface="Arial"/>
                </a:rPr>
                <a:t>p</a:t>
              </a:r>
              <a:r>
                <a:rPr sz="2400" b="0" spc="0" dirty="0" smtClean="0">
                  <a:solidFill>
                    <a:srgbClr val="333399"/>
                  </a:solidFill>
                  <a:latin typeface="Arial"/>
                  <a:cs typeface="Arial"/>
                </a:rPr>
                <a:t>l</a:t>
              </a:r>
              <a:r>
                <a:rPr sz="2400" b="0" spc="-9" dirty="0" smtClean="0">
                  <a:solidFill>
                    <a:srgbClr val="333399"/>
                  </a:solidFill>
                  <a:latin typeface="Arial"/>
                  <a:cs typeface="Arial"/>
                </a:rPr>
                <a:t>i</a:t>
              </a:r>
              <a:r>
                <a:rPr sz="2400" b="0" spc="0" dirty="0" smtClean="0">
                  <a:solidFill>
                    <a:srgbClr val="333399"/>
                  </a:solidFill>
                  <a:latin typeface="Arial"/>
                  <a:cs typeface="Arial"/>
                </a:rPr>
                <a:t>cation</a:t>
              </a:r>
              <a:r>
                <a:rPr sz="2400" b="0" spc="49" dirty="0" smtClean="0">
                  <a:solidFill>
                    <a:srgbClr val="333399"/>
                  </a:solidFill>
                  <a:latin typeface="Arial"/>
                  <a:cs typeface="Arial"/>
                </a:rPr>
                <a:t> </a:t>
              </a:r>
              <a:r>
                <a:rPr sz="2400" b="0" spc="0" dirty="0" smtClean="0">
                  <a:latin typeface="Arial"/>
                  <a:cs typeface="Arial"/>
                </a:rPr>
                <a:t>and get</a:t>
              </a:r>
              <a:r>
                <a:rPr sz="2400" b="0" spc="4" dirty="0" smtClean="0">
                  <a:latin typeface="Arial"/>
                  <a:cs typeface="Arial"/>
                </a:rPr>
                <a:t>t</a:t>
              </a:r>
              <a:r>
                <a:rPr sz="2400" b="0" spc="0" dirty="0" smtClean="0">
                  <a:latin typeface="Arial"/>
                  <a:cs typeface="Arial"/>
                </a:rPr>
                <a:t>i</a:t>
              </a:r>
              <a:r>
                <a:rPr sz="2400" b="0" spc="-4" dirty="0" smtClean="0">
                  <a:latin typeface="Arial"/>
                  <a:cs typeface="Arial"/>
                </a:rPr>
                <a:t>n</a:t>
              </a:r>
              <a:r>
                <a:rPr sz="2400" b="0" spc="0" dirty="0" smtClean="0">
                  <a:latin typeface="Arial"/>
                  <a:cs typeface="Arial"/>
                </a:rPr>
                <a:t>g</a:t>
              </a:r>
              <a:r>
                <a:rPr sz="2400" b="0" spc="9" dirty="0" smtClean="0">
                  <a:latin typeface="Arial"/>
                  <a:cs typeface="Arial"/>
                </a:rPr>
                <a:t> </a:t>
              </a:r>
              <a:r>
                <a:rPr sz="2400" b="0" spc="0" dirty="0" smtClean="0">
                  <a:solidFill>
                    <a:srgbClr val="333399"/>
                  </a:solidFill>
                  <a:latin typeface="Arial"/>
                  <a:cs typeface="Arial"/>
                </a:rPr>
                <a:t>money</a:t>
              </a:r>
              <a:r>
                <a:rPr sz="2400" b="0" spc="19" dirty="0" smtClean="0">
                  <a:solidFill>
                    <a:srgbClr val="333399"/>
                  </a:solidFill>
                  <a:latin typeface="Arial"/>
                  <a:cs typeface="Arial"/>
                </a:rPr>
                <a:t> </a:t>
              </a:r>
              <a:r>
                <a:rPr sz="2400" b="0" spc="0" dirty="0" smtClean="0">
                  <a:solidFill>
                    <a:srgbClr val="333399"/>
                  </a:solidFill>
                  <a:latin typeface="Arial"/>
                  <a:cs typeface="Arial"/>
                </a:rPr>
                <a:t>out or </a:t>
              </a:r>
              <a:r>
                <a:rPr sz="2400" b="0" spc="-4" dirty="0" smtClean="0">
                  <a:solidFill>
                    <a:srgbClr val="333399"/>
                  </a:solidFill>
                  <a:latin typeface="Arial"/>
                  <a:cs typeface="Arial"/>
                </a:rPr>
                <a:t>e</a:t>
              </a:r>
              <a:r>
                <a:rPr sz="2400" b="0" spc="-9" dirty="0" smtClean="0">
                  <a:solidFill>
                    <a:srgbClr val="333399"/>
                  </a:solidFill>
                  <a:latin typeface="Arial"/>
                  <a:cs typeface="Arial"/>
                </a:rPr>
                <a:t>x</a:t>
              </a:r>
              <a:r>
                <a:rPr sz="2400" b="0" spc="0" dirty="0" smtClean="0">
                  <a:solidFill>
                    <a:srgbClr val="333399"/>
                  </a:solidFill>
                  <a:latin typeface="Arial"/>
                  <a:cs typeface="Arial"/>
                </a:rPr>
                <a:t>t</a:t>
              </a:r>
              <a:r>
                <a:rPr sz="2400" b="0" spc="4" dirty="0" smtClean="0">
                  <a:solidFill>
                    <a:srgbClr val="333399"/>
                  </a:solidFill>
                  <a:latin typeface="Arial"/>
                  <a:cs typeface="Arial"/>
                </a:rPr>
                <a:t>r</a:t>
              </a:r>
              <a:r>
                <a:rPr sz="2400" b="0" spc="0" dirty="0" smtClean="0">
                  <a:solidFill>
                    <a:srgbClr val="333399"/>
                  </a:solidFill>
                  <a:latin typeface="Arial"/>
                  <a:cs typeface="Arial"/>
                </a:rPr>
                <a:t>acting</a:t>
              </a:r>
              <a:r>
                <a:rPr sz="2400" b="0" spc="9" dirty="0" smtClean="0">
                  <a:solidFill>
                    <a:srgbClr val="333399"/>
                  </a:solidFill>
                  <a:latin typeface="Arial"/>
                  <a:cs typeface="Arial"/>
                </a:rPr>
                <a:t> </a:t>
              </a:r>
              <a:r>
                <a:rPr sz="2400" b="0" spc="0" dirty="0" smtClean="0">
                  <a:solidFill>
                    <a:srgbClr val="333399"/>
                  </a:solidFill>
                  <a:latin typeface="Arial"/>
                  <a:cs typeface="Arial"/>
                </a:rPr>
                <a:t>va</a:t>
              </a:r>
              <a:r>
                <a:rPr sz="2400" b="0" spc="-4" dirty="0" smtClean="0">
                  <a:solidFill>
                    <a:srgbClr val="333399"/>
                  </a:solidFill>
                  <a:latin typeface="Arial"/>
                  <a:cs typeface="Arial"/>
                </a:rPr>
                <a:t>l</a:t>
              </a:r>
              <a:r>
                <a:rPr sz="2400" b="0" spc="0" dirty="0" smtClean="0">
                  <a:solidFill>
                    <a:srgbClr val="333399"/>
                  </a:solidFill>
                  <a:latin typeface="Arial"/>
                  <a:cs typeface="Arial"/>
                </a:rPr>
                <a:t>ue</a:t>
              </a:r>
              <a:r>
                <a:rPr sz="2400" b="0" spc="25" dirty="0" smtClean="0">
                  <a:solidFill>
                    <a:srgbClr val="333399"/>
                  </a:solidFill>
                  <a:latin typeface="Arial"/>
                  <a:cs typeface="Arial"/>
                </a:rPr>
                <a:t> </a:t>
              </a:r>
              <a:r>
                <a:rPr sz="2400" b="0" spc="0" dirty="0" smtClean="0">
                  <a:solidFill>
                    <a:srgbClr val="333399"/>
                  </a:solidFill>
                  <a:latin typeface="Arial"/>
                  <a:cs typeface="Arial"/>
                </a:rPr>
                <a:t>f</a:t>
              </a:r>
              <a:r>
                <a:rPr sz="2400" b="0" spc="4" dirty="0" smtClean="0">
                  <a:solidFill>
                    <a:srgbClr val="333399"/>
                  </a:solidFill>
                  <a:latin typeface="Arial"/>
                  <a:cs typeface="Arial"/>
                </a:rPr>
                <a:t>r</a:t>
              </a:r>
              <a:r>
                <a:rPr sz="2400" b="0" spc="0" dirty="0" smtClean="0">
                  <a:solidFill>
                    <a:srgbClr val="333399"/>
                  </a:solidFill>
                  <a:latin typeface="Arial"/>
                  <a:cs typeface="Arial"/>
                </a:rPr>
                <a:t>om </a:t>
              </a:r>
              <a:r>
                <a:rPr sz="2400" b="0" spc="0" dirty="0" smtClean="0">
                  <a:solidFill>
                    <a:srgbClr val="333399"/>
                  </a:solidFill>
                  <a:latin typeface="Arial"/>
                  <a:cs typeface="Arial"/>
                </a:rPr>
                <a:t>n</a:t>
              </a:r>
              <a:r>
                <a:rPr sz="2400" b="0" spc="-4" dirty="0" smtClean="0">
                  <a:solidFill>
                    <a:srgbClr val="333399"/>
                  </a:solidFill>
                  <a:latin typeface="Arial"/>
                  <a:cs typeface="Arial"/>
                </a:rPr>
                <a:t>e</a:t>
              </a:r>
              <a:r>
                <a:rPr sz="2400" b="0" spc="0" dirty="0" smtClean="0">
                  <a:solidFill>
                    <a:srgbClr val="333399"/>
                  </a:solidFill>
                  <a:latin typeface="Arial"/>
                  <a:cs typeface="Arial"/>
                </a:rPr>
                <a:t>w</a:t>
              </a:r>
              <a:r>
                <a:rPr sz="2400" b="0" spc="9" dirty="0" smtClean="0">
                  <a:solidFill>
                    <a:srgbClr val="333399"/>
                  </a:solidFill>
                  <a:latin typeface="Arial"/>
                  <a:cs typeface="Arial"/>
                </a:rPr>
                <a:t> </a:t>
              </a:r>
              <a:r>
                <a:rPr lang="en-ZA" sz="2400" b="0" spc="9" dirty="0" smtClean="0">
                  <a:solidFill>
                    <a:srgbClr val="333399"/>
                  </a:solidFill>
                  <a:latin typeface="Arial"/>
                  <a:cs typeface="Arial"/>
                </a:rPr>
                <a:t>a</a:t>
              </a:r>
              <a:r>
                <a:rPr sz="2400" b="0" spc="-4" dirty="0" err="1" smtClean="0">
                  <a:solidFill>
                    <a:srgbClr val="333399"/>
                  </a:solidFill>
                  <a:latin typeface="Arial"/>
                  <a:cs typeface="Arial"/>
                </a:rPr>
                <a:t>p</a:t>
              </a:r>
              <a:r>
                <a:rPr sz="2400" b="0" spc="0" dirty="0" err="1" smtClean="0">
                  <a:solidFill>
                    <a:srgbClr val="333399"/>
                  </a:solidFill>
                  <a:latin typeface="Arial"/>
                  <a:cs typeface="Arial"/>
                </a:rPr>
                <a:t>p</a:t>
              </a:r>
              <a:r>
                <a:rPr sz="2400" b="0" spc="-9" dirty="0" err="1" smtClean="0">
                  <a:solidFill>
                    <a:srgbClr val="333399"/>
                  </a:solidFill>
                  <a:latin typeface="Arial"/>
                  <a:cs typeface="Arial"/>
                </a:rPr>
                <a:t>l</a:t>
              </a:r>
              <a:r>
                <a:rPr sz="2400" b="0" spc="0" dirty="0" err="1" smtClean="0">
                  <a:solidFill>
                    <a:srgbClr val="333399"/>
                  </a:solidFill>
                  <a:latin typeface="Arial"/>
                  <a:cs typeface="Arial"/>
                </a:rPr>
                <a:t>ic</a:t>
              </a:r>
              <a:r>
                <a:rPr sz="2400" b="0" spc="-9" dirty="0" err="1" smtClean="0">
                  <a:solidFill>
                    <a:srgbClr val="333399"/>
                  </a:solidFill>
                  <a:latin typeface="Arial"/>
                  <a:cs typeface="Arial"/>
                </a:rPr>
                <a:t>a</a:t>
              </a:r>
              <a:r>
                <a:rPr sz="2400" b="0" spc="0" dirty="0" err="1" smtClean="0">
                  <a:solidFill>
                    <a:srgbClr val="333399"/>
                  </a:solidFill>
                  <a:latin typeface="Arial"/>
                  <a:cs typeface="Arial"/>
                </a:rPr>
                <a:t>tion</a:t>
              </a:r>
              <a:endParaRPr lang="en-ZA" b="0" dirty="0">
                <a:latin typeface="Arial"/>
                <a:cs typeface="Arial"/>
              </a:endParaRPr>
            </a:p>
            <a:p>
              <a:pPr marL="434581" marR="175835">
                <a:spcBef>
                  <a:spcPts val="300"/>
                </a:spcBef>
              </a:pPr>
              <a:endParaRPr lang="en-ZA" sz="1000" b="0" spc="0" dirty="0">
                <a:latin typeface="Arial"/>
                <a:cs typeface="Arial"/>
              </a:endParaRPr>
            </a:p>
            <a:p>
              <a:pPr marL="435600" marR="175835" indent="-342900">
                <a:spcBef>
                  <a:spcPts val="300"/>
                </a:spcBef>
                <a:buClr>
                  <a:srgbClr val="FF9933"/>
                </a:buClr>
                <a:buFont typeface="Wingdings" pitchFamily="2" charset="2"/>
                <a:buChar char="q"/>
              </a:pPr>
              <a:r>
                <a:rPr sz="2400" b="0" spc="0" dirty="0" smtClean="0">
                  <a:latin typeface="Arial"/>
                  <a:cs typeface="Arial"/>
                </a:rPr>
                <a:t>Ma</a:t>
              </a:r>
              <a:r>
                <a:rPr sz="2400" b="0" spc="4" dirty="0" smtClean="0">
                  <a:latin typeface="Arial"/>
                  <a:cs typeface="Arial"/>
                </a:rPr>
                <a:t>r</a:t>
              </a:r>
              <a:r>
                <a:rPr sz="2400" b="0" spc="0" dirty="0" smtClean="0">
                  <a:latin typeface="Arial"/>
                  <a:cs typeface="Arial"/>
                </a:rPr>
                <a:t>ket</a:t>
              </a:r>
              <a:r>
                <a:rPr sz="2400" b="0" spc="4" dirty="0" smtClean="0">
                  <a:latin typeface="Arial"/>
                  <a:cs typeface="Arial"/>
                </a:rPr>
                <a:t>-</a:t>
              </a:r>
              <a:r>
                <a:rPr sz="2400" b="0" spc="0" dirty="0" smtClean="0">
                  <a:latin typeface="Arial"/>
                  <a:cs typeface="Arial"/>
                </a:rPr>
                <a:t>pl</a:t>
              </a:r>
              <a:r>
                <a:rPr sz="2400" b="0" spc="-9" dirty="0" smtClean="0">
                  <a:latin typeface="Arial"/>
                  <a:cs typeface="Arial"/>
                </a:rPr>
                <a:t>a</a:t>
              </a:r>
              <a:r>
                <a:rPr sz="2400" b="0" spc="0" dirty="0" smtClean="0">
                  <a:latin typeface="Arial"/>
                  <a:cs typeface="Arial"/>
                </a:rPr>
                <a:t>ce</a:t>
              </a:r>
              <a:r>
                <a:rPr sz="2400" b="0" spc="19" dirty="0" smtClean="0">
                  <a:latin typeface="Arial"/>
                  <a:cs typeface="Arial"/>
                </a:rPr>
                <a:t> </a:t>
              </a:r>
              <a:r>
                <a:rPr sz="2400" b="0" spc="0" dirty="0" smtClean="0">
                  <a:latin typeface="Arial"/>
                  <a:cs typeface="Arial"/>
                </a:rPr>
                <a:t>is impor</a:t>
              </a:r>
              <a:r>
                <a:rPr sz="2400" b="0" spc="4" dirty="0" smtClean="0">
                  <a:latin typeface="Arial"/>
                  <a:cs typeface="Arial"/>
                </a:rPr>
                <a:t>t</a:t>
              </a:r>
              <a:r>
                <a:rPr sz="2400" b="0" spc="0" dirty="0" smtClean="0">
                  <a:latin typeface="Arial"/>
                  <a:cs typeface="Arial"/>
                </a:rPr>
                <a:t>ant for i</a:t>
              </a:r>
              <a:r>
                <a:rPr sz="2400" b="0" spc="-4" dirty="0" smtClean="0">
                  <a:latin typeface="Arial"/>
                  <a:cs typeface="Arial"/>
                </a:rPr>
                <a:t>n</a:t>
              </a:r>
              <a:r>
                <a:rPr sz="2400" b="0" spc="0" dirty="0" smtClean="0">
                  <a:latin typeface="Arial"/>
                  <a:cs typeface="Arial"/>
                </a:rPr>
                <a:t>nov</a:t>
              </a:r>
              <a:r>
                <a:rPr sz="2400" b="0" spc="-4" dirty="0" smtClean="0">
                  <a:latin typeface="Arial"/>
                  <a:cs typeface="Arial"/>
                </a:rPr>
                <a:t>a</a:t>
              </a:r>
              <a:r>
                <a:rPr sz="2400" b="0" spc="0" dirty="0" smtClean="0">
                  <a:latin typeface="Arial"/>
                  <a:cs typeface="Arial"/>
                </a:rPr>
                <a:t>tion</a:t>
              </a:r>
              <a:endParaRPr sz="2400" b="0" dirty="0">
                <a:latin typeface="Arial"/>
                <a:cs typeface="Arial"/>
              </a:endParaRPr>
            </a:p>
          </p:txBody>
        </p:sp>
      </p:grpSp>
      <p:sp>
        <p:nvSpPr>
          <p:cNvPr id="12" name="Title 1"/>
          <p:cNvSpPr txBox="1">
            <a:spLocks/>
          </p:cNvSpPr>
          <p:nvPr/>
        </p:nvSpPr>
        <p:spPr>
          <a:xfrm>
            <a:off x="251520" y="116632"/>
            <a:ext cx="8712968" cy="1026368"/>
          </a:xfrm>
          <a:prstGeom prst="rect">
            <a:avLst/>
          </a:prstGeom>
        </p:spPr>
        <p:txBody>
          <a:bodyPr/>
          <a:lstStyle>
            <a:lvl1pPr algn="l" rtl="0" eaLnBrk="0" fontAlgn="base" hangingPunct="0">
              <a:spcBef>
                <a:spcPct val="0"/>
              </a:spcBef>
              <a:spcAft>
                <a:spcPct val="0"/>
              </a:spcAft>
              <a:defRPr sz="3200" b="1" baseline="0">
                <a:solidFill>
                  <a:srgbClr val="FF9933"/>
                </a:solidFill>
                <a:latin typeface="+mj-lt"/>
                <a:ea typeface="+mj-ea"/>
                <a:cs typeface="+mj-cs"/>
              </a:defRPr>
            </a:lvl1pPr>
            <a:lvl2pPr algn="l" rtl="0" eaLnBrk="0" fontAlgn="base" hangingPunct="0">
              <a:spcBef>
                <a:spcPct val="0"/>
              </a:spcBef>
              <a:spcAft>
                <a:spcPct val="0"/>
              </a:spcAft>
              <a:defRPr sz="3600" b="1">
                <a:solidFill>
                  <a:srgbClr val="FF9933"/>
                </a:solidFill>
                <a:latin typeface="Arial" charset="0"/>
              </a:defRPr>
            </a:lvl2pPr>
            <a:lvl3pPr algn="l" rtl="0" eaLnBrk="0" fontAlgn="base" hangingPunct="0">
              <a:spcBef>
                <a:spcPct val="0"/>
              </a:spcBef>
              <a:spcAft>
                <a:spcPct val="0"/>
              </a:spcAft>
              <a:defRPr sz="3600" b="1">
                <a:solidFill>
                  <a:srgbClr val="FF9933"/>
                </a:solidFill>
                <a:latin typeface="Arial" charset="0"/>
              </a:defRPr>
            </a:lvl3pPr>
            <a:lvl4pPr algn="l" rtl="0" eaLnBrk="0" fontAlgn="base" hangingPunct="0">
              <a:spcBef>
                <a:spcPct val="0"/>
              </a:spcBef>
              <a:spcAft>
                <a:spcPct val="0"/>
              </a:spcAft>
              <a:defRPr sz="3600" b="1">
                <a:solidFill>
                  <a:srgbClr val="FF9933"/>
                </a:solidFill>
                <a:latin typeface="Arial" charset="0"/>
              </a:defRPr>
            </a:lvl4pPr>
            <a:lvl5pPr algn="l" rtl="0" eaLnBrk="0" fontAlgn="base" hangingPunct="0">
              <a:spcBef>
                <a:spcPct val="0"/>
              </a:spcBef>
              <a:spcAft>
                <a:spcPct val="0"/>
              </a:spcAft>
              <a:defRPr sz="3600" b="1">
                <a:solidFill>
                  <a:srgbClr val="FF9933"/>
                </a:solidFill>
                <a:latin typeface="Arial" charset="0"/>
              </a:defRPr>
            </a:lvl5pPr>
            <a:lvl6pPr marL="457200" algn="l" rtl="0" fontAlgn="base">
              <a:spcBef>
                <a:spcPct val="0"/>
              </a:spcBef>
              <a:spcAft>
                <a:spcPct val="0"/>
              </a:spcAft>
              <a:defRPr sz="3600" b="1">
                <a:solidFill>
                  <a:srgbClr val="FF9933"/>
                </a:solidFill>
                <a:latin typeface="Arial" charset="0"/>
              </a:defRPr>
            </a:lvl6pPr>
            <a:lvl7pPr marL="914400" algn="l" rtl="0" fontAlgn="base">
              <a:spcBef>
                <a:spcPct val="0"/>
              </a:spcBef>
              <a:spcAft>
                <a:spcPct val="0"/>
              </a:spcAft>
              <a:defRPr sz="3600" b="1">
                <a:solidFill>
                  <a:srgbClr val="FF9933"/>
                </a:solidFill>
                <a:latin typeface="Arial" charset="0"/>
              </a:defRPr>
            </a:lvl7pPr>
            <a:lvl8pPr marL="1371600" algn="l" rtl="0" fontAlgn="base">
              <a:spcBef>
                <a:spcPct val="0"/>
              </a:spcBef>
              <a:spcAft>
                <a:spcPct val="0"/>
              </a:spcAft>
              <a:defRPr sz="3600" b="1">
                <a:solidFill>
                  <a:srgbClr val="FF9933"/>
                </a:solidFill>
                <a:latin typeface="Arial" charset="0"/>
              </a:defRPr>
            </a:lvl8pPr>
            <a:lvl9pPr marL="1828800" algn="l" rtl="0" fontAlgn="base">
              <a:spcBef>
                <a:spcPct val="0"/>
              </a:spcBef>
              <a:spcAft>
                <a:spcPct val="0"/>
              </a:spcAft>
              <a:defRPr sz="3600" b="1">
                <a:solidFill>
                  <a:srgbClr val="FF9933"/>
                </a:solidFill>
                <a:latin typeface="Arial" charset="0"/>
              </a:defRPr>
            </a:lvl9pPr>
          </a:lstStyle>
          <a:p>
            <a:r>
              <a:rPr lang="en-US" dirty="0" smtClean="0"/>
              <a:t>Introduction</a:t>
            </a:r>
          </a:p>
          <a:p>
            <a:r>
              <a:rPr lang="en-US" sz="2400" b="0" dirty="0" smtClean="0">
                <a:latin typeface="+mn-lt"/>
              </a:rPr>
              <a:t>Defining Innovation</a:t>
            </a:r>
          </a:p>
        </p:txBody>
      </p:sp>
    </p:spTree>
    <p:extLst>
      <p:ext uri="{BB962C8B-B14F-4D97-AF65-F5344CB8AC3E}">
        <p14:creationId xmlns:p14="http://schemas.microsoft.com/office/powerpoint/2010/main" val="3059590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251520" y="15240"/>
            <a:ext cx="8516144"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3200" dirty="0" smtClean="0">
                <a:solidFill>
                  <a:srgbClr val="FF9933"/>
                </a:solidFill>
              </a:rPr>
              <a:t>Introduction</a:t>
            </a:r>
            <a:r>
              <a:rPr lang="en-US" sz="3000" b="1" dirty="0">
                <a:solidFill>
                  <a:srgbClr val="FF9933"/>
                </a:solidFill>
              </a:rPr>
              <a:t/>
            </a:r>
            <a:br>
              <a:rPr lang="en-US" sz="3000" b="1" dirty="0">
                <a:solidFill>
                  <a:srgbClr val="FF9933"/>
                </a:solidFill>
              </a:rPr>
            </a:br>
            <a:r>
              <a:rPr lang="en-US" b="0" dirty="0" smtClean="0">
                <a:solidFill>
                  <a:srgbClr val="FF9933"/>
                </a:solidFill>
              </a:rPr>
              <a:t>Overview of P</a:t>
            </a:r>
            <a:r>
              <a:rPr lang="en-US" b="0" dirty="0" smtClean="0">
                <a:solidFill>
                  <a:srgbClr val="FF9933"/>
                </a:solidFill>
              </a:rPr>
              <a:t>atent System</a:t>
            </a:r>
            <a:endParaRPr lang="en-US" b="0" dirty="0">
              <a:solidFill>
                <a:srgbClr val="FF9933"/>
              </a:solidFill>
            </a:endParaRPr>
          </a:p>
        </p:txBody>
      </p:sp>
      <p:sp>
        <p:nvSpPr>
          <p:cNvPr id="4" name="Content Placeholder 2"/>
          <p:cNvSpPr>
            <a:spLocks noGrp="1"/>
          </p:cNvSpPr>
          <p:nvPr>
            <p:ph idx="1"/>
          </p:nvPr>
        </p:nvSpPr>
        <p:spPr>
          <a:xfrm>
            <a:off x="164436" y="1186528"/>
            <a:ext cx="8713093" cy="5049837"/>
          </a:xfrm>
        </p:spPr>
        <p:txBody>
          <a:bodyPr/>
          <a:lstStyle/>
          <a:p>
            <a:pPr>
              <a:buClr>
                <a:srgbClr val="FF9933"/>
              </a:buClr>
              <a:buFont typeface="Wingdings" pitchFamily="2" charset="2"/>
              <a:buChar char="q"/>
            </a:pPr>
            <a:r>
              <a:rPr lang="en-US" sz="2400" dirty="0" smtClean="0"/>
              <a:t>Patents grant a limited negative rights:</a:t>
            </a:r>
          </a:p>
          <a:p>
            <a:pPr lvl="1">
              <a:buFont typeface="Wingdings" pitchFamily="2" charset="2"/>
              <a:buChar char="§"/>
            </a:pPr>
            <a:r>
              <a:rPr lang="en-US" sz="2000" dirty="0" smtClean="0"/>
              <a:t>Exclude others (without permission) to manufacture, exercise, dispose, import, use the patented invention</a:t>
            </a:r>
          </a:p>
          <a:p>
            <a:pPr lvl="1">
              <a:buFont typeface="Wingdings" pitchFamily="2" charset="2"/>
              <a:buChar char="§"/>
            </a:pPr>
            <a:r>
              <a:rPr lang="en-US" sz="2000" dirty="0" smtClean="0"/>
              <a:t>Rights owner can grant permission -  enable use of invention</a:t>
            </a:r>
          </a:p>
          <a:p>
            <a:pPr>
              <a:buFont typeface="Wingdings" pitchFamily="2" charset="2"/>
              <a:buChar char="q"/>
            </a:pPr>
            <a:endParaRPr lang="en-US" sz="800" dirty="0" smtClean="0"/>
          </a:p>
          <a:p>
            <a:pPr>
              <a:buClr>
                <a:srgbClr val="FF9933"/>
              </a:buClr>
              <a:buFont typeface="Wingdings" pitchFamily="2" charset="2"/>
              <a:buChar char="q"/>
            </a:pPr>
            <a:r>
              <a:rPr lang="en-US" sz="2400" dirty="0" smtClean="0"/>
              <a:t>Rights are limited</a:t>
            </a:r>
          </a:p>
          <a:p>
            <a:pPr lvl="1">
              <a:buFont typeface="Wingdings" pitchFamily="2" charset="2"/>
              <a:buChar char="§"/>
            </a:pPr>
            <a:r>
              <a:rPr lang="en-US" sz="2000" dirty="0" smtClean="0"/>
              <a:t>20 year period, subject to maintenance</a:t>
            </a:r>
          </a:p>
          <a:p>
            <a:pPr lvl="1">
              <a:buFont typeface="Wingdings" pitchFamily="2" charset="2"/>
              <a:buChar char="§"/>
            </a:pPr>
            <a:r>
              <a:rPr lang="en-US" sz="2000" dirty="0" smtClean="0"/>
              <a:t>Territorial – opportunity to exploit where no patent protection</a:t>
            </a:r>
          </a:p>
          <a:p>
            <a:pPr lvl="1">
              <a:buFont typeface="Wingdings" pitchFamily="2" charset="2"/>
              <a:buChar char="§"/>
            </a:pPr>
            <a:r>
              <a:rPr lang="en-US" sz="2000" dirty="0" smtClean="0"/>
              <a:t>Subject to rights of third parties</a:t>
            </a:r>
          </a:p>
          <a:p>
            <a:pPr>
              <a:buClr>
                <a:srgbClr val="FF9933"/>
              </a:buClr>
              <a:buFont typeface="Wingdings" pitchFamily="2" charset="2"/>
              <a:buChar char="q"/>
            </a:pPr>
            <a:endParaRPr lang="en-US" sz="800" dirty="0" smtClean="0"/>
          </a:p>
          <a:p>
            <a:pPr>
              <a:buClr>
                <a:srgbClr val="FF9933"/>
              </a:buClr>
              <a:buFont typeface="Wingdings" pitchFamily="2" charset="2"/>
              <a:buChar char="q"/>
            </a:pPr>
            <a:r>
              <a:rPr lang="en-US" sz="2400" dirty="0" smtClean="0"/>
              <a:t>Importance of </a:t>
            </a:r>
            <a:r>
              <a:rPr lang="en-US" sz="2400" dirty="0"/>
              <a:t>d</a:t>
            </a:r>
            <a:r>
              <a:rPr lang="en-US" sz="2400" dirty="0" smtClean="0"/>
              <a:t>isclosure requirement</a:t>
            </a:r>
          </a:p>
          <a:p>
            <a:pPr lvl="1">
              <a:buFont typeface="Wingdings" pitchFamily="2" charset="2"/>
              <a:buChar char="§"/>
            </a:pPr>
            <a:r>
              <a:rPr lang="en-US" sz="2000" dirty="0" smtClean="0"/>
              <a:t>Scope of protection clear in claims</a:t>
            </a:r>
          </a:p>
          <a:p>
            <a:pPr lvl="1">
              <a:buFont typeface="Wingdings" pitchFamily="2" charset="2"/>
              <a:buChar char="§"/>
            </a:pPr>
            <a:r>
              <a:rPr lang="en-US" sz="2000" dirty="0" smtClean="0"/>
              <a:t>Sufficient disclosure of invention</a:t>
            </a:r>
          </a:p>
          <a:p>
            <a:pPr lvl="2">
              <a:buFont typeface="Wingdings" pitchFamily="2" charset="2"/>
              <a:buChar char="§"/>
            </a:pPr>
            <a:r>
              <a:rPr lang="en-US" sz="1800" dirty="0" smtClean="0"/>
              <a:t>Teach the invention /  Enable others to build on </a:t>
            </a:r>
          </a:p>
        </p:txBody>
      </p:sp>
    </p:spTree>
    <p:extLst>
      <p:ext uri="{BB962C8B-B14F-4D97-AF65-F5344CB8AC3E}">
        <p14:creationId xmlns:p14="http://schemas.microsoft.com/office/powerpoint/2010/main" val="1127631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251520" y="15240"/>
            <a:ext cx="8712968"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3200" dirty="0" smtClean="0">
                <a:solidFill>
                  <a:srgbClr val="FF9933"/>
                </a:solidFill>
              </a:rPr>
              <a:t>Introduction</a:t>
            </a:r>
            <a:r>
              <a:rPr lang="en-US" sz="3000" b="1" dirty="0">
                <a:solidFill>
                  <a:srgbClr val="FF9933"/>
                </a:solidFill>
              </a:rPr>
              <a:t/>
            </a:r>
            <a:br>
              <a:rPr lang="en-US" sz="3000" b="1" dirty="0">
                <a:solidFill>
                  <a:srgbClr val="FF9933"/>
                </a:solidFill>
              </a:rPr>
            </a:br>
            <a:r>
              <a:rPr lang="en-US" b="0" dirty="0" smtClean="0">
                <a:solidFill>
                  <a:srgbClr val="FF9933"/>
                </a:solidFill>
              </a:rPr>
              <a:t>Patent System: </a:t>
            </a:r>
            <a:r>
              <a:rPr lang="en-US" b="0" dirty="0" smtClean="0">
                <a:solidFill>
                  <a:srgbClr val="FF9933"/>
                </a:solidFill>
              </a:rPr>
              <a:t>Basis </a:t>
            </a:r>
            <a:r>
              <a:rPr lang="en-US" b="0" dirty="0">
                <a:solidFill>
                  <a:srgbClr val="FF9933"/>
                </a:solidFill>
              </a:rPr>
              <a:t>for Competitiveness</a:t>
            </a:r>
            <a:endParaRPr lang="en-US" b="0" dirty="0">
              <a:solidFill>
                <a:srgbClr val="FF9933"/>
              </a:solidFill>
            </a:endParaRPr>
          </a:p>
        </p:txBody>
      </p:sp>
      <p:sp>
        <p:nvSpPr>
          <p:cNvPr id="4" name="Content Placeholder 2"/>
          <p:cNvSpPr>
            <a:spLocks noGrp="1"/>
          </p:cNvSpPr>
          <p:nvPr>
            <p:ph idx="1"/>
          </p:nvPr>
        </p:nvSpPr>
        <p:spPr>
          <a:xfrm>
            <a:off x="135408" y="1181114"/>
            <a:ext cx="8713093" cy="4947849"/>
          </a:xfrm>
        </p:spPr>
        <p:txBody>
          <a:bodyPr/>
          <a:lstStyle/>
          <a:p>
            <a:pPr>
              <a:buClr>
                <a:srgbClr val="FF9933"/>
              </a:buClr>
              <a:buFont typeface="Wingdings" pitchFamily="2" charset="2"/>
              <a:buChar char="q"/>
            </a:pPr>
            <a:r>
              <a:rPr lang="en-ZA" sz="2800" dirty="0" smtClean="0"/>
              <a:t>Patent </a:t>
            </a:r>
            <a:r>
              <a:rPr lang="en-ZA" sz="2800" dirty="0"/>
              <a:t>document more than just a document</a:t>
            </a:r>
          </a:p>
          <a:p>
            <a:pPr marL="693738" lvl="1" indent="-293688">
              <a:lnSpc>
                <a:spcPct val="90000"/>
              </a:lnSpc>
              <a:buClr>
                <a:schemeClr val="tx1"/>
              </a:buClr>
              <a:buFont typeface="Wingdings" pitchFamily="2" charset="2"/>
              <a:buChar char="§"/>
            </a:pPr>
            <a:endParaRPr lang="en-GB" sz="1000" dirty="0" smtClean="0"/>
          </a:p>
          <a:p>
            <a:pPr marL="693738" lvl="1" indent="-293688">
              <a:lnSpc>
                <a:spcPct val="90000"/>
              </a:lnSpc>
              <a:buClr>
                <a:schemeClr val="tx1"/>
              </a:buClr>
              <a:buFont typeface="Wingdings" pitchFamily="2" charset="2"/>
              <a:buChar char="§"/>
            </a:pPr>
            <a:r>
              <a:rPr lang="en-GB" sz="2400" dirty="0" smtClean="0"/>
              <a:t>Source </a:t>
            </a:r>
            <a:r>
              <a:rPr lang="en-GB" sz="2400" dirty="0"/>
              <a:t>of state of art before embarking on R&amp;D </a:t>
            </a:r>
          </a:p>
          <a:p>
            <a:pPr marL="693738" lvl="1" indent="-293688">
              <a:lnSpc>
                <a:spcPct val="90000"/>
              </a:lnSpc>
              <a:buClr>
                <a:schemeClr val="tx1"/>
              </a:buClr>
              <a:buFont typeface="Wingdings" pitchFamily="2" charset="2"/>
              <a:buChar char="§"/>
            </a:pPr>
            <a:endParaRPr lang="en-GB" sz="2000" dirty="0"/>
          </a:p>
          <a:p>
            <a:pPr marL="693738" lvl="1" indent="-293688">
              <a:lnSpc>
                <a:spcPct val="90000"/>
              </a:lnSpc>
              <a:buClr>
                <a:schemeClr val="tx1"/>
              </a:buClr>
              <a:buFont typeface="Wingdings" pitchFamily="2" charset="2"/>
              <a:buChar char="§"/>
            </a:pPr>
            <a:r>
              <a:rPr lang="en-GB" sz="2400" dirty="0"/>
              <a:t>Potential commercialisation partners</a:t>
            </a:r>
          </a:p>
          <a:p>
            <a:pPr marL="693738" lvl="1" indent="-293688">
              <a:lnSpc>
                <a:spcPct val="90000"/>
              </a:lnSpc>
              <a:buClr>
                <a:schemeClr val="tx1"/>
              </a:buClr>
              <a:buFont typeface="Wingdings" pitchFamily="2" charset="2"/>
              <a:buChar char="§"/>
            </a:pPr>
            <a:endParaRPr lang="en-GB" sz="2000" dirty="0"/>
          </a:p>
          <a:p>
            <a:pPr marL="693738" lvl="1" indent="-293688">
              <a:lnSpc>
                <a:spcPct val="90000"/>
              </a:lnSpc>
              <a:buClr>
                <a:schemeClr val="tx1"/>
              </a:buClr>
              <a:buFont typeface="Wingdings" pitchFamily="2" charset="2"/>
              <a:buChar char="§"/>
            </a:pPr>
            <a:r>
              <a:rPr lang="en-GB" sz="2400" dirty="0"/>
              <a:t>Suppliers</a:t>
            </a:r>
          </a:p>
          <a:p>
            <a:pPr marL="693738" lvl="1" indent="-293688">
              <a:lnSpc>
                <a:spcPct val="90000"/>
              </a:lnSpc>
              <a:buClr>
                <a:schemeClr val="tx1"/>
              </a:buClr>
              <a:buFont typeface="Wingdings" pitchFamily="2" charset="2"/>
              <a:buChar char="§"/>
            </a:pPr>
            <a:endParaRPr lang="en-GB" sz="2000" dirty="0"/>
          </a:p>
          <a:p>
            <a:pPr marL="693738" lvl="1" indent="-293688">
              <a:lnSpc>
                <a:spcPct val="90000"/>
              </a:lnSpc>
              <a:buClr>
                <a:schemeClr val="tx1"/>
              </a:buClr>
              <a:buFont typeface="Wingdings" pitchFamily="2" charset="2"/>
              <a:buChar char="§"/>
            </a:pPr>
            <a:r>
              <a:rPr lang="en-GB" sz="2400" dirty="0" smtClean="0"/>
              <a:t>Competitor developments</a:t>
            </a:r>
            <a:endParaRPr lang="en-GB" sz="2400" dirty="0"/>
          </a:p>
          <a:p>
            <a:pPr marL="693738" lvl="1" indent="-293688">
              <a:lnSpc>
                <a:spcPct val="90000"/>
              </a:lnSpc>
              <a:buClr>
                <a:schemeClr val="tx1"/>
              </a:buClr>
              <a:buFont typeface="Wingdings" pitchFamily="2" charset="2"/>
              <a:buChar char="§"/>
            </a:pPr>
            <a:endParaRPr lang="en-GB" sz="2000" dirty="0"/>
          </a:p>
          <a:p>
            <a:pPr marL="693738" lvl="1" indent="-293688">
              <a:lnSpc>
                <a:spcPct val="90000"/>
              </a:lnSpc>
              <a:buClr>
                <a:schemeClr val="tx1"/>
              </a:buClr>
              <a:buFont typeface="Wingdings" pitchFamily="2" charset="2"/>
              <a:buChar char="§"/>
            </a:pPr>
            <a:r>
              <a:rPr lang="en-GB" sz="2400" dirty="0" smtClean="0"/>
              <a:t>Patents validity </a:t>
            </a:r>
            <a:r>
              <a:rPr lang="en-GB" sz="2400" dirty="0"/>
              <a:t>and </a:t>
            </a:r>
            <a:r>
              <a:rPr lang="en-GB" sz="2400" dirty="0" smtClean="0"/>
              <a:t>scope</a:t>
            </a:r>
            <a:endParaRPr lang="en-GB" sz="2400" dirty="0"/>
          </a:p>
          <a:p>
            <a:pPr marL="693738" lvl="1" indent="-293688">
              <a:lnSpc>
                <a:spcPct val="90000"/>
              </a:lnSpc>
              <a:buClr>
                <a:schemeClr val="tx1"/>
              </a:buClr>
              <a:buFont typeface="Wingdings" pitchFamily="2" charset="2"/>
              <a:buChar char="§"/>
            </a:pPr>
            <a:endParaRPr lang="en-GB" sz="2000" dirty="0"/>
          </a:p>
          <a:p>
            <a:pPr marL="693738" lvl="1" indent="-293688">
              <a:lnSpc>
                <a:spcPct val="90000"/>
              </a:lnSpc>
              <a:buClr>
                <a:schemeClr val="tx1"/>
              </a:buClr>
              <a:buFont typeface="Wingdings" pitchFamily="2" charset="2"/>
              <a:buChar char="§"/>
            </a:pPr>
            <a:r>
              <a:rPr lang="en-GB" sz="2400" dirty="0"/>
              <a:t>Search </a:t>
            </a:r>
            <a:r>
              <a:rPr lang="en-GB" sz="2400" dirty="0" smtClean="0"/>
              <a:t>reports</a:t>
            </a:r>
            <a:endParaRPr lang="sv-SE"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506" y="2924944"/>
            <a:ext cx="4622293" cy="315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895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1520" y="1340768"/>
            <a:ext cx="8713093" cy="4947849"/>
          </a:xfrm>
        </p:spPr>
        <p:txBody>
          <a:bodyPr/>
          <a:lstStyle/>
          <a:p>
            <a:pPr>
              <a:buClr>
                <a:srgbClr val="FF9933"/>
              </a:buClr>
              <a:buFont typeface="Wingdings" pitchFamily="2" charset="2"/>
              <a:buChar char="q"/>
            </a:pPr>
            <a:r>
              <a:rPr lang="en-ZA" sz="2800" dirty="0" smtClean="0"/>
              <a:t>A </a:t>
            </a:r>
            <a:r>
              <a:rPr lang="en-ZA" sz="2800" dirty="0"/>
              <a:t>source of most up to date technology </a:t>
            </a:r>
            <a:endParaRPr lang="en-ZA" sz="2800" dirty="0" smtClean="0"/>
          </a:p>
          <a:p>
            <a:pPr marL="693738" lvl="1" indent="-293688">
              <a:lnSpc>
                <a:spcPct val="90000"/>
              </a:lnSpc>
              <a:buClr>
                <a:schemeClr val="tx1"/>
              </a:buClr>
              <a:buFont typeface="Wingdings" pitchFamily="2" charset="2"/>
              <a:buChar char="§"/>
            </a:pPr>
            <a:r>
              <a:rPr lang="en-ZA" sz="2400" dirty="0" smtClean="0"/>
              <a:t>State of art before filing a patent application</a:t>
            </a:r>
          </a:p>
          <a:p>
            <a:pPr marL="693738" lvl="1" indent="-293688">
              <a:lnSpc>
                <a:spcPct val="90000"/>
              </a:lnSpc>
              <a:buClr>
                <a:schemeClr val="tx1"/>
              </a:buClr>
              <a:buFont typeface="Wingdings" pitchFamily="2" charset="2"/>
              <a:buChar char="§"/>
            </a:pPr>
            <a:r>
              <a:rPr lang="en-ZA" sz="2400" dirty="0" smtClean="0"/>
              <a:t>Avoid </a:t>
            </a:r>
            <a:r>
              <a:rPr lang="en-ZA" sz="2400" dirty="0"/>
              <a:t>duplication </a:t>
            </a:r>
            <a:r>
              <a:rPr lang="en-ZA" sz="2400" dirty="0" smtClean="0"/>
              <a:t>in the innovation process</a:t>
            </a:r>
          </a:p>
          <a:p>
            <a:pPr marL="693738" lvl="1" indent="-293688">
              <a:lnSpc>
                <a:spcPct val="90000"/>
              </a:lnSpc>
              <a:buClr>
                <a:schemeClr val="tx1"/>
              </a:buClr>
              <a:buFont typeface="Wingdings" pitchFamily="2" charset="2"/>
              <a:buChar char="§"/>
            </a:pPr>
            <a:r>
              <a:rPr lang="en-ZA" sz="2400" dirty="0" smtClean="0"/>
              <a:t>Jump-start own innovation process and </a:t>
            </a:r>
            <a:r>
              <a:rPr lang="en-ZA" sz="2400" dirty="0"/>
              <a:t>ride on back of others developments</a:t>
            </a:r>
          </a:p>
          <a:p>
            <a:pPr>
              <a:buClr>
                <a:srgbClr val="FF9933"/>
              </a:buClr>
              <a:buFont typeface="Wingdings" pitchFamily="2" charset="2"/>
              <a:buChar char="q"/>
            </a:pPr>
            <a:endParaRPr lang="en-ZA" sz="1000" dirty="0" smtClean="0"/>
          </a:p>
          <a:p>
            <a:pPr>
              <a:buClr>
                <a:srgbClr val="FF9933"/>
              </a:buClr>
              <a:buFont typeface="Wingdings" pitchFamily="2" charset="2"/>
              <a:buChar char="q"/>
            </a:pPr>
            <a:r>
              <a:rPr lang="en-ZA" sz="2800" dirty="0" smtClean="0"/>
              <a:t>Source </a:t>
            </a:r>
            <a:r>
              <a:rPr lang="en-ZA" sz="2800" dirty="0"/>
              <a:t>of market intelligence</a:t>
            </a:r>
          </a:p>
          <a:p>
            <a:pPr marL="693738" lvl="1" indent="-293688">
              <a:lnSpc>
                <a:spcPct val="90000"/>
              </a:lnSpc>
              <a:buClr>
                <a:schemeClr val="tx1"/>
              </a:buClr>
              <a:buFont typeface="Wingdings" pitchFamily="2" charset="2"/>
              <a:buChar char="§"/>
            </a:pPr>
            <a:r>
              <a:rPr lang="en-ZA" sz="2400" dirty="0"/>
              <a:t> </a:t>
            </a:r>
            <a:r>
              <a:rPr lang="en-ZA" sz="2400" dirty="0" smtClean="0"/>
              <a:t>citation </a:t>
            </a:r>
            <a:r>
              <a:rPr lang="en-ZA" sz="2400" dirty="0"/>
              <a:t>analysis</a:t>
            </a:r>
          </a:p>
          <a:p>
            <a:pPr marL="693738" lvl="1" indent="-293688">
              <a:lnSpc>
                <a:spcPct val="90000"/>
              </a:lnSpc>
              <a:buClr>
                <a:schemeClr val="tx1"/>
              </a:buClr>
              <a:buFont typeface="Wingdings" pitchFamily="2" charset="2"/>
              <a:buChar char="§"/>
            </a:pPr>
            <a:r>
              <a:rPr lang="en-ZA" sz="2400" dirty="0"/>
              <a:t> assignee analysis</a:t>
            </a:r>
          </a:p>
          <a:p>
            <a:pPr marL="693738" lvl="1" indent="-293688">
              <a:lnSpc>
                <a:spcPct val="90000"/>
              </a:lnSpc>
              <a:buClr>
                <a:schemeClr val="tx1"/>
              </a:buClr>
              <a:buFont typeface="Wingdings" pitchFamily="2" charset="2"/>
              <a:buChar char="§"/>
            </a:pPr>
            <a:r>
              <a:rPr lang="en-ZA" sz="2400" dirty="0"/>
              <a:t> filing rates</a:t>
            </a:r>
          </a:p>
          <a:p>
            <a:pPr marL="693738" lvl="1" indent="-293688">
              <a:lnSpc>
                <a:spcPct val="90000"/>
              </a:lnSpc>
              <a:buClr>
                <a:schemeClr val="tx1"/>
              </a:buClr>
              <a:buFont typeface="Wingdings" pitchFamily="2" charset="2"/>
              <a:buChar char="§"/>
            </a:pPr>
            <a:r>
              <a:rPr lang="en-ZA" sz="2400" dirty="0"/>
              <a:t> inventors and hence resources to be </a:t>
            </a:r>
            <a:r>
              <a:rPr lang="en-ZA" sz="2400" dirty="0" smtClean="0"/>
              <a:t>acquired</a:t>
            </a:r>
            <a:endParaRPr lang="en-ZA" sz="2400" dirty="0"/>
          </a:p>
        </p:txBody>
      </p:sp>
      <p:sp>
        <p:nvSpPr>
          <p:cNvPr id="5" name="Rectangle 2"/>
          <p:cNvSpPr>
            <a:spLocks noChangeArrowheads="1"/>
          </p:cNvSpPr>
          <p:nvPr/>
        </p:nvSpPr>
        <p:spPr bwMode="auto">
          <a:xfrm>
            <a:off x="251520" y="15240"/>
            <a:ext cx="8516144"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3200" dirty="0" smtClean="0">
                <a:solidFill>
                  <a:srgbClr val="FF9933"/>
                </a:solidFill>
              </a:rPr>
              <a:t>Introduction</a:t>
            </a:r>
            <a:r>
              <a:rPr lang="en-US" sz="3000" b="1" dirty="0">
                <a:solidFill>
                  <a:srgbClr val="FF9933"/>
                </a:solidFill>
              </a:rPr>
              <a:t/>
            </a:r>
            <a:br>
              <a:rPr lang="en-US" sz="3000" b="1" dirty="0">
                <a:solidFill>
                  <a:srgbClr val="FF9933"/>
                </a:solidFill>
              </a:rPr>
            </a:br>
            <a:r>
              <a:rPr lang="en-US" b="0" dirty="0" smtClean="0">
                <a:solidFill>
                  <a:srgbClr val="FF9933"/>
                </a:solidFill>
              </a:rPr>
              <a:t>Patent System - The </a:t>
            </a:r>
            <a:r>
              <a:rPr lang="en-US" b="0" dirty="0" smtClean="0">
                <a:solidFill>
                  <a:srgbClr val="FF9933"/>
                </a:solidFill>
              </a:rPr>
              <a:t>Patent Document</a:t>
            </a:r>
            <a:endParaRPr lang="en-US" b="0" dirty="0">
              <a:solidFill>
                <a:srgbClr val="FF9933"/>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6" y="3284984"/>
            <a:ext cx="3307863" cy="194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818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1520" y="0"/>
            <a:ext cx="8712968" cy="1143000"/>
          </a:xfrm>
        </p:spPr>
        <p:txBody>
          <a:bodyPr/>
          <a:lstStyle/>
          <a:p>
            <a:r>
              <a:rPr lang="en-US" sz="3200" b="1" dirty="0" smtClean="0"/>
              <a:t>South </a:t>
            </a:r>
            <a:r>
              <a:rPr lang="en-US" sz="3200" b="1" dirty="0"/>
              <a:t>Africa </a:t>
            </a:r>
            <a:r>
              <a:rPr lang="en-US" sz="3200" b="1" dirty="0" smtClean="0"/>
              <a:t>National System of Innovation</a:t>
            </a:r>
            <a:r>
              <a:rPr lang="en-US" sz="3200" dirty="0" smtClean="0"/>
              <a:t/>
            </a:r>
            <a:br>
              <a:rPr lang="en-US" sz="3200" dirty="0" smtClean="0"/>
            </a:br>
            <a:r>
              <a:rPr lang="en-US" sz="2400" b="0" dirty="0" smtClean="0">
                <a:latin typeface="+mn-lt"/>
              </a:rPr>
              <a:t>South Africa’s Innovation Policy Milestones</a:t>
            </a:r>
            <a:endParaRPr lang="en-ZA" sz="2400" b="0" dirty="0" smtClean="0">
              <a:latin typeface="+mn-lt"/>
            </a:endParaRPr>
          </a:p>
        </p:txBody>
      </p:sp>
      <p:pic>
        <p:nvPicPr>
          <p:cNvPr id="51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760"/>
            <a:ext cx="9056178" cy="412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467544" y="5392972"/>
            <a:ext cx="5328592" cy="772332"/>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1200" dirty="0">
                <a:solidFill>
                  <a:srgbClr val="000000"/>
                </a:solidFill>
              </a:rPr>
              <a:t>1997 Reviews – Science, Engineering and Technology Institutions (SETIs), 12 plus system-wide synthesis report;</a:t>
            </a:r>
          </a:p>
          <a:p>
            <a:r>
              <a:rPr lang="en-US" sz="1200" dirty="0">
                <a:solidFill>
                  <a:srgbClr val="000000"/>
                </a:solidFill>
              </a:rPr>
              <a:t>1997 Research and Technology </a:t>
            </a:r>
            <a:r>
              <a:rPr lang="en-US" sz="1200" dirty="0" smtClean="0">
                <a:solidFill>
                  <a:srgbClr val="000000"/>
                </a:solidFill>
              </a:rPr>
              <a:t>Audit</a:t>
            </a:r>
          </a:p>
          <a:p>
            <a:r>
              <a:rPr lang="en-US" sz="1200" dirty="0">
                <a:solidFill>
                  <a:srgbClr val="000000"/>
                </a:solidFill>
              </a:rPr>
              <a:t>1998 Innovation Fund established</a:t>
            </a:r>
          </a:p>
          <a:p>
            <a:endParaRPr lang="en-US" sz="1200" dirty="0">
              <a:solidFill>
                <a:srgbClr val="000000"/>
              </a:solidFill>
            </a:endParaRPr>
          </a:p>
          <a:p>
            <a:endParaRPr lang="en-US" sz="1200" dirty="0">
              <a:solidFill>
                <a:srgbClr val="000000"/>
              </a:solidFill>
            </a:endParaRPr>
          </a:p>
        </p:txBody>
      </p:sp>
      <p:cxnSp>
        <p:nvCxnSpPr>
          <p:cNvPr id="3" name="Straight Arrow Connector 2"/>
          <p:cNvCxnSpPr/>
          <p:nvPr/>
        </p:nvCxnSpPr>
        <p:spPr bwMode="auto">
          <a:xfrm flipH="1" flipV="1">
            <a:off x="971600" y="5085184"/>
            <a:ext cx="216024"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Rectangle 5"/>
          <p:cNvSpPr>
            <a:spLocks noChangeArrowheads="1"/>
          </p:cNvSpPr>
          <p:nvPr/>
        </p:nvSpPr>
        <p:spPr bwMode="auto">
          <a:xfrm>
            <a:off x="7236296" y="5469172"/>
            <a:ext cx="1575792" cy="619932"/>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1200" dirty="0" smtClean="0">
                <a:solidFill>
                  <a:srgbClr val="000000"/>
                </a:solidFill>
              </a:rPr>
              <a:t>2012 Ministerial Review of Science System</a:t>
            </a:r>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p:txBody>
      </p:sp>
      <p:cxnSp>
        <p:nvCxnSpPr>
          <p:cNvPr id="5" name="Straight Arrow Connector 4"/>
          <p:cNvCxnSpPr/>
          <p:nvPr/>
        </p:nvCxnSpPr>
        <p:spPr bwMode="auto">
          <a:xfrm flipV="1">
            <a:off x="8676456" y="5085184"/>
            <a:ext cx="379722" cy="3839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025223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1433416" y="1267096"/>
            <a:ext cx="7531072" cy="4081076"/>
          </a:xfrm>
          <a:prstGeom prst="rect">
            <a:avLst/>
          </a:prstGeom>
          <a:solidFill>
            <a:srgbClr val="FFFFFF"/>
          </a:solidFill>
          <a:ln w="28575">
            <a:solidFill>
              <a:srgbClr val="000000"/>
            </a:solidFill>
            <a:miter lim="800000"/>
            <a:headEnd/>
            <a:tailEnd/>
          </a:ln>
        </p:spPr>
        <p:txBody>
          <a:bodyPr/>
          <a:lstStyle/>
          <a:p>
            <a:endParaRPr lang="en-ZA"/>
          </a:p>
        </p:txBody>
      </p:sp>
      <p:sp>
        <p:nvSpPr>
          <p:cNvPr id="24" name="Text Box 3"/>
          <p:cNvSpPr txBox="1">
            <a:spLocks noChangeArrowheads="1"/>
          </p:cNvSpPr>
          <p:nvPr/>
        </p:nvSpPr>
        <p:spPr bwMode="auto">
          <a:xfrm>
            <a:off x="1433416" y="5348172"/>
            <a:ext cx="2015523" cy="790962"/>
          </a:xfrm>
          <a:prstGeom prst="rect">
            <a:avLst/>
          </a:prstGeom>
          <a:solidFill>
            <a:schemeClr val="bg2"/>
          </a:solidFill>
          <a:ln w="9525">
            <a:solidFill>
              <a:srgbClr val="000000"/>
            </a:solidFill>
            <a:prstDash val="sysDot"/>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GB" sz="1600" b="1" dirty="0" smtClean="0">
              <a:latin typeface="Trebuchet MS" pitchFamily="34" charset="0"/>
            </a:endParaRPr>
          </a:p>
          <a:p>
            <a:pPr algn="ctr"/>
            <a:r>
              <a:rPr lang="en-GB" sz="1600" b="1" dirty="0" smtClean="0">
                <a:solidFill>
                  <a:schemeClr val="bg1"/>
                </a:solidFill>
                <a:latin typeface="Trebuchet MS" pitchFamily="34" charset="0"/>
              </a:rPr>
              <a:t>Basic </a:t>
            </a:r>
            <a:r>
              <a:rPr lang="en-GB" sz="1600" b="1" dirty="0">
                <a:solidFill>
                  <a:schemeClr val="bg1"/>
                </a:solidFill>
                <a:latin typeface="Trebuchet MS" pitchFamily="34" charset="0"/>
              </a:rPr>
              <a:t>&amp; Applied Research</a:t>
            </a:r>
            <a:endParaRPr lang="en-GB" sz="3200" dirty="0">
              <a:solidFill>
                <a:schemeClr val="bg1"/>
              </a:solidFill>
            </a:endParaRPr>
          </a:p>
        </p:txBody>
      </p:sp>
      <p:sp>
        <p:nvSpPr>
          <p:cNvPr id="25" name="Text Box 4"/>
          <p:cNvSpPr txBox="1">
            <a:spLocks noChangeArrowheads="1"/>
          </p:cNvSpPr>
          <p:nvPr/>
        </p:nvSpPr>
        <p:spPr bwMode="auto">
          <a:xfrm>
            <a:off x="3448939" y="5348172"/>
            <a:ext cx="2411208" cy="790962"/>
          </a:xfrm>
          <a:prstGeom prst="rect">
            <a:avLst/>
          </a:prstGeom>
          <a:solidFill>
            <a:schemeClr val="bg2"/>
          </a:solidFill>
          <a:ln w="9525">
            <a:solidFill>
              <a:srgbClr val="000000"/>
            </a:solidFill>
            <a:prstDash val="sysDot"/>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GB" sz="1600" b="1" dirty="0" smtClean="0">
              <a:latin typeface="Trebuchet MS" pitchFamily="34" charset="0"/>
            </a:endParaRPr>
          </a:p>
          <a:p>
            <a:pPr algn="ctr"/>
            <a:r>
              <a:rPr lang="en-GB" sz="1600" b="1" dirty="0" smtClean="0">
                <a:solidFill>
                  <a:schemeClr val="bg1"/>
                </a:solidFill>
                <a:latin typeface="Trebuchet MS" pitchFamily="34" charset="0"/>
              </a:rPr>
              <a:t>Development</a:t>
            </a:r>
            <a:endParaRPr lang="en-GB" sz="3200" dirty="0">
              <a:solidFill>
                <a:schemeClr val="bg1"/>
              </a:solidFill>
            </a:endParaRPr>
          </a:p>
        </p:txBody>
      </p:sp>
      <p:sp>
        <p:nvSpPr>
          <p:cNvPr id="26" name="Text Box 5"/>
          <p:cNvSpPr txBox="1">
            <a:spLocks noChangeArrowheads="1"/>
          </p:cNvSpPr>
          <p:nvPr/>
        </p:nvSpPr>
        <p:spPr bwMode="auto">
          <a:xfrm>
            <a:off x="5860146" y="5348172"/>
            <a:ext cx="2534266" cy="790962"/>
          </a:xfrm>
          <a:prstGeom prst="rect">
            <a:avLst/>
          </a:prstGeom>
          <a:solidFill>
            <a:schemeClr val="bg2"/>
          </a:solidFill>
          <a:ln w="9525">
            <a:solidFill>
              <a:srgbClr val="000000"/>
            </a:solidFill>
            <a:prstDash val="sysDot"/>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GB" sz="1600" b="1" dirty="0" smtClean="0">
              <a:latin typeface="Trebuchet MS" pitchFamily="34" charset="0"/>
            </a:endParaRPr>
          </a:p>
          <a:p>
            <a:pPr algn="ctr"/>
            <a:r>
              <a:rPr lang="en-GB" sz="1600" b="1" dirty="0" smtClean="0">
                <a:solidFill>
                  <a:schemeClr val="bg1"/>
                </a:solidFill>
                <a:latin typeface="Trebuchet MS" pitchFamily="34" charset="0"/>
              </a:rPr>
              <a:t>Commercialisation</a:t>
            </a:r>
            <a:endParaRPr lang="en-GB" sz="3200" dirty="0">
              <a:solidFill>
                <a:schemeClr val="bg1"/>
              </a:solidFill>
            </a:endParaRPr>
          </a:p>
        </p:txBody>
      </p:sp>
      <p:sp>
        <p:nvSpPr>
          <p:cNvPr id="28" name="AutoShape 6"/>
          <p:cNvSpPr>
            <a:spLocks noChangeArrowheads="1"/>
          </p:cNvSpPr>
          <p:nvPr/>
        </p:nvSpPr>
        <p:spPr bwMode="auto">
          <a:xfrm>
            <a:off x="8454897" y="5348172"/>
            <a:ext cx="579768" cy="790962"/>
          </a:xfrm>
          <a:prstGeom prst="rightArrowCallout">
            <a:avLst>
              <a:gd name="adj1" fmla="val 68987"/>
              <a:gd name="adj2" fmla="val 68987"/>
              <a:gd name="adj3" fmla="val 16667"/>
              <a:gd name="adj4" fmla="val 66667"/>
            </a:avLst>
          </a:prstGeom>
          <a:solidFill>
            <a:schemeClr val="bg2"/>
          </a:solidFill>
          <a:ln w="28575">
            <a:solidFill>
              <a:srgbClr val="000000"/>
            </a:solidFill>
            <a:miter lim="800000"/>
            <a:headEnd/>
            <a:tailEnd/>
          </a:ln>
        </p:spPr>
        <p:txBody>
          <a:bodyPr/>
          <a:lstStyle/>
          <a:p>
            <a:endParaRPr lang="en-ZA"/>
          </a:p>
        </p:txBody>
      </p:sp>
      <p:sp>
        <p:nvSpPr>
          <p:cNvPr id="29" name="Text Box 7"/>
          <p:cNvSpPr txBox="1">
            <a:spLocks noChangeArrowheads="1"/>
          </p:cNvSpPr>
          <p:nvPr/>
        </p:nvSpPr>
        <p:spPr bwMode="auto">
          <a:xfrm>
            <a:off x="4542091" y="5217554"/>
            <a:ext cx="1930116" cy="85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buFont typeface="Symbol" pitchFamily="18" charset="2"/>
              <a:buChar char="·"/>
            </a:pPr>
            <a:endParaRPr lang="en-US">
              <a:solidFill>
                <a:schemeClr val="bg1"/>
              </a:solidFill>
            </a:endParaRPr>
          </a:p>
        </p:txBody>
      </p:sp>
      <p:sp>
        <p:nvSpPr>
          <p:cNvPr id="30" name="Rectangle 8"/>
          <p:cNvSpPr>
            <a:spLocks noChangeArrowheads="1"/>
          </p:cNvSpPr>
          <p:nvPr/>
        </p:nvSpPr>
        <p:spPr bwMode="auto">
          <a:xfrm>
            <a:off x="1433416" y="5348172"/>
            <a:ext cx="6960996" cy="7909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31" name="Line 9"/>
          <p:cNvSpPr>
            <a:spLocks noChangeShapeType="1"/>
          </p:cNvSpPr>
          <p:nvPr/>
        </p:nvSpPr>
        <p:spPr bwMode="auto">
          <a:xfrm>
            <a:off x="8081928" y="5348172"/>
            <a:ext cx="0" cy="789511"/>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ZA"/>
          </a:p>
        </p:txBody>
      </p:sp>
      <p:sp>
        <p:nvSpPr>
          <p:cNvPr id="32" name="Line 10"/>
          <p:cNvSpPr>
            <a:spLocks noChangeShapeType="1"/>
          </p:cNvSpPr>
          <p:nvPr/>
        </p:nvSpPr>
        <p:spPr bwMode="auto">
          <a:xfrm>
            <a:off x="8115041" y="5348172"/>
            <a:ext cx="0" cy="789511"/>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ZA"/>
          </a:p>
        </p:txBody>
      </p:sp>
      <p:sp>
        <p:nvSpPr>
          <p:cNvPr id="33" name="Text Box 11"/>
          <p:cNvSpPr txBox="1">
            <a:spLocks noChangeArrowheads="1"/>
          </p:cNvSpPr>
          <p:nvPr/>
        </p:nvSpPr>
        <p:spPr bwMode="auto">
          <a:xfrm>
            <a:off x="559189" y="3550002"/>
            <a:ext cx="860648" cy="47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US" sz="1400" b="1" dirty="0"/>
              <a:t>Funding</a:t>
            </a:r>
          </a:p>
          <a:p>
            <a:pPr algn="r"/>
            <a:r>
              <a:rPr lang="en-US" sz="1400" b="1" dirty="0"/>
              <a:t>Agency</a:t>
            </a:r>
          </a:p>
        </p:txBody>
      </p:sp>
      <p:sp>
        <p:nvSpPr>
          <p:cNvPr id="34" name="Text Box 12"/>
          <p:cNvSpPr txBox="1">
            <a:spLocks noChangeArrowheads="1"/>
          </p:cNvSpPr>
          <p:nvPr/>
        </p:nvSpPr>
        <p:spPr bwMode="auto">
          <a:xfrm>
            <a:off x="93304" y="2419434"/>
            <a:ext cx="13265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US" sz="1400" b="1" dirty="0" smtClean="0"/>
              <a:t>Incubation,</a:t>
            </a:r>
            <a:endParaRPr lang="en-US" sz="1400" b="1" dirty="0"/>
          </a:p>
          <a:p>
            <a:pPr algn="r"/>
            <a:r>
              <a:rPr lang="en-US" sz="1400" b="1" dirty="0" smtClean="0"/>
              <a:t>STP, and Support</a:t>
            </a:r>
            <a:endParaRPr lang="en-US" sz="1400" b="1" dirty="0"/>
          </a:p>
          <a:p>
            <a:pPr algn="r"/>
            <a:r>
              <a:rPr lang="en-US" sz="1400" b="1" dirty="0"/>
              <a:t>Services</a:t>
            </a:r>
          </a:p>
        </p:txBody>
      </p:sp>
      <p:sp>
        <p:nvSpPr>
          <p:cNvPr id="38" name="Text Box 13"/>
          <p:cNvSpPr txBox="1">
            <a:spLocks noChangeArrowheads="1"/>
          </p:cNvSpPr>
          <p:nvPr/>
        </p:nvSpPr>
        <p:spPr bwMode="auto">
          <a:xfrm>
            <a:off x="93302" y="1423837"/>
            <a:ext cx="1326534" cy="47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US" sz="1400" b="1" dirty="0"/>
              <a:t>R&amp;D Capacity</a:t>
            </a:r>
          </a:p>
          <a:p>
            <a:pPr algn="r"/>
            <a:r>
              <a:rPr lang="en-US" sz="1400" b="1" dirty="0"/>
              <a:t>to Implement</a:t>
            </a:r>
          </a:p>
        </p:txBody>
      </p:sp>
      <p:sp>
        <p:nvSpPr>
          <p:cNvPr id="40" name="Text Box 14"/>
          <p:cNvSpPr txBox="1">
            <a:spLocks noChangeArrowheads="1"/>
          </p:cNvSpPr>
          <p:nvPr/>
        </p:nvSpPr>
        <p:spPr bwMode="auto">
          <a:xfrm>
            <a:off x="326757" y="4609456"/>
            <a:ext cx="1084273" cy="47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US" sz="1400" b="1"/>
              <a:t>Policy &amp;</a:t>
            </a:r>
          </a:p>
          <a:p>
            <a:pPr algn="r"/>
            <a:r>
              <a:rPr lang="en-US" sz="1400" b="1"/>
              <a:t>Regulatory</a:t>
            </a:r>
          </a:p>
        </p:txBody>
      </p:sp>
      <p:sp>
        <p:nvSpPr>
          <p:cNvPr id="41" name="Line 15"/>
          <p:cNvSpPr>
            <a:spLocks noChangeShapeType="1"/>
          </p:cNvSpPr>
          <p:nvPr/>
        </p:nvSpPr>
        <p:spPr bwMode="auto">
          <a:xfrm>
            <a:off x="1474532" y="4459972"/>
            <a:ext cx="7315281" cy="0"/>
          </a:xfrm>
          <a:prstGeom prst="line">
            <a:avLst/>
          </a:prstGeom>
          <a:noFill/>
          <a:ln w="9525">
            <a:solidFill>
              <a:srgbClr val="4D4D4D"/>
            </a:solidFill>
            <a:prstDash val="dash"/>
            <a:round/>
            <a:headEnd/>
            <a:tailEnd/>
          </a:ln>
          <a:extLst>
            <a:ext uri="{909E8E84-426E-40DD-AFC4-6F175D3DCCD1}">
              <a14:hiddenFill xmlns:a14="http://schemas.microsoft.com/office/drawing/2010/main">
                <a:noFill/>
              </a14:hiddenFill>
            </a:ext>
          </a:extLst>
        </p:spPr>
        <p:txBody>
          <a:bodyPr/>
          <a:lstStyle/>
          <a:p>
            <a:endParaRPr lang="en-ZA"/>
          </a:p>
        </p:txBody>
      </p:sp>
      <p:sp>
        <p:nvSpPr>
          <p:cNvPr id="42" name="AutoShape 16"/>
          <p:cNvSpPr>
            <a:spLocks noChangeArrowheads="1"/>
          </p:cNvSpPr>
          <p:nvPr/>
        </p:nvSpPr>
        <p:spPr bwMode="auto">
          <a:xfrm>
            <a:off x="1433416" y="4634133"/>
            <a:ext cx="7461415" cy="641478"/>
          </a:xfrm>
          <a:prstGeom prst="roundRect">
            <a:avLst>
              <a:gd name="adj" fmla="val 16667"/>
            </a:avLst>
          </a:prstGeom>
          <a:solidFill>
            <a:srgbClr val="009A46">
              <a:alpha val="59000"/>
            </a:srgbClr>
          </a:solidFill>
          <a:ln w="9525">
            <a:solidFill>
              <a:schemeClr val="tx1"/>
            </a:solidFill>
            <a:round/>
            <a:headEnd/>
            <a:tailEnd/>
          </a:ln>
        </p:spPr>
        <p:txBody>
          <a:bodyPr wrap="none" anchor="ctr"/>
          <a:lstStyle/>
          <a:p>
            <a:pPr algn="ctr"/>
            <a:r>
              <a:rPr lang="en-US"/>
              <a:t>Government (DST + other)</a:t>
            </a:r>
          </a:p>
        </p:txBody>
      </p:sp>
      <p:sp>
        <p:nvSpPr>
          <p:cNvPr id="43" name="AutoShape 17"/>
          <p:cNvSpPr>
            <a:spLocks noChangeArrowheads="1"/>
          </p:cNvSpPr>
          <p:nvPr/>
        </p:nvSpPr>
        <p:spPr bwMode="auto">
          <a:xfrm>
            <a:off x="1474532" y="3292935"/>
            <a:ext cx="1585300" cy="1264281"/>
          </a:xfrm>
          <a:prstGeom prst="roundRect">
            <a:avLst>
              <a:gd name="adj" fmla="val 16667"/>
            </a:avLst>
          </a:prstGeom>
          <a:solidFill>
            <a:srgbClr val="B5C26A">
              <a:alpha val="7882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t>NRF</a:t>
            </a:r>
          </a:p>
        </p:txBody>
      </p:sp>
      <p:sp>
        <p:nvSpPr>
          <p:cNvPr id="45" name="AutoShape 18"/>
          <p:cNvSpPr>
            <a:spLocks noChangeArrowheads="1"/>
          </p:cNvSpPr>
          <p:nvPr/>
        </p:nvSpPr>
        <p:spPr bwMode="auto">
          <a:xfrm>
            <a:off x="2627784" y="1386828"/>
            <a:ext cx="3798921" cy="1007207"/>
          </a:xfrm>
          <a:prstGeom prst="roundRect">
            <a:avLst>
              <a:gd name="adj" fmla="val 16667"/>
            </a:avLst>
          </a:prstGeom>
          <a:solidFill>
            <a:srgbClr val="D6D62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t>Science Councils</a:t>
            </a:r>
          </a:p>
        </p:txBody>
      </p:sp>
      <p:grpSp>
        <p:nvGrpSpPr>
          <p:cNvPr id="46" name="Group 25"/>
          <p:cNvGrpSpPr>
            <a:grpSpLocks/>
          </p:cNvGrpSpPr>
          <p:nvPr/>
        </p:nvGrpSpPr>
        <p:grpSpPr bwMode="auto">
          <a:xfrm>
            <a:off x="5507149" y="1300476"/>
            <a:ext cx="3303206" cy="1634172"/>
            <a:chOff x="3766" y="142"/>
            <a:chExt cx="1824" cy="818"/>
          </a:xfrm>
        </p:grpSpPr>
        <p:sp>
          <p:nvSpPr>
            <p:cNvPr id="56" name="AutoShape 20"/>
            <p:cNvSpPr>
              <a:spLocks noChangeArrowheads="1"/>
            </p:cNvSpPr>
            <p:nvPr/>
          </p:nvSpPr>
          <p:spPr bwMode="auto">
            <a:xfrm>
              <a:off x="3766" y="142"/>
              <a:ext cx="1488" cy="818"/>
            </a:xfrm>
            <a:prstGeom prst="roundRect">
              <a:avLst>
                <a:gd name="adj" fmla="val 16667"/>
              </a:avLst>
            </a:prstGeom>
            <a:solidFill>
              <a:srgbClr val="808080">
                <a:alpha val="41960"/>
              </a:srgbClr>
            </a:solidFill>
            <a:ln w="9525">
              <a:solidFill>
                <a:srgbClr val="4D4D4D"/>
              </a:solidFill>
              <a:round/>
              <a:headEnd/>
              <a:tailEnd/>
            </a:ln>
          </p:spPr>
          <p:txBody>
            <a:bodyPr wrap="none" anchor="ctr"/>
            <a:lstStyle/>
            <a:p>
              <a:pPr algn="ctr"/>
              <a:r>
                <a:rPr lang="en-US" dirty="0"/>
                <a:t>Industry / SMEs</a:t>
              </a:r>
            </a:p>
            <a:p>
              <a:pPr algn="ctr"/>
              <a:endParaRPr lang="en-US" dirty="0"/>
            </a:p>
            <a:p>
              <a:pPr algn="ctr"/>
              <a:endParaRPr lang="en-US" dirty="0"/>
            </a:p>
            <a:p>
              <a:pPr algn="ctr"/>
              <a:endParaRPr lang="en-US" dirty="0"/>
            </a:p>
          </p:txBody>
        </p:sp>
        <p:sp>
          <p:nvSpPr>
            <p:cNvPr id="57" name="AutoShape 21"/>
            <p:cNvSpPr>
              <a:spLocks noChangeArrowheads="1"/>
            </p:cNvSpPr>
            <p:nvPr/>
          </p:nvSpPr>
          <p:spPr bwMode="auto">
            <a:xfrm>
              <a:off x="5316" y="142"/>
              <a:ext cx="114" cy="818"/>
            </a:xfrm>
            <a:prstGeom prst="roundRect">
              <a:avLst>
                <a:gd name="adj" fmla="val 16667"/>
              </a:avLst>
            </a:prstGeom>
            <a:solidFill>
              <a:srgbClr val="808080">
                <a:alpha val="41960"/>
              </a:srgbClr>
            </a:solidFill>
            <a:ln w="9525">
              <a:solidFill>
                <a:srgbClr val="4D4D4D"/>
              </a:solidFill>
              <a:round/>
              <a:headEnd/>
              <a:tailEnd/>
            </a:ln>
          </p:spPr>
          <p:txBody>
            <a:bodyPr wrap="none" anchor="ctr"/>
            <a:lstStyle/>
            <a:p>
              <a:pPr algn="ctr"/>
              <a:endParaRPr lang="en-US"/>
            </a:p>
          </p:txBody>
        </p:sp>
        <p:sp>
          <p:nvSpPr>
            <p:cNvPr id="58" name="AutoShape 22"/>
            <p:cNvSpPr>
              <a:spLocks noChangeArrowheads="1"/>
            </p:cNvSpPr>
            <p:nvPr/>
          </p:nvSpPr>
          <p:spPr bwMode="auto">
            <a:xfrm>
              <a:off x="5474" y="142"/>
              <a:ext cx="46" cy="818"/>
            </a:xfrm>
            <a:prstGeom prst="roundRect">
              <a:avLst>
                <a:gd name="adj" fmla="val 16667"/>
              </a:avLst>
            </a:prstGeom>
            <a:solidFill>
              <a:srgbClr val="808080">
                <a:alpha val="41960"/>
              </a:srgbClr>
            </a:solidFill>
            <a:ln w="9525">
              <a:solidFill>
                <a:srgbClr val="4D4D4D"/>
              </a:solidFill>
              <a:round/>
              <a:headEnd/>
              <a:tailEnd/>
            </a:ln>
          </p:spPr>
          <p:txBody>
            <a:bodyPr wrap="none" anchor="ctr"/>
            <a:lstStyle/>
            <a:p>
              <a:pPr algn="ctr"/>
              <a:endParaRPr lang="en-US"/>
            </a:p>
          </p:txBody>
        </p:sp>
        <p:sp>
          <p:nvSpPr>
            <p:cNvPr id="59" name="AutoShape 23"/>
            <p:cNvSpPr>
              <a:spLocks noChangeArrowheads="1"/>
            </p:cNvSpPr>
            <p:nvPr/>
          </p:nvSpPr>
          <p:spPr bwMode="auto">
            <a:xfrm>
              <a:off x="5566" y="142"/>
              <a:ext cx="24" cy="818"/>
            </a:xfrm>
            <a:prstGeom prst="roundRect">
              <a:avLst>
                <a:gd name="adj" fmla="val 16667"/>
              </a:avLst>
            </a:prstGeom>
            <a:solidFill>
              <a:srgbClr val="808080">
                <a:alpha val="41960"/>
              </a:srgbClr>
            </a:solidFill>
            <a:ln w="9525">
              <a:solidFill>
                <a:srgbClr val="4D4D4D"/>
              </a:solidFill>
              <a:round/>
              <a:headEnd/>
              <a:tailEnd/>
            </a:ln>
          </p:spPr>
          <p:txBody>
            <a:bodyPr wrap="none" anchor="ctr"/>
            <a:lstStyle/>
            <a:p>
              <a:pPr algn="ctr"/>
              <a:endParaRPr lang="en-US"/>
            </a:p>
          </p:txBody>
        </p:sp>
      </p:grpSp>
      <p:sp>
        <p:nvSpPr>
          <p:cNvPr id="47" name="Line 28"/>
          <p:cNvSpPr>
            <a:spLocks noChangeShapeType="1"/>
          </p:cNvSpPr>
          <p:nvPr/>
        </p:nvSpPr>
        <p:spPr bwMode="auto">
          <a:xfrm>
            <a:off x="1474532" y="2354043"/>
            <a:ext cx="7315281" cy="0"/>
          </a:xfrm>
          <a:prstGeom prst="line">
            <a:avLst/>
          </a:prstGeom>
          <a:noFill/>
          <a:ln w="9525">
            <a:solidFill>
              <a:srgbClr val="4D4D4D"/>
            </a:solidFill>
            <a:prstDash val="dash"/>
            <a:round/>
            <a:headEnd/>
            <a:tailEnd/>
          </a:ln>
          <a:extLst>
            <a:ext uri="{909E8E84-426E-40DD-AFC4-6F175D3DCCD1}">
              <a14:hiddenFill xmlns:a14="http://schemas.microsoft.com/office/drawing/2010/main">
                <a:noFill/>
              </a14:hiddenFill>
            </a:ext>
          </a:extLst>
        </p:spPr>
        <p:txBody>
          <a:bodyPr/>
          <a:lstStyle/>
          <a:p>
            <a:endParaRPr lang="en-ZA"/>
          </a:p>
        </p:txBody>
      </p:sp>
      <p:sp>
        <p:nvSpPr>
          <p:cNvPr id="48" name="Line 29"/>
          <p:cNvSpPr>
            <a:spLocks noChangeShapeType="1"/>
          </p:cNvSpPr>
          <p:nvPr/>
        </p:nvSpPr>
        <p:spPr bwMode="auto">
          <a:xfrm flipV="1">
            <a:off x="1433416" y="3292936"/>
            <a:ext cx="7338123" cy="14697"/>
          </a:xfrm>
          <a:prstGeom prst="line">
            <a:avLst/>
          </a:prstGeom>
          <a:noFill/>
          <a:ln w="9525">
            <a:solidFill>
              <a:srgbClr val="4D4D4D"/>
            </a:solidFill>
            <a:prstDash val="dash"/>
            <a:round/>
            <a:headEnd/>
            <a:tailEnd/>
          </a:ln>
          <a:extLst>
            <a:ext uri="{909E8E84-426E-40DD-AFC4-6F175D3DCCD1}">
              <a14:hiddenFill xmlns:a14="http://schemas.microsoft.com/office/drawing/2010/main">
                <a:noFill/>
              </a14:hiddenFill>
            </a:ext>
          </a:extLst>
        </p:spPr>
        <p:txBody>
          <a:bodyPr/>
          <a:lstStyle/>
          <a:p>
            <a:endParaRPr lang="en-ZA"/>
          </a:p>
        </p:txBody>
      </p:sp>
      <p:sp>
        <p:nvSpPr>
          <p:cNvPr id="49" name="AutoShape 30"/>
          <p:cNvSpPr>
            <a:spLocks noChangeArrowheads="1"/>
          </p:cNvSpPr>
          <p:nvPr/>
        </p:nvSpPr>
        <p:spPr bwMode="auto">
          <a:xfrm>
            <a:off x="1474532" y="1333856"/>
            <a:ext cx="1585300" cy="1113152"/>
          </a:xfrm>
          <a:prstGeom prst="roundRect">
            <a:avLst>
              <a:gd name="adj" fmla="val 16667"/>
            </a:avLst>
          </a:prstGeom>
          <a:solidFill>
            <a:schemeClr val="accent2">
              <a:alpha val="79000"/>
            </a:schemeClr>
          </a:solidFill>
          <a:ln>
            <a:noFill/>
          </a:ln>
        </p:spPr>
        <p:txBody>
          <a:bodyPr wrap="none" anchor="ctr"/>
          <a:lstStyle/>
          <a:p>
            <a:pPr algn="ctr"/>
            <a:r>
              <a:rPr lang="en-US" dirty="0"/>
              <a:t>HEIs</a:t>
            </a:r>
          </a:p>
        </p:txBody>
      </p:sp>
      <p:sp>
        <p:nvSpPr>
          <p:cNvPr id="50" name="AutoShape 31"/>
          <p:cNvSpPr>
            <a:spLocks noChangeArrowheads="1"/>
          </p:cNvSpPr>
          <p:nvPr/>
        </p:nvSpPr>
        <p:spPr bwMode="auto">
          <a:xfrm>
            <a:off x="2915815" y="3393285"/>
            <a:ext cx="4415035" cy="1175541"/>
          </a:xfrm>
          <a:prstGeom prst="roundRect">
            <a:avLst>
              <a:gd name="adj" fmla="val 16667"/>
            </a:avLst>
          </a:prstGeom>
          <a:solidFill>
            <a:srgbClr val="0070C0">
              <a:alpha val="60000"/>
            </a:srgbClr>
          </a:solidFill>
          <a:ln w="28575">
            <a:solidFill>
              <a:schemeClr val="tx1"/>
            </a:solidFill>
            <a:prstDash val="sysDot"/>
            <a:round/>
            <a:headEnd/>
            <a:tailEnd/>
          </a:ln>
        </p:spPr>
        <p:txBody>
          <a:bodyPr wrap="none" anchor="ctr"/>
          <a:lstStyle/>
          <a:p>
            <a:endParaRPr lang="en-US" dirty="0">
              <a:solidFill>
                <a:srgbClr val="003366"/>
              </a:solidFill>
            </a:endParaRPr>
          </a:p>
          <a:p>
            <a:r>
              <a:rPr lang="en-US" sz="2200" dirty="0">
                <a:solidFill>
                  <a:srgbClr val="003366"/>
                </a:solidFill>
              </a:rPr>
              <a:t>Technology Innovation </a:t>
            </a:r>
            <a:r>
              <a:rPr lang="en-US" sz="2200" dirty="0" smtClean="0">
                <a:solidFill>
                  <a:srgbClr val="003366"/>
                </a:solidFill>
              </a:rPr>
              <a:t>Agency</a:t>
            </a:r>
            <a:endParaRPr lang="en-US" dirty="0">
              <a:solidFill>
                <a:srgbClr val="003366"/>
              </a:solidFill>
            </a:endParaRPr>
          </a:p>
          <a:p>
            <a:pPr>
              <a:buFontTx/>
              <a:buChar char="•"/>
            </a:pPr>
            <a:r>
              <a:rPr lang="en-US" sz="1400" dirty="0" smtClean="0">
                <a:solidFill>
                  <a:srgbClr val="003366"/>
                </a:solidFill>
              </a:rPr>
              <a:t> Funding</a:t>
            </a:r>
            <a:r>
              <a:rPr lang="en-US" sz="1400" dirty="0">
                <a:solidFill>
                  <a:srgbClr val="003366"/>
                </a:solidFill>
              </a:rPr>
              <a:t>: Proof of concept to </a:t>
            </a:r>
            <a:r>
              <a:rPr lang="en-US" sz="1400" dirty="0" err="1">
                <a:solidFill>
                  <a:srgbClr val="003366"/>
                </a:solidFill>
              </a:rPr>
              <a:t>commercialisation</a:t>
            </a:r>
            <a:endParaRPr lang="en-US" sz="1400" dirty="0">
              <a:solidFill>
                <a:srgbClr val="003366"/>
              </a:solidFill>
            </a:endParaRPr>
          </a:p>
          <a:p>
            <a:pPr>
              <a:buFontTx/>
              <a:buChar char="•"/>
            </a:pPr>
            <a:r>
              <a:rPr lang="en-US" sz="1400" dirty="0">
                <a:solidFill>
                  <a:srgbClr val="003366"/>
                </a:solidFill>
              </a:rPr>
              <a:t> Business Advisory &amp; Support </a:t>
            </a:r>
            <a:r>
              <a:rPr lang="en-US" sz="1400" dirty="0" smtClean="0">
                <a:solidFill>
                  <a:srgbClr val="003366"/>
                </a:solidFill>
              </a:rPr>
              <a:t>Services</a:t>
            </a:r>
          </a:p>
          <a:p>
            <a:pPr>
              <a:buFontTx/>
              <a:buChar char="•"/>
            </a:pPr>
            <a:r>
              <a:rPr lang="en-US" sz="1400" dirty="0">
                <a:solidFill>
                  <a:srgbClr val="003366"/>
                </a:solidFill>
              </a:rPr>
              <a:t> </a:t>
            </a:r>
            <a:r>
              <a:rPr lang="en-US" sz="1400" dirty="0" smtClean="0">
                <a:solidFill>
                  <a:srgbClr val="003366"/>
                </a:solidFill>
              </a:rPr>
              <a:t>Technology Stations Programme</a:t>
            </a:r>
            <a:endParaRPr lang="en-US" sz="1400" dirty="0">
              <a:solidFill>
                <a:srgbClr val="003366"/>
              </a:solidFill>
            </a:endParaRPr>
          </a:p>
          <a:p>
            <a:endParaRPr lang="en-US" sz="1400" dirty="0"/>
          </a:p>
          <a:p>
            <a:endParaRPr lang="en-US" sz="1600" dirty="0"/>
          </a:p>
        </p:txBody>
      </p:sp>
      <p:sp>
        <p:nvSpPr>
          <p:cNvPr id="60" name="AutoShape 30"/>
          <p:cNvSpPr>
            <a:spLocks noChangeArrowheads="1"/>
          </p:cNvSpPr>
          <p:nvPr/>
        </p:nvSpPr>
        <p:spPr bwMode="auto">
          <a:xfrm>
            <a:off x="3448939" y="2828827"/>
            <a:ext cx="4635598" cy="501921"/>
          </a:xfrm>
          <a:prstGeom prst="roundRect">
            <a:avLst>
              <a:gd name="adj" fmla="val 16667"/>
            </a:avLst>
          </a:prstGeom>
          <a:solidFill>
            <a:srgbClr val="FF6B21">
              <a:alpha val="79000"/>
            </a:srgbClr>
          </a:solidFill>
          <a:ln>
            <a:noFill/>
          </a:ln>
        </p:spPr>
        <p:txBody>
          <a:bodyPr wrap="none" anchor="ctr"/>
          <a:lstStyle/>
          <a:p>
            <a:pPr algn="ctr"/>
            <a:r>
              <a:rPr lang="en-US" dirty="0" smtClean="0"/>
              <a:t>The Innovation Hub</a:t>
            </a:r>
          </a:p>
        </p:txBody>
      </p:sp>
      <p:grpSp>
        <p:nvGrpSpPr>
          <p:cNvPr id="52" name="Group 24"/>
          <p:cNvGrpSpPr>
            <a:grpSpLocks/>
          </p:cNvGrpSpPr>
          <p:nvPr/>
        </p:nvGrpSpPr>
        <p:grpSpPr bwMode="auto">
          <a:xfrm>
            <a:off x="7297900" y="3050760"/>
            <a:ext cx="1596932" cy="1525323"/>
            <a:chOff x="4536" y="890"/>
            <a:chExt cx="1088" cy="1174"/>
          </a:xfrm>
        </p:grpSpPr>
        <p:sp>
          <p:nvSpPr>
            <p:cNvPr id="53" name="AutoShape 25"/>
            <p:cNvSpPr>
              <a:spLocks noChangeArrowheads="1"/>
            </p:cNvSpPr>
            <p:nvPr/>
          </p:nvSpPr>
          <p:spPr bwMode="auto">
            <a:xfrm>
              <a:off x="4536" y="890"/>
              <a:ext cx="910" cy="1174"/>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sz="2000" dirty="0"/>
                <a:t>IDC, </a:t>
              </a:r>
            </a:p>
            <a:p>
              <a:pPr algn="ctr"/>
              <a:r>
                <a:rPr lang="en-US" sz="2000" dirty="0"/>
                <a:t>Venture</a:t>
              </a:r>
            </a:p>
            <a:p>
              <a:pPr algn="ctr"/>
              <a:r>
                <a:rPr lang="en-US" sz="2000" dirty="0"/>
                <a:t> Capital, </a:t>
              </a:r>
            </a:p>
            <a:p>
              <a:pPr algn="ctr"/>
              <a:r>
                <a:rPr lang="en-US" sz="2000" dirty="0"/>
                <a:t>Other DFIs</a:t>
              </a:r>
            </a:p>
          </p:txBody>
        </p:sp>
        <p:sp>
          <p:nvSpPr>
            <p:cNvPr id="54" name="AutoShape 26"/>
            <p:cNvSpPr>
              <a:spLocks noChangeArrowheads="1"/>
            </p:cNvSpPr>
            <p:nvPr/>
          </p:nvSpPr>
          <p:spPr bwMode="auto">
            <a:xfrm>
              <a:off x="5463" y="913"/>
              <a:ext cx="77" cy="1112"/>
            </a:xfrm>
            <a:prstGeom prst="roundRect">
              <a:avLst>
                <a:gd name="adj" fmla="val 16667"/>
              </a:avLst>
            </a:prstGeom>
            <a:gradFill rotWithShape="1">
              <a:gsLst>
                <a:gs pos="0">
                  <a:srgbClr val="FF6600">
                    <a:alpha val="57999"/>
                  </a:srgbClr>
                </a:gs>
                <a:gs pos="100000">
                  <a:srgbClr val="76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55" name="AutoShape 27"/>
            <p:cNvSpPr>
              <a:spLocks noChangeArrowheads="1"/>
            </p:cNvSpPr>
            <p:nvPr/>
          </p:nvSpPr>
          <p:spPr bwMode="auto">
            <a:xfrm>
              <a:off x="5570" y="913"/>
              <a:ext cx="54" cy="1112"/>
            </a:xfrm>
            <a:prstGeom prst="roundRect">
              <a:avLst>
                <a:gd name="adj" fmla="val 16667"/>
              </a:avLst>
            </a:prstGeom>
            <a:gradFill rotWithShape="1">
              <a:gsLst>
                <a:gs pos="0">
                  <a:srgbClr val="FF6600">
                    <a:alpha val="57999"/>
                  </a:srgbClr>
                </a:gs>
                <a:gs pos="100000">
                  <a:srgbClr val="762F0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en-US"/>
            </a:p>
          </p:txBody>
        </p:sp>
      </p:grpSp>
      <p:sp>
        <p:nvSpPr>
          <p:cNvPr id="3" name="TextBox 2"/>
          <p:cNvSpPr txBox="1"/>
          <p:nvPr/>
        </p:nvSpPr>
        <p:spPr>
          <a:xfrm>
            <a:off x="173135" y="5826153"/>
            <a:ext cx="1260281" cy="246221"/>
          </a:xfrm>
          <a:prstGeom prst="rect">
            <a:avLst/>
          </a:prstGeom>
          <a:noFill/>
        </p:spPr>
        <p:txBody>
          <a:bodyPr wrap="none" rtlCol="0">
            <a:spAutoFit/>
          </a:bodyPr>
          <a:lstStyle/>
          <a:p>
            <a:r>
              <a:rPr lang="en-ZA" sz="1000" i="1" dirty="0" smtClean="0"/>
              <a:t>Adapted from TIA</a:t>
            </a:r>
            <a:endParaRPr lang="en-ZA" sz="1000" i="1" dirty="0"/>
          </a:p>
        </p:txBody>
      </p:sp>
      <p:sp>
        <p:nvSpPr>
          <p:cNvPr id="44" name="Title 1"/>
          <p:cNvSpPr txBox="1">
            <a:spLocks/>
          </p:cNvSpPr>
          <p:nvPr/>
        </p:nvSpPr>
        <p:spPr>
          <a:xfrm>
            <a:off x="251520" y="116632"/>
            <a:ext cx="8712968" cy="1026368"/>
          </a:xfrm>
          <a:prstGeom prst="rect">
            <a:avLst/>
          </a:prstGeom>
        </p:spPr>
        <p:txBody>
          <a:bodyPr/>
          <a:lstStyle>
            <a:lvl1pPr algn="l" rtl="0" eaLnBrk="0" fontAlgn="base" hangingPunct="0">
              <a:spcBef>
                <a:spcPct val="0"/>
              </a:spcBef>
              <a:spcAft>
                <a:spcPct val="0"/>
              </a:spcAft>
              <a:defRPr sz="2400" b="0" baseline="0">
                <a:solidFill>
                  <a:srgbClr val="FF9933"/>
                </a:solidFill>
                <a:latin typeface="+mj-lt"/>
                <a:ea typeface="+mj-ea"/>
                <a:cs typeface="+mj-cs"/>
              </a:defRPr>
            </a:lvl1pPr>
            <a:lvl2pPr algn="l" rtl="0" eaLnBrk="0" fontAlgn="base" hangingPunct="0">
              <a:spcBef>
                <a:spcPct val="0"/>
              </a:spcBef>
              <a:spcAft>
                <a:spcPct val="0"/>
              </a:spcAft>
              <a:defRPr sz="3600" b="1">
                <a:solidFill>
                  <a:srgbClr val="FF9933"/>
                </a:solidFill>
                <a:latin typeface="Arial" charset="0"/>
              </a:defRPr>
            </a:lvl2pPr>
            <a:lvl3pPr algn="l" rtl="0" eaLnBrk="0" fontAlgn="base" hangingPunct="0">
              <a:spcBef>
                <a:spcPct val="0"/>
              </a:spcBef>
              <a:spcAft>
                <a:spcPct val="0"/>
              </a:spcAft>
              <a:defRPr sz="3600" b="1">
                <a:solidFill>
                  <a:srgbClr val="FF9933"/>
                </a:solidFill>
                <a:latin typeface="Arial" charset="0"/>
              </a:defRPr>
            </a:lvl3pPr>
            <a:lvl4pPr algn="l" rtl="0" eaLnBrk="0" fontAlgn="base" hangingPunct="0">
              <a:spcBef>
                <a:spcPct val="0"/>
              </a:spcBef>
              <a:spcAft>
                <a:spcPct val="0"/>
              </a:spcAft>
              <a:defRPr sz="3600" b="1">
                <a:solidFill>
                  <a:srgbClr val="FF9933"/>
                </a:solidFill>
                <a:latin typeface="Arial" charset="0"/>
              </a:defRPr>
            </a:lvl4pPr>
            <a:lvl5pPr algn="l" rtl="0" eaLnBrk="0" fontAlgn="base" hangingPunct="0">
              <a:spcBef>
                <a:spcPct val="0"/>
              </a:spcBef>
              <a:spcAft>
                <a:spcPct val="0"/>
              </a:spcAft>
              <a:defRPr sz="3600" b="1">
                <a:solidFill>
                  <a:srgbClr val="FF9933"/>
                </a:solidFill>
                <a:latin typeface="Arial" charset="0"/>
              </a:defRPr>
            </a:lvl5pPr>
            <a:lvl6pPr marL="457200" algn="l" rtl="0" fontAlgn="base">
              <a:spcBef>
                <a:spcPct val="0"/>
              </a:spcBef>
              <a:spcAft>
                <a:spcPct val="0"/>
              </a:spcAft>
              <a:defRPr sz="3600" b="1">
                <a:solidFill>
                  <a:srgbClr val="FF9933"/>
                </a:solidFill>
                <a:latin typeface="Arial" charset="0"/>
              </a:defRPr>
            </a:lvl6pPr>
            <a:lvl7pPr marL="914400" algn="l" rtl="0" fontAlgn="base">
              <a:spcBef>
                <a:spcPct val="0"/>
              </a:spcBef>
              <a:spcAft>
                <a:spcPct val="0"/>
              </a:spcAft>
              <a:defRPr sz="3600" b="1">
                <a:solidFill>
                  <a:srgbClr val="FF9933"/>
                </a:solidFill>
                <a:latin typeface="Arial" charset="0"/>
              </a:defRPr>
            </a:lvl7pPr>
            <a:lvl8pPr marL="1371600" algn="l" rtl="0" fontAlgn="base">
              <a:spcBef>
                <a:spcPct val="0"/>
              </a:spcBef>
              <a:spcAft>
                <a:spcPct val="0"/>
              </a:spcAft>
              <a:defRPr sz="3600" b="1">
                <a:solidFill>
                  <a:srgbClr val="FF9933"/>
                </a:solidFill>
                <a:latin typeface="Arial" charset="0"/>
              </a:defRPr>
            </a:lvl8pPr>
            <a:lvl9pPr marL="1828800" algn="l" rtl="0" fontAlgn="base">
              <a:spcBef>
                <a:spcPct val="0"/>
              </a:spcBef>
              <a:spcAft>
                <a:spcPct val="0"/>
              </a:spcAft>
              <a:defRPr sz="3600" b="1">
                <a:solidFill>
                  <a:srgbClr val="FF9933"/>
                </a:solidFill>
                <a:latin typeface="Arial" charset="0"/>
              </a:defRPr>
            </a:lvl9pPr>
          </a:lstStyle>
          <a:p>
            <a:r>
              <a:rPr lang="en-US" sz="3200" b="1" dirty="0" smtClean="0"/>
              <a:t>South Africa National System of Innovation</a:t>
            </a:r>
            <a:r>
              <a:rPr lang="en-US" sz="3200" dirty="0" smtClean="0"/>
              <a:t/>
            </a:r>
            <a:br>
              <a:rPr lang="en-US" sz="3200" dirty="0" smtClean="0"/>
            </a:br>
            <a:r>
              <a:rPr lang="en-US" dirty="0" smtClean="0">
                <a:latin typeface="+mn-lt"/>
              </a:rPr>
              <a:t>Institutional Arrangements</a:t>
            </a:r>
            <a:endParaRPr lang="en-ZA" dirty="0" smtClean="0">
              <a:latin typeface="+mn-lt"/>
            </a:endParaRPr>
          </a:p>
        </p:txBody>
      </p:sp>
      <p:sp>
        <p:nvSpPr>
          <p:cNvPr id="51" name="AutoShape 33"/>
          <p:cNvSpPr>
            <a:spLocks noChangeArrowheads="1"/>
          </p:cNvSpPr>
          <p:nvPr/>
        </p:nvSpPr>
        <p:spPr bwMode="auto">
          <a:xfrm>
            <a:off x="4803199" y="2374449"/>
            <a:ext cx="2402736" cy="416525"/>
          </a:xfrm>
          <a:prstGeom prst="roundRect">
            <a:avLst>
              <a:gd name="adj" fmla="val 16667"/>
            </a:avLst>
          </a:prstGeom>
          <a:solidFill>
            <a:srgbClr val="7CC20B">
              <a:alpha val="7882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dirty="0"/>
              <a:t>Incubators</a:t>
            </a:r>
          </a:p>
        </p:txBody>
      </p:sp>
    </p:spTree>
    <p:extLst>
      <p:ext uri="{BB962C8B-B14F-4D97-AF65-F5344CB8AC3E}">
        <p14:creationId xmlns:p14="http://schemas.microsoft.com/office/powerpoint/2010/main" val="44045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8" name="Group 32"/>
          <p:cNvGrpSpPr>
            <a:grpSpLocks/>
          </p:cNvGrpSpPr>
          <p:nvPr/>
        </p:nvGrpSpPr>
        <p:grpSpPr bwMode="auto">
          <a:xfrm>
            <a:off x="234950" y="1449388"/>
            <a:ext cx="8512175" cy="4606925"/>
            <a:chOff x="683568" y="1089025"/>
            <a:chExt cx="8511232" cy="5427753"/>
          </a:xfrm>
        </p:grpSpPr>
        <p:sp>
          <p:nvSpPr>
            <p:cNvPr id="34" name="TextBox 33"/>
            <p:cNvSpPr txBox="1"/>
            <p:nvPr/>
          </p:nvSpPr>
          <p:spPr>
            <a:xfrm>
              <a:off x="1259767" y="6083061"/>
              <a:ext cx="2007965" cy="41032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ZA" sz="1600" dirty="0"/>
                <a:t>2002 R&amp;D Strategy</a:t>
              </a:r>
            </a:p>
          </p:txBody>
        </p:sp>
        <p:sp>
          <p:nvSpPr>
            <p:cNvPr id="35" name="TextBox 34"/>
            <p:cNvSpPr txBox="1"/>
            <p:nvPr/>
          </p:nvSpPr>
          <p:spPr>
            <a:xfrm>
              <a:off x="3491545" y="6106457"/>
              <a:ext cx="2277810" cy="41032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ZA" sz="1600" dirty="0"/>
                <a:t>Patent Support Fund</a:t>
              </a:r>
            </a:p>
          </p:txBody>
        </p:sp>
        <p:sp>
          <p:nvSpPr>
            <p:cNvPr id="36" name="TextBox 35"/>
            <p:cNvSpPr txBox="1"/>
            <p:nvPr/>
          </p:nvSpPr>
          <p:spPr>
            <a:xfrm>
              <a:off x="6056661" y="6093859"/>
              <a:ext cx="3087345" cy="41032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ZA" sz="1600" dirty="0"/>
                <a:t>IPR Policy Framework - 2006</a:t>
              </a:r>
            </a:p>
          </p:txBody>
        </p:sp>
        <p:sp>
          <p:nvSpPr>
            <p:cNvPr id="37" name="Striped Right Arrow 36"/>
            <p:cNvSpPr/>
            <p:nvPr/>
          </p:nvSpPr>
          <p:spPr bwMode="auto">
            <a:xfrm rot="16200000">
              <a:off x="4061348" y="5688843"/>
              <a:ext cx="242953" cy="61747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ZA">
                <a:latin typeface="Arial" charset="0"/>
                <a:cs typeface="Arial" charset="0"/>
              </a:endParaRPr>
            </a:p>
          </p:txBody>
        </p:sp>
        <p:sp>
          <p:nvSpPr>
            <p:cNvPr id="38" name="Striped Right Arrow 37"/>
            <p:cNvSpPr/>
            <p:nvPr/>
          </p:nvSpPr>
          <p:spPr bwMode="auto">
            <a:xfrm rot="16200000">
              <a:off x="2034336" y="5651262"/>
              <a:ext cx="242953" cy="620644"/>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ZA">
                <a:latin typeface="Arial" charset="0"/>
                <a:cs typeface="Arial" charset="0"/>
              </a:endParaRPr>
            </a:p>
          </p:txBody>
        </p:sp>
        <p:sp>
          <p:nvSpPr>
            <p:cNvPr id="39" name="Striped Right Arrow 38"/>
            <p:cNvSpPr/>
            <p:nvPr/>
          </p:nvSpPr>
          <p:spPr bwMode="auto">
            <a:xfrm rot="16200000">
              <a:off x="6243918" y="5625856"/>
              <a:ext cx="242954" cy="617469"/>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ZA">
                <a:latin typeface="Arial" charset="0"/>
                <a:cs typeface="Arial" charset="0"/>
              </a:endParaRPr>
            </a:p>
          </p:txBody>
        </p:sp>
        <p:pic>
          <p:nvPicPr>
            <p:cNvPr id="184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89025"/>
              <a:ext cx="8511232" cy="489426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pic>
      </p:grpSp>
      <p:sp>
        <p:nvSpPr>
          <p:cNvPr id="12" name="Title 1"/>
          <p:cNvSpPr txBox="1">
            <a:spLocks/>
          </p:cNvSpPr>
          <p:nvPr/>
        </p:nvSpPr>
        <p:spPr bwMode="auto">
          <a:xfrm>
            <a:off x="214282" y="0"/>
            <a:ext cx="892971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FF9933"/>
                </a:solidFill>
                <a:latin typeface="+mj-lt"/>
                <a:ea typeface="+mj-ea"/>
                <a:cs typeface="+mj-cs"/>
              </a:defRPr>
            </a:lvl1pPr>
            <a:lvl2pPr algn="l" rtl="0" eaLnBrk="0" fontAlgn="base" hangingPunct="0">
              <a:spcBef>
                <a:spcPct val="0"/>
              </a:spcBef>
              <a:spcAft>
                <a:spcPct val="0"/>
              </a:spcAft>
              <a:defRPr sz="3600" b="1">
                <a:solidFill>
                  <a:srgbClr val="FF9933"/>
                </a:solidFill>
                <a:latin typeface="Arial" charset="0"/>
              </a:defRPr>
            </a:lvl2pPr>
            <a:lvl3pPr algn="l" rtl="0" eaLnBrk="0" fontAlgn="base" hangingPunct="0">
              <a:spcBef>
                <a:spcPct val="0"/>
              </a:spcBef>
              <a:spcAft>
                <a:spcPct val="0"/>
              </a:spcAft>
              <a:defRPr sz="3600" b="1">
                <a:solidFill>
                  <a:srgbClr val="FF9933"/>
                </a:solidFill>
                <a:latin typeface="Arial" charset="0"/>
              </a:defRPr>
            </a:lvl3pPr>
            <a:lvl4pPr algn="l" rtl="0" eaLnBrk="0" fontAlgn="base" hangingPunct="0">
              <a:spcBef>
                <a:spcPct val="0"/>
              </a:spcBef>
              <a:spcAft>
                <a:spcPct val="0"/>
              </a:spcAft>
              <a:defRPr sz="3600" b="1">
                <a:solidFill>
                  <a:srgbClr val="FF9933"/>
                </a:solidFill>
                <a:latin typeface="Arial" charset="0"/>
              </a:defRPr>
            </a:lvl4pPr>
            <a:lvl5pPr algn="l" rtl="0" eaLnBrk="0" fontAlgn="base" hangingPunct="0">
              <a:spcBef>
                <a:spcPct val="0"/>
              </a:spcBef>
              <a:spcAft>
                <a:spcPct val="0"/>
              </a:spcAft>
              <a:defRPr sz="3600" b="1">
                <a:solidFill>
                  <a:srgbClr val="FF9933"/>
                </a:solidFill>
                <a:latin typeface="Arial" charset="0"/>
              </a:defRPr>
            </a:lvl5pPr>
            <a:lvl6pPr marL="457200" algn="l" rtl="0" fontAlgn="base">
              <a:spcBef>
                <a:spcPct val="0"/>
              </a:spcBef>
              <a:spcAft>
                <a:spcPct val="0"/>
              </a:spcAft>
              <a:defRPr sz="3600" b="1">
                <a:solidFill>
                  <a:srgbClr val="FF9933"/>
                </a:solidFill>
                <a:latin typeface="Arial" charset="0"/>
              </a:defRPr>
            </a:lvl6pPr>
            <a:lvl7pPr marL="914400" algn="l" rtl="0" fontAlgn="base">
              <a:spcBef>
                <a:spcPct val="0"/>
              </a:spcBef>
              <a:spcAft>
                <a:spcPct val="0"/>
              </a:spcAft>
              <a:defRPr sz="3600" b="1">
                <a:solidFill>
                  <a:srgbClr val="FF9933"/>
                </a:solidFill>
                <a:latin typeface="Arial" charset="0"/>
              </a:defRPr>
            </a:lvl7pPr>
            <a:lvl8pPr marL="1371600" algn="l" rtl="0" fontAlgn="base">
              <a:spcBef>
                <a:spcPct val="0"/>
              </a:spcBef>
              <a:spcAft>
                <a:spcPct val="0"/>
              </a:spcAft>
              <a:defRPr sz="3600" b="1">
                <a:solidFill>
                  <a:srgbClr val="FF9933"/>
                </a:solidFill>
                <a:latin typeface="Arial" charset="0"/>
              </a:defRPr>
            </a:lvl8pPr>
            <a:lvl9pPr marL="1828800" algn="l" rtl="0" fontAlgn="base">
              <a:spcBef>
                <a:spcPct val="0"/>
              </a:spcBef>
              <a:spcAft>
                <a:spcPct val="0"/>
              </a:spcAft>
              <a:defRPr sz="3600" b="1">
                <a:solidFill>
                  <a:srgbClr val="FF9933"/>
                </a:solidFill>
                <a:latin typeface="Arial" charset="0"/>
              </a:defRPr>
            </a:lvl9pPr>
          </a:lstStyle>
          <a:p>
            <a:r>
              <a:rPr lang="en-US" sz="3200" dirty="0" smtClean="0"/>
              <a:t>South African National System of Innovation</a:t>
            </a:r>
          </a:p>
          <a:p>
            <a:r>
              <a:rPr lang="en-US" sz="2400" dirty="0" smtClean="0">
                <a:latin typeface="+mn-lt"/>
              </a:rPr>
              <a:t>Research </a:t>
            </a:r>
            <a:r>
              <a:rPr lang="en-US" sz="2400" dirty="0" smtClean="0">
                <a:latin typeface="+mn-lt"/>
              </a:rPr>
              <a:t>Outputs: </a:t>
            </a:r>
            <a:r>
              <a:rPr lang="en-US" sz="2400" b="0" i="1" dirty="0" smtClean="0">
                <a:latin typeface="+mn-lt"/>
              </a:rPr>
              <a:t>Domestic Patenting by Institutions</a:t>
            </a:r>
          </a:p>
        </p:txBody>
      </p:sp>
    </p:spTree>
    <p:extLst>
      <p:ext uri="{BB962C8B-B14F-4D97-AF65-F5344CB8AC3E}">
        <p14:creationId xmlns:p14="http://schemas.microsoft.com/office/powerpoint/2010/main" val="2190165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77367</TotalTime>
  <Words>1607</Words>
  <Application>Microsoft Office PowerPoint</Application>
  <PresentationFormat>On-screen Show (4:3)</PresentationFormat>
  <Paragraphs>329</Paragraphs>
  <Slides>24</Slides>
  <Notes>13</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Default Design</vt:lpstr>
      <vt:lpstr>Custom Design</vt:lpstr>
      <vt:lpstr>1_Default Design</vt:lpstr>
      <vt:lpstr>  Topic 4: Supporting Innovation, Technology Transfer, Patent Information and Knowledge Dissemination  - National and Regional Experiences –  _________________________________________________________________________________________________________________________________________________________________________________________________________________________________________________________________________  McLean Sibanda Chief Executive Officer - The Innovation Hub   Second WIPO Inter-Regional Meeting on South-South Cooperation on Patents, Trademarks, Geographical Indications, Industrial Designs and Enforcement Organised by WIPO in cooperation with Ministry of Foreign Affairs of the Arab Republic of Egypt and Egyptian Academy of Scientific Research and Technology (ASRT) 6 – 8 May 2013 Cairo, Egypt</vt:lpstr>
      <vt:lpstr>Overview</vt:lpstr>
      <vt:lpstr>PowerPoint Presentation</vt:lpstr>
      <vt:lpstr>PowerPoint Presentation</vt:lpstr>
      <vt:lpstr>PowerPoint Presentation</vt:lpstr>
      <vt:lpstr>PowerPoint Presentation</vt:lpstr>
      <vt:lpstr>South Africa National System of Innovation South Africa’s Innovation Policy Milestones</vt:lpstr>
      <vt:lpstr>PowerPoint Presentation</vt:lpstr>
      <vt:lpstr>PowerPoint Presentation</vt:lpstr>
      <vt:lpstr>PowerPoint Presentation</vt:lpstr>
      <vt:lpstr>PowerPoint Presentation</vt:lpstr>
      <vt:lpstr>PowerPoint Presentation</vt:lpstr>
      <vt:lpstr>PowerPoint Presentation</vt:lpstr>
      <vt:lpstr>Innovation Hub The Gauteng Province – 4th largest economy in Africa</vt:lpstr>
      <vt:lpstr>The Innovation Hub Overview</vt:lpstr>
      <vt:lpstr>Programs Skills Development</vt:lpstr>
      <vt:lpstr>Programs Enterprise Development</vt:lpstr>
      <vt:lpstr>Programs Enterprise Development - mLab</vt:lpstr>
      <vt:lpstr>Programs Climate Innovation Centre - Service Offerings</vt:lpstr>
      <vt:lpstr>Programs Value Added Services</vt:lpstr>
      <vt:lpstr>Concluding Remarks Science and Technology Parks and Other Areas of Innovation</vt:lpstr>
      <vt:lpstr>Concluding Remarks African STPs – “Hundred Flowers Bloom</vt:lpstr>
      <vt:lpstr>Concluding Remarks </vt:lpstr>
      <vt:lpstr>PowerPoint Presentation</vt:lpstr>
    </vt:vector>
  </TitlesOfParts>
  <Company>Innovation Hub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BVM  Presentation</dc:title>
  <dc:creator>Lindsay Prescott</dc:creator>
  <cp:lastModifiedBy>User</cp:lastModifiedBy>
  <cp:revision>1206</cp:revision>
  <cp:lastPrinted>2012-09-21T08:58:35Z</cp:lastPrinted>
  <dcterms:created xsi:type="dcterms:W3CDTF">2006-10-18T12:27:58Z</dcterms:created>
  <dcterms:modified xsi:type="dcterms:W3CDTF">2013-05-01T09:51:26Z</dcterms:modified>
</cp:coreProperties>
</file>