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61" r:id="rId5"/>
    <p:sldId id="260" r:id="rId6"/>
    <p:sldId id="259" r:id="rId7"/>
    <p:sldId id="263" r:id="rId8"/>
    <p:sldId id="291" r:id="rId9"/>
    <p:sldId id="275" r:id="rId10"/>
    <p:sldId id="276" r:id="rId11"/>
    <p:sldId id="272" r:id="rId12"/>
    <p:sldId id="273" r:id="rId13"/>
    <p:sldId id="277" r:id="rId14"/>
    <p:sldId id="278" r:id="rId15"/>
    <p:sldId id="280" r:id="rId16"/>
    <p:sldId id="281" r:id="rId17"/>
    <p:sldId id="282" r:id="rId18"/>
    <p:sldId id="283" r:id="rId19"/>
    <p:sldId id="300" r:id="rId20"/>
    <p:sldId id="302" r:id="rId21"/>
    <p:sldId id="303" r:id="rId22"/>
    <p:sldId id="301" r:id="rId23"/>
    <p:sldId id="284" r:id="rId24"/>
    <p:sldId id="264" r:id="rId25"/>
    <p:sldId id="286" r:id="rId26"/>
    <p:sldId id="285" r:id="rId27"/>
    <p:sldId id="293" r:id="rId28"/>
    <p:sldId id="288" r:id="rId29"/>
    <p:sldId id="289" r:id="rId30"/>
    <p:sldId id="290" r:id="rId31"/>
    <p:sldId id="265" r:id="rId32"/>
    <p:sldId id="266" r:id="rId33"/>
    <p:sldId id="268" r:id="rId34"/>
    <p:sldId id="26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45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2" Type="http://schemas.openxmlformats.org/officeDocument/2006/relationships/oleObject" Target="Chart%20in%20Microsoft%20Office%20PowerPoint"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Chart%20in%20Microsoft%20Office%20PowerPoint"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Chart%20in%20Microsoft%20Office%20PowerPoint"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dk2" tx1="lt1" bg2="dk1" tx2="lt2" accent1="accent1" accent2="accent2" accent3="accent3" accent4="accent4" accent5="accent5" accent6="accent6" hlink="hlink" folHlink="folHlink"/>
  <c:chart>
    <c:title/>
    <c:view3D>
      <c:depthPercent val="100"/>
      <c:rAngAx val="1"/>
    </c:view3D>
    <c:plotArea>
      <c:layout>
        <c:manualLayout>
          <c:layoutTarget val="inner"/>
          <c:xMode val="edge"/>
          <c:yMode val="edge"/>
          <c:x val="4.4526143790849682E-2"/>
          <c:y val="0.12890419947506654"/>
          <c:w val="0.87601615974473757"/>
          <c:h val="0.79319480898221051"/>
        </c:manualLayout>
      </c:layout>
      <c:bar3DChart>
        <c:barDir val="col"/>
        <c:grouping val="clustered"/>
        <c:ser>
          <c:idx val="0"/>
          <c:order val="0"/>
          <c:tx>
            <c:strRef>
              <c:f>'[Chart in Microsoft Office PowerPoint]Sheet1'!$A$2</c:f>
              <c:strCache>
                <c:ptCount val="1"/>
                <c:pt idx="0">
                  <c:v>%</c:v>
                </c:pt>
              </c:strCache>
            </c:strRef>
          </c:tx>
          <c:cat>
            <c:numRef>
              <c:f>'[Chart in Microsoft Office PowerPoint]Sheet1'!$B$1:$X$1</c:f>
              <c:numCache>
                <c:formatCode>General</c:formatCode>
                <c:ptCount val="23"/>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numCache>
            </c:numRef>
          </c:cat>
          <c:val>
            <c:numRef>
              <c:f>'[Chart in Microsoft Office PowerPoint]Sheet1'!$B$2:$Q$2</c:f>
              <c:numCache>
                <c:formatCode>General</c:formatCode>
                <c:ptCount val="16"/>
                <c:pt idx="0">
                  <c:v>4</c:v>
                </c:pt>
                <c:pt idx="1">
                  <c:v>9</c:v>
                </c:pt>
                <c:pt idx="2">
                  <c:v>9</c:v>
                </c:pt>
                <c:pt idx="3">
                  <c:v>22</c:v>
                </c:pt>
                <c:pt idx="4">
                  <c:v>17</c:v>
                </c:pt>
                <c:pt idx="5">
                  <c:v>47</c:v>
                </c:pt>
                <c:pt idx="6">
                  <c:v>8</c:v>
                </c:pt>
                <c:pt idx="7">
                  <c:v>43</c:v>
                </c:pt>
                <c:pt idx="8">
                  <c:v>56</c:v>
                </c:pt>
                <c:pt idx="9">
                  <c:v>43</c:v>
                </c:pt>
                <c:pt idx="10">
                  <c:v>60</c:v>
                </c:pt>
                <c:pt idx="11">
                  <c:v>74</c:v>
                </c:pt>
                <c:pt idx="12">
                  <c:v>98</c:v>
                </c:pt>
                <c:pt idx="13">
                  <c:v>121</c:v>
                </c:pt>
                <c:pt idx="14">
                  <c:v>172</c:v>
                </c:pt>
                <c:pt idx="15">
                  <c:v>174</c:v>
                </c:pt>
              </c:numCache>
            </c:numRef>
          </c:val>
        </c:ser>
        <c:shape val="box"/>
        <c:axId val="58306560"/>
        <c:axId val="58308096"/>
        <c:axId val="0"/>
      </c:bar3DChart>
      <c:catAx>
        <c:axId val="58306560"/>
        <c:scaling>
          <c:orientation val="minMax"/>
        </c:scaling>
        <c:axPos val="b"/>
        <c:numFmt formatCode="General" sourceLinked="1"/>
        <c:tickLblPos val="nextTo"/>
        <c:crossAx val="58308096"/>
        <c:crosses val="autoZero"/>
        <c:auto val="1"/>
        <c:lblAlgn val="ctr"/>
        <c:lblOffset val="100"/>
      </c:catAx>
      <c:valAx>
        <c:axId val="58308096"/>
        <c:scaling>
          <c:orientation val="minMax"/>
        </c:scaling>
        <c:axPos val="l"/>
        <c:majorGridlines/>
        <c:numFmt formatCode="General" sourceLinked="1"/>
        <c:tickLblPos val="nextTo"/>
        <c:crossAx val="58306560"/>
        <c:crosses val="autoZero"/>
        <c:crossBetween val="between"/>
      </c:valAx>
      <c:spPr>
        <a:noFill/>
        <a:ln w="25400">
          <a:noFill/>
        </a:ln>
      </c:spPr>
    </c:plotArea>
    <c:legend>
      <c:legendPos val="r"/>
    </c:legend>
    <c:plotVisOnly val="1"/>
    <c:dispBlanksAs val="gap"/>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lrMapOvr bg1="dk2" tx1="lt1" bg2="dk1" tx2="lt2" accent1="accent1" accent2="accent2" accent3="accent3" accent4="accent4" accent5="accent5" accent6="accent6" hlink="hlink" folHlink="folHlink"/>
  <c:chart>
    <c:title/>
    <c:view3D>
      <c:depthPercent val="100"/>
      <c:rAngAx val="1"/>
    </c:view3D>
    <c:plotArea>
      <c:layout>
        <c:manualLayout>
          <c:layoutTarget val="inner"/>
          <c:xMode val="edge"/>
          <c:yMode val="edge"/>
          <c:x val="3.7208333333333392E-2"/>
          <c:y val="0.12890419947506732"/>
          <c:w val="0.96279166666667515"/>
          <c:h val="0.79319480898221051"/>
        </c:manualLayout>
      </c:layout>
      <c:bar3DChart>
        <c:barDir val="col"/>
        <c:grouping val="clustered"/>
        <c:ser>
          <c:idx val="0"/>
          <c:order val="0"/>
          <c:tx>
            <c:strRef>
              <c:f>'[Chart in Microsoft Office PowerPoint]Sheet1'!$A$2</c:f>
              <c:strCache>
                <c:ptCount val="1"/>
                <c:pt idx="0">
                  <c:v>%</c:v>
                </c:pt>
              </c:strCache>
            </c:strRef>
          </c:tx>
          <c:cat>
            <c:numRef>
              <c:f>'[Chart in Microsoft Office PowerPoint]Sheet1'!$B$1:$X$1</c:f>
              <c:numCache>
                <c:formatCode>General</c:formatCode>
                <c:ptCount val="23"/>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numCache>
            </c:numRef>
          </c:cat>
          <c:val>
            <c:numRef>
              <c:f>'[Chart in Microsoft Office PowerPoint]Sheet1'!$B$2:$Q$2</c:f>
              <c:numCache>
                <c:formatCode>General</c:formatCode>
                <c:ptCount val="16"/>
                <c:pt idx="0">
                  <c:v>0</c:v>
                </c:pt>
                <c:pt idx="1">
                  <c:v>2</c:v>
                </c:pt>
                <c:pt idx="2">
                  <c:v>8</c:v>
                </c:pt>
                <c:pt idx="3">
                  <c:v>11</c:v>
                </c:pt>
                <c:pt idx="4">
                  <c:v>8</c:v>
                </c:pt>
                <c:pt idx="5">
                  <c:v>5</c:v>
                </c:pt>
                <c:pt idx="6">
                  <c:v>9</c:v>
                </c:pt>
                <c:pt idx="7">
                  <c:v>5</c:v>
                </c:pt>
                <c:pt idx="8">
                  <c:v>2</c:v>
                </c:pt>
                <c:pt idx="9">
                  <c:v>4</c:v>
                </c:pt>
                <c:pt idx="10">
                  <c:v>8</c:v>
                </c:pt>
                <c:pt idx="11">
                  <c:v>22</c:v>
                </c:pt>
                <c:pt idx="12">
                  <c:v>26</c:v>
                </c:pt>
                <c:pt idx="13">
                  <c:v>26</c:v>
                </c:pt>
                <c:pt idx="14">
                  <c:v>26</c:v>
                </c:pt>
                <c:pt idx="15">
                  <c:v>37</c:v>
                </c:pt>
              </c:numCache>
            </c:numRef>
          </c:val>
        </c:ser>
        <c:shape val="box"/>
        <c:axId val="58509568"/>
        <c:axId val="58658816"/>
        <c:axId val="0"/>
      </c:bar3DChart>
      <c:catAx>
        <c:axId val="58509568"/>
        <c:scaling>
          <c:orientation val="minMax"/>
        </c:scaling>
        <c:axPos val="b"/>
        <c:numFmt formatCode="General" sourceLinked="1"/>
        <c:tickLblPos val="nextTo"/>
        <c:crossAx val="58658816"/>
        <c:crosses val="autoZero"/>
        <c:auto val="1"/>
        <c:lblAlgn val="ctr"/>
        <c:lblOffset val="100"/>
      </c:catAx>
      <c:valAx>
        <c:axId val="58658816"/>
        <c:scaling>
          <c:orientation val="minMax"/>
        </c:scaling>
        <c:axPos val="l"/>
        <c:majorGridlines/>
        <c:numFmt formatCode="General" sourceLinked="1"/>
        <c:tickLblPos val="nextTo"/>
        <c:crossAx val="58509568"/>
        <c:crosses val="autoZero"/>
        <c:crossBetween val="between"/>
      </c:valAx>
      <c:spPr>
        <a:noFill/>
        <a:ln w="25400">
          <a:noFill/>
        </a:ln>
      </c:spPr>
    </c:plotArea>
    <c:legend>
      <c:legendPos val="r"/>
    </c:legend>
    <c:plotVisOnly val="1"/>
    <c:dispBlanksAs val="gap"/>
  </c:chart>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lrMapOvr bg1="dk2" tx1="lt1" bg2="dk1" tx2="lt2" accent1="accent1" accent2="accent2" accent3="accent3" accent4="accent4" accent5="accent5" accent6="accent6" hlink="hlink" folHlink="folHlink"/>
  <c:chart>
    <c:autoTitleDeleted val="1"/>
    <c:view3D>
      <c:depthPercent val="100"/>
      <c:rAngAx val="1"/>
    </c:view3D>
    <c:plotArea>
      <c:layout/>
      <c:bar3DChart>
        <c:barDir val="col"/>
        <c:grouping val="clustered"/>
        <c:ser>
          <c:idx val="0"/>
          <c:order val="0"/>
          <c:tx>
            <c:strRef>
              <c:f>'[Chart in Microsoft Office PowerPoint]Sheet1'!$A$2</c:f>
              <c:strCache>
                <c:ptCount val="1"/>
                <c:pt idx="0">
                  <c:v>%</c:v>
                </c:pt>
              </c:strCache>
            </c:strRef>
          </c:tx>
          <c:cat>
            <c:numRef>
              <c:f>'[Chart in Microsoft Office PowerPoint]Sheet1'!$B$1:$X$1</c:f>
              <c:numCache>
                <c:formatCode>General</c:formatCode>
                <c:ptCount val="23"/>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numCache>
            </c:numRef>
          </c:cat>
          <c:val>
            <c:numRef>
              <c:f>'[Chart in Microsoft Office PowerPoint]Sheet1'!$B$2:$Q$2</c:f>
              <c:numCache>
                <c:formatCode>General</c:formatCode>
                <c:ptCount val="16"/>
                <c:pt idx="0">
                  <c:v>0</c:v>
                </c:pt>
                <c:pt idx="1">
                  <c:v>1</c:v>
                </c:pt>
                <c:pt idx="2">
                  <c:v>3</c:v>
                </c:pt>
                <c:pt idx="3">
                  <c:v>6</c:v>
                </c:pt>
                <c:pt idx="4">
                  <c:v>5</c:v>
                </c:pt>
                <c:pt idx="5">
                  <c:v>9</c:v>
                </c:pt>
                <c:pt idx="6">
                  <c:v>2</c:v>
                </c:pt>
                <c:pt idx="7">
                  <c:v>2</c:v>
                </c:pt>
                <c:pt idx="8">
                  <c:v>2</c:v>
                </c:pt>
                <c:pt idx="9">
                  <c:v>1</c:v>
                </c:pt>
                <c:pt idx="10">
                  <c:v>1</c:v>
                </c:pt>
                <c:pt idx="11">
                  <c:v>15</c:v>
                </c:pt>
                <c:pt idx="12">
                  <c:v>16</c:v>
                </c:pt>
                <c:pt idx="13">
                  <c:v>12</c:v>
                </c:pt>
                <c:pt idx="14">
                  <c:v>11</c:v>
                </c:pt>
                <c:pt idx="15">
                  <c:v>12</c:v>
                </c:pt>
              </c:numCache>
            </c:numRef>
          </c:val>
        </c:ser>
        <c:shape val="box"/>
        <c:axId val="59024512"/>
        <c:axId val="59026048"/>
        <c:axId val="0"/>
      </c:bar3DChart>
      <c:catAx>
        <c:axId val="59024512"/>
        <c:scaling>
          <c:orientation val="minMax"/>
        </c:scaling>
        <c:axPos val="b"/>
        <c:numFmt formatCode="General" sourceLinked="1"/>
        <c:tickLblPos val="nextTo"/>
        <c:crossAx val="59026048"/>
        <c:crosses val="autoZero"/>
        <c:auto val="1"/>
        <c:lblAlgn val="ctr"/>
        <c:lblOffset val="100"/>
      </c:catAx>
      <c:valAx>
        <c:axId val="59026048"/>
        <c:scaling>
          <c:orientation val="minMax"/>
        </c:scaling>
        <c:axPos val="l"/>
        <c:majorGridlines/>
        <c:numFmt formatCode="General" sourceLinked="1"/>
        <c:tickLblPos val="nextTo"/>
        <c:crossAx val="59024512"/>
        <c:crosses val="autoZero"/>
        <c:crossBetween val="between"/>
      </c:valAx>
      <c:spPr>
        <a:noFill/>
        <a:ln w="25400">
          <a:noFill/>
        </a:ln>
      </c:spPr>
    </c:plotArea>
    <c:legend>
      <c:legendPos val="r"/>
    </c:legend>
    <c:plotVisOnly val="1"/>
    <c:dispBlanksAs val="gap"/>
  </c:chart>
  <c:externalData r:id="rId2"/>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B4F86B-F5B6-4833-A19B-AC720E209A0B}" type="datetimeFigureOut">
              <a:rPr lang="en-US" smtClean="0"/>
              <a:pPr/>
              <a:t>4/2/2006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D2853F-D6FF-4835-AAE2-BD7F25DAAA7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71F366A-6B86-4711-A359-3D44ABD0DAA9}" type="slidenum">
              <a:rPr lang="en-US" smtClean="0"/>
              <a:pPr/>
              <a:t>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D2853F-D6FF-4835-AAE2-BD7F25DAAA7E}" type="slidenum">
              <a:rPr lang="en-US" smtClean="0"/>
              <a:pPr/>
              <a:t>26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23962A-6E91-42AD-80E3-F1CAB6F481FF}" type="datetimeFigureOut">
              <a:rPr lang="en-US" smtClean="0"/>
              <a:pPr/>
              <a:t>4/2/2006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61C63-F104-4C90-9CC2-3544AEBE43E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23962A-6E91-42AD-80E3-F1CAB6F481FF}" type="datetimeFigureOut">
              <a:rPr lang="en-US" smtClean="0"/>
              <a:pPr/>
              <a:t>4/2/2006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61C63-F104-4C90-9CC2-3544AEBE43E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23962A-6E91-42AD-80E3-F1CAB6F481FF}" type="datetimeFigureOut">
              <a:rPr lang="en-US" smtClean="0"/>
              <a:pPr/>
              <a:t>4/2/2006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61C63-F104-4C90-9CC2-3544AEBE43E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23962A-6E91-42AD-80E3-F1CAB6F481FF}" type="datetimeFigureOut">
              <a:rPr lang="en-US" smtClean="0"/>
              <a:pPr/>
              <a:t>4/2/2006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61C63-F104-4C90-9CC2-3544AEBE43E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23962A-6E91-42AD-80E3-F1CAB6F481FF}" type="datetimeFigureOut">
              <a:rPr lang="en-US" smtClean="0"/>
              <a:pPr/>
              <a:t>4/2/2006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61C63-F104-4C90-9CC2-3544AEBE43E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23962A-6E91-42AD-80E3-F1CAB6F481FF}" type="datetimeFigureOut">
              <a:rPr lang="en-US" smtClean="0"/>
              <a:pPr/>
              <a:t>4/2/2006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B61C63-F104-4C90-9CC2-3544AEBE43E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23962A-6E91-42AD-80E3-F1CAB6F481FF}" type="datetimeFigureOut">
              <a:rPr lang="en-US" smtClean="0"/>
              <a:pPr/>
              <a:t>4/2/2006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B61C63-F104-4C90-9CC2-3544AEBE43E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23962A-6E91-42AD-80E3-F1CAB6F481FF}" type="datetimeFigureOut">
              <a:rPr lang="en-US" smtClean="0"/>
              <a:pPr/>
              <a:t>4/2/2006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B61C63-F104-4C90-9CC2-3544AEBE43E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23962A-6E91-42AD-80E3-F1CAB6F481FF}" type="datetimeFigureOut">
              <a:rPr lang="en-US" smtClean="0"/>
              <a:pPr/>
              <a:t>4/2/2006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B61C63-F104-4C90-9CC2-3544AEBE43E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23962A-6E91-42AD-80E3-F1CAB6F481FF}" type="datetimeFigureOut">
              <a:rPr lang="en-US" smtClean="0"/>
              <a:pPr/>
              <a:t>4/2/2006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B61C63-F104-4C90-9CC2-3544AEBE43E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23962A-6E91-42AD-80E3-F1CAB6F481FF}" type="datetimeFigureOut">
              <a:rPr lang="en-US" smtClean="0"/>
              <a:pPr/>
              <a:t>4/2/2006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B61C63-F104-4C90-9CC2-3544AEBE43E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23962A-6E91-42AD-80E3-F1CAB6F481FF}" type="datetimeFigureOut">
              <a:rPr lang="en-US" smtClean="0"/>
              <a:pPr/>
              <a:t>4/2/2006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B61C63-F104-4C90-9CC2-3544AEBE43E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43600" y="5486400"/>
            <a:ext cx="2743200" cy="990601"/>
          </a:xfrm>
        </p:spPr>
        <p:txBody>
          <a:bodyPr>
            <a:normAutofit fontScale="90000"/>
          </a:bodyPr>
          <a:lstStyle/>
          <a:p>
            <a:r>
              <a:rPr lang="en-US" b="1" dirty="0" smtClean="0"/>
              <a:t/>
            </a:r>
            <a:br>
              <a:rPr lang="en-US" b="1" dirty="0" smtClean="0"/>
            </a:br>
            <a:r>
              <a:rPr lang="en-US" sz="3600" b="1" dirty="0" smtClean="0"/>
              <a:t>May </a:t>
            </a:r>
            <a:r>
              <a:rPr lang="en-US" sz="3600" b="1" dirty="0"/>
              <a:t>6 to 8, </a:t>
            </a:r>
            <a:r>
              <a:rPr lang="en-US" sz="3600" b="1" dirty="0" smtClean="0"/>
              <a:t/>
            </a:r>
            <a:br>
              <a:rPr lang="en-US" sz="3600" b="1" dirty="0" smtClean="0"/>
            </a:br>
            <a:r>
              <a:rPr lang="en-US" sz="3600" b="1" dirty="0" smtClean="0"/>
              <a:t>Cairo/</a:t>
            </a:r>
            <a:r>
              <a:rPr lang="en-US" sz="3600" b="1" dirty="0"/>
              <a:t>E</a:t>
            </a:r>
            <a:r>
              <a:rPr lang="en-US" sz="3600" b="1" dirty="0" smtClean="0"/>
              <a:t>gypt</a:t>
            </a:r>
            <a:r>
              <a:rPr lang="en-US" dirty="0"/>
              <a:t/>
            </a:r>
            <a:br>
              <a:rPr lang="en-US" dirty="0"/>
            </a:br>
            <a:endParaRPr lang="en-US" b="1" dirty="0"/>
          </a:p>
        </p:txBody>
      </p:sp>
      <p:sp>
        <p:nvSpPr>
          <p:cNvPr id="3" name="Subtitle 2"/>
          <p:cNvSpPr>
            <a:spLocks noGrp="1"/>
          </p:cNvSpPr>
          <p:nvPr>
            <p:ph type="subTitle" idx="1"/>
          </p:nvPr>
        </p:nvSpPr>
        <p:spPr>
          <a:xfrm>
            <a:off x="304800" y="2590800"/>
            <a:ext cx="8382000" cy="2057400"/>
          </a:xfrm>
        </p:spPr>
        <p:style>
          <a:lnRef idx="1">
            <a:schemeClr val="accent2"/>
          </a:lnRef>
          <a:fillRef idx="3">
            <a:schemeClr val="accent2"/>
          </a:fillRef>
          <a:effectRef idx="2">
            <a:schemeClr val="accent2"/>
          </a:effectRef>
          <a:fontRef idx="minor">
            <a:schemeClr val="lt1"/>
          </a:fontRef>
        </p:style>
        <p:txBody>
          <a:bodyPr>
            <a:normAutofit fontScale="32500" lnSpcReduction="2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just"/>
            <a:endParaRPr lang="en-US" sz="8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just"/>
            <a:r>
              <a:rPr lang="en-US" sz="8600" b="1" spc="50" dirty="0" smtClean="0">
                <a:ln w="11430"/>
                <a:solidFill>
                  <a:srgbClr val="FFFF00"/>
                </a:solidFill>
                <a:effectLst>
                  <a:outerShdw blurRad="76200" dist="50800" dir="5400000" algn="tl" rotWithShape="0">
                    <a:srgbClr val="000000">
                      <a:alpha val="65000"/>
                    </a:srgbClr>
                  </a:outerShdw>
                </a:effectLst>
              </a:rPr>
              <a:t>Second </a:t>
            </a:r>
            <a:r>
              <a:rPr lang="en-US" sz="8600" b="1" spc="50" dirty="0">
                <a:ln w="11430"/>
                <a:solidFill>
                  <a:srgbClr val="FFFF00"/>
                </a:solidFill>
                <a:effectLst>
                  <a:outerShdw blurRad="76200" dist="50800" dir="5400000" algn="tl" rotWithShape="0">
                    <a:srgbClr val="000000">
                      <a:alpha val="65000"/>
                    </a:srgbClr>
                  </a:outerShdw>
                </a:effectLst>
              </a:rPr>
              <a:t>WIPO Inter-Regional Meeting on South-South Cooperation on Patents, Trademarks, Geographical Indications, Industrial Designs and </a:t>
            </a:r>
            <a:r>
              <a:rPr lang="en-US" sz="8600" b="1" spc="50" dirty="0" smtClean="0">
                <a:ln w="11430"/>
                <a:solidFill>
                  <a:srgbClr val="FFFF00"/>
                </a:solidFill>
                <a:effectLst>
                  <a:outerShdw blurRad="76200" dist="50800" dir="5400000" algn="tl" rotWithShape="0">
                    <a:srgbClr val="000000">
                      <a:alpha val="65000"/>
                    </a:srgbClr>
                  </a:outerShdw>
                </a:effectLst>
              </a:rPr>
              <a:t>Enforcement</a:t>
            </a:r>
            <a:endParaRPr lang="en-US" sz="8600" b="1" spc="50" dirty="0">
              <a:ln w="11430"/>
              <a:solidFill>
                <a:srgbClr val="FFFF00"/>
              </a:solidFill>
              <a:effectLst>
                <a:outerShdw blurRad="76200" dist="50800" dir="5400000" algn="tl" rotWithShape="0">
                  <a:srgbClr val="000000">
                    <a:alpha val="65000"/>
                  </a:srgbClr>
                </a:outerShdw>
              </a:effectLst>
            </a:endParaRPr>
          </a:p>
          <a:p>
            <a:pPr algn="just"/>
            <a:r>
              <a:rPr lang="en-US" sz="8600" b="1" spc="50" dirty="0">
                <a:ln w="11430"/>
                <a:solidFill>
                  <a:srgbClr val="FFFF00"/>
                </a:solidFill>
                <a:effectLst>
                  <a:outerShdw blurRad="76200" dist="50800" dir="5400000" algn="tl" rotWithShape="0">
                    <a:srgbClr val="000000">
                      <a:alpha val="65000"/>
                    </a:srgbClr>
                  </a:outerShdw>
                </a:effectLst>
              </a:rPr>
              <a:t> </a:t>
            </a:r>
            <a:endParaRPr lang="en-US" sz="8600" b="1" spc="50" dirty="0" smtClean="0">
              <a:ln w="11430"/>
              <a:solidFill>
                <a:srgbClr val="FFFF00"/>
              </a:solidFill>
              <a:effectLst>
                <a:outerShdw blurRad="76200" dist="50800" dir="5400000" algn="tl" rotWithShape="0">
                  <a:srgbClr val="000000">
                    <a:alpha val="65000"/>
                  </a:srgbClr>
                </a:outerShdw>
              </a:effectLst>
            </a:endParaRPr>
          </a:p>
          <a:p>
            <a:pPr algn="just"/>
            <a:endParaRPr lang="en-US" sz="8600" b="1" spc="50" dirty="0">
              <a:ln w="11430"/>
              <a:solidFill>
                <a:srgbClr val="FFFF00"/>
              </a:solidFill>
              <a:effectLst>
                <a:outerShdw blurRad="76200" dist="50800" dir="5400000" algn="tl" rotWithShape="0">
                  <a:srgbClr val="000000">
                    <a:alpha val="65000"/>
                  </a:srgbClr>
                </a:outerShdw>
              </a:effectLst>
            </a:endParaRPr>
          </a:p>
          <a:p>
            <a:pPr algn="just"/>
            <a:endParaRPr lang="en-US" sz="3600" b="1" spc="50" dirty="0">
              <a:ln w="11430"/>
              <a:solidFill>
                <a:srgbClr val="FFFF00"/>
              </a:solidFill>
              <a:effectLst>
                <a:outerShdw blurRad="76200" dist="50800" dir="5400000" algn="tl" rotWithShape="0">
                  <a:srgbClr val="000000">
                    <a:alpha val="65000"/>
                  </a:srgbClr>
                </a:outerShdw>
              </a:effectLst>
            </a:endParaRPr>
          </a:p>
        </p:txBody>
      </p:sp>
      <p:sp>
        <p:nvSpPr>
          <p:cNvPr id="4" name="Title 1"/>
          <p:cNvSpPr txBox="1">
            <a:spLocks/>
          </p:cNvSpPr>
          <p:nvPr/>
        </p:nvSpPr>
        <p:spPr>
          <a:xfrm>
            <a:off x="228600" y="381000"/>
            <a:ext cx="8686800" cy="1676400"/>
          </a:xfrm>
          <a:prstGeom prst="rect">
            <a:avLst/>
          </a:prstGeom>
        </p:spPr>
        <p:txBody>
          <a:bodyPr vert="horz" lIns="91440" tIns="45720" rIns="91440" bIns="45720" rtlCol="0" anchor="ctr">
            <a:normAutofit/>
          </a:bodyPr>
          <a:lstStyle/>
          <a:p>
            <a:pPr algn="ctr">
              <a:spcBef>
                <a:spcPct val="0"/>
              </a:spcBef>
            </a:pPr>
            <a:endParaRPr lang="pt-BR" sz="4400" dirty="0"/>
          </a:p>
          <a:p>
            <a:pPr algn="ctr">
              <a:spcBef>
                <a:spcPct val="0"/>
              </a:spcBef>
            </a:pPr>
            <a:endParaRPr lang="pt-BR" sz="4000" dirty="0"/>
          </a:p>
        </p:txBody>
      </p:sp>
      <p:pic>
        <p:nvPicPr>
          <p:cNvPr id="1026" name="Picture 2" descr="ASRT logo"/>
          <p:cNvPicPr>
            <a:picLocks noChangeAspect="1" noChangeArrowheads="1"/>
          </p:cNvPicPr>
          <p:nvPr/>
        </p:nvPicPr>
        <p:blipFill>
          <a:blip r:embed="rId2"/>
          <a:srcRect/>
          <a:stretch>
            <a:fillRect/>
          </a:stretch>
        </p:blipFill>
        <p:spPr bwMode="auto">
          <a:xfrm>
            <a:off x="3786948" y="152400"/>
            <a:ext cx="1099457" cy="1295400"/>
          </a:xfrm>
          <a:prstGeom prst="rect">
            <a:avLst/>
          </a:prstGeom>
          <a:noFill/>
          <a:ln w="9525">
            <a:noFill/>
            <a:miter lim="800000"/>
            <a:headEnd/>
            <a:tailEnd/>
          </a:ln>
        </p:spPr>
      </p:pic>
      <p:pic>
        <p:nvPicPr>
          <p:cNvPr id="1027" name="Picture 3" descr="logo_en"/>
          <p:cNvPicPr>
            <a:picLocks noChangeAspect="1" noChangeArrowheads="1"/>
          </p:cNvPicPr>
          <p:nvPr/>
        </p:nvPicPr>
        <p:blipFill>
          <a:blip r:embed="rId3"/>
          <a:srcRect/>
          <a:stretch>
            <a:fillRect/>
          </a:stretch>
        </p:blipFill>
        <p:spPr bwMode="auto">
          <a:xfrm>
            <a:off x="381000" y="381000"/>
            <a:ext cx="2226365" cy="1600200"/>
          </a:xfrm>
          <a:prstGeom prst="rect">
            <a:avLst/>
          </a:prstGeom>
          <a:noFill/>
          <a:ln w="9525">
            <a:noFill/>
            <a:miter lim="800000"/>
            <a:headEnd/>
            <a:tailEnd/>
          </a:ln>
        </p:spPr>
      </p:pic>
      <p:pic>
        <p:nvPicPr>
          <p:cNvPr id="1028" name="Picture 4" descr="WIPO-E"/>
          <p:cNvPicPr>
            <a:picLocks noChangeAspect="1" noChangeArrowheads="1"/>
          </p:cNvPicPr>
          <p:nvPr/>
        </p:nvPicPr>
        <p:blipFill>
          <a:blip r:embed="rId4"/>
          <a:srcRect/>
          <a:stretch>
            <a:fillRect/>
          </a:stretch>
        </p:blipFill>
        <p:spPr bwMode="auto">
          <a:xfrm>
            <a:off x="6400801" y="228600"/>
            <a:ext cx="2362200" cy="1682973"/>
          </a:xfrm>
          <a:prstGeom prst="rect">
            <a:avLst/>
          </a:prstGeom>
          <a:noFill/>
          <a:ln w="9525">
            <a:noFill/>
            <a:miter lim="800000"/>
            <a:headEnd/>
            <a:tailEnd/>
          </a:ln>
        </p:spPr>
      </p:pic>
      <p:sp>
        <p:nvSpPr>
          <p:cNvPr id="8" name="Rectangle 7"/>
          <p:cNvSpPr/>
          <p:nvPr/>
        </p:nvSpPr>
        <p:spPr>
          <a:xfrm>
            <a:off x="3200400" y="1524000"/>
            <a:ext cx="2590800" cy="461665"/>
          </a:xfrm>
          <a:prstGeom prst="rect">
            <a:avLst/>
          </a:prstGeom>
        </p:spPr>
        <p:txBody>
          <a:bodyPr wrap="square">
            <a:spAutoFit/>
          </a:bodyPr>
          <a:lstStyle/>
          <a:p>
            <a:r>
              <a:rPr lang="en-US" sz="1200" cap="all" dirty="0"/>
              <a:t>Academy of scientific research and technology</a:t>
            </a:r>
            <a:endParaRPr lang="en-US"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219200" y="533400"/>
            <a:ext cx="6705600" cy="693738"/>
          </a:xfrm>
        </p:spPr>
        <p:txBody>
          <a:bodyPr>
            <a:normAutofit fontScale="90000"/>
          </a:bodyPr>
          <a:lstStyle/>
          <a:p>
            <a:r>
              <a:rPr lang="en-US" sz="4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REGISTRATION</a:t>
            </a:r>
            <a:r>
              <a:rPr lang="en-US" sz="4000" dirty="0" smtClean="0">
                <a:solidFill>
                  <a:srgbClr val="E345D8"/>
                </a:solidFill>
              </a:rPr>
              <a:t> PROCEDURES</a:t>
            </a:r>
          </a:p>
        </p:txBody>
      </p:sp>
      <p:sp>
        <p:nvSpPr>
          <p:cNvPr id="5" name="Slide Number Placeholder 4"/>
          <p:cNvSpPr>
            <a:spLocks noGrp="1"/>
          </p:cNvSpPr>
          <p:nvPr>
            <p:ph type="sldNum" sz="quarter" idx="11"/>
          </p:nvPr>
        </p:nvSpPr>
        <p:spPr/>
        <p:txBody>
          <a:bodyPr/>
          <a:lstStyle/>
          <a:p>
            <a:pPr>
              <a:defRPr/>
            </a:pPr>
            <a:fld id="{61EB0012-94BE-48F3-BDBC-27CF8982EB50}" type="slidenum">
              <a:rPr lang="en-US" altLang="zh-TW" smtClean="0"/>
              <a:pPr>
                <a:defRPr/>
              </a:pPr>
              <a:t>10</a:t>
            </a:fld>
            <a:endParaRPr lang="en-US" altLang="zh-TW"/>
          </a:p>
        </p:txBody>
      </p:sp>
      <p:sp>
        <p:nvSpPr>
          <p:cNvPr id="6" name="Flowchart: Alternate Process 5"/>
          <p:cNvSpPr/>
          <p:nvPr/>
        </p:nvSpPr>
        <p:spPr bwMode="auto">
          <a:xfrm>
            <a:off x="1600200" y="1447800"/>
            <a:ext cx="1828800" cy="685800"/>
          </a:xfrm>
          <a:prstGeom prst="flowChartAlternateProcess">
            <a:avLst/>
          </a:prstGeom>
          <a:ln>
            <a:headEnd type="none" w="med" len="med"/>
            <a:tailEnd type="none" w="med" len="med"/>
          </a:ln>
        </p:spPr>
        <p:style>
          <a:lnRef idx="3">
            <a:schemeClr val="lt1"/>
          </a:lnRef>
          <a:fillRef idx="1">
            <a:schemeClr val="accent6"/>
          </a:fillRef>
          <a:effectRef idx="1">
            <a:schemeClr val="accent6"/>
          </a:effectRef>
          <a:fontRef idx="minor">
            <a:schemeClr val="lt1"/>
          </a:fontRef>
        </p:style>
        <p:txBody>
          <a:bodyPr wrap="none"/>
          <a:lstStyle/>
          <a:p>
            <a:pPr algn="ctr">
              <a:defRPr/>
            </a:pPr>
            <a:r>
              <a:rPr lang="en-US" sz="1800" dirty="0">
                <a:solidFill>
                  <a:schemeClr val="tx1"/>
                </a:solidFill>
                <a:latin typeface="Comic Sans MS" pitchFamily="66" charset="0"/>
              </a:rPr>
              <a:t>PATENT</a:t>
            </a:r>
          </a:p>
          <a:p>
            <a:pPr algn="ctr">
              <a:defRPr/>
            </a:pPr>
            <a:r>
              <a:rPr lang="en-US" sz="1800" dirty="0"/>
              <a:t>APPLICATION</a:t>
            </a:r>
            <a:endParaRPr lang="en-US" sz="1800" dirty="0">
              <a:solidFill>
                <a:schemeClr val="tx1"/>
              </a:solidFill>
              <a:latin typeface="Comic Sans MS" pitchFamily="66" charset="0"/>
            </a:endParaRPr>
          </a:p>
        </p:txBody>
      </p:sp>
      <p:sp>
        <p:nvSpPr>
          <p:cNvPr id="7" name="Down Arrow 6"/>
          <p:cNvSpPr/>
          <p:nvPr/>
        </p:nvSpPr>
        <p:spPr bwMode="auto">
          <a:xfrm>
            <a:off x="2362200" y="2209800"/>
            <a:ext cx="304800" cy="304800"/>
          </a:xfrm>
          <a:prstGeom prst="downArrow">
            <a:avLst/>
          </a:prstGeom>
          <a:ln>
            <a:headEnd type="none" w="med" len="med"/>
            <a:tailEnd type="none" w="med" len="med"/>
          </a:ln>
        </p:spPr>
        <p:style>
          <a:lnRef idx="3">
            <a:schemeClr val="lt1"/>
          </a:lnRef>
          <a:fillRef idx="1">
            <a:schemeClr val="dk1"/>
          </a:fillRef>
          <a:effectRef idx="1">
            <a:schemeClr val="dk1"/>
          </a:effectRef>
          <a:fontRef idx="minor">
            <a:schemeClr val="lt1"/>
          </a:fontRef>
        </p:style>
        <p:txBody>
          <a:bodyPr wrap="none"/>
          <a:lstStyle/>
          <a:p>
            <a:pPr>
              <a:defRPr/>
            </a:pPr>
            <a:endParaRPr lang="en-US">
              <a:solidFill>
                <a:schemeClr val="tx1"/>
              </a:solidFill>
              <a:latin typeface="Comic Sans MS" pitchFamily="66" charset="0"/>
            </a:endParaRPr>
          </a:p>
        </p:txBody>
      </p:sp>
      <p:sp>
        <p:nvSpPr>
          <p:cNvPr id="8" name="Flowchart: Alternate Process 7"/>
          <p:cNvSpPr/>
          <p:nvPr/>
        </p:nvSpPr>
        <p:spPr bwMode="auto">
          <a:xfrm>
            <a:off x="5257800" y="1447800"/>
            <a:ext cx="2057400" cy="609600"/>
          </a:xfrm>
          <a:prstGeom prst="flowChartAlternateProcess">
            <a:avLst/>
          </a:prstGeom>
          <a:ln>
            <a:headEnd type="none" w="med" len="med"/>
            <a:tailEnd type="none" w="med" len="med"/>
          </a:ln>
        </p:spPr>
        <p:style>
          <a:lnRef idx="3">
            <a:schemeClr val="lt1"/>
          </a:lnRef>
          <a:fillRef idx="1">
            <a:schemeClr val="dk1"/>
          </a:fillRef>
          <a:effectRef idx="1">
            <a:schemeClr val="dk1"/>
          </a:effectRef>
          <a:fontRef idx="minor">
            <a:schemeClr val="lt1"/>
          </a:fontRef>
        </p:style>
        <p:txBody>
          <a:bodyPr wrap="none"/>
          <a:lstStyle/>
          <a:p>
            <a:pPr algn="ctr">
              <a:defRPr/>
            </a:pPr>
            <a:r>
              <a:rPr lang="en-US" sz="1600" b="1" dirty="0">
                <a:solidFill>
                  <a:schemeClr val="accent6">
                    <a:lumMod val="60000"/>
                    <a:lumOff val="40000"/>
                  </a:schemeClr>
                </a:solidFill>
                <a:latin typeface="Comic Sans MS" pitchFamily="66" charset="0"/>
              </a:rPr>
              <a:t>UTILITY MODEL</a:t>
            </a:r>
          </a:p>
          <a:p>
            <a:pPr algn="ctr">
              <a:defRPr/>
            </a:pPr>
            <a:r>
              <a:rPr lang="en-US" sz="1600" b="1" dirty="0">
                <a:solidFill>
                  <a:schemeClr val="accent6">
                    <a:lumMod val="60000"/>
                    <a:lumOff val="40000"/>
                  </a:schemeClr>
                </a:solidFill>
                <a:latin typeface="Comic Sans MS" pitchFamily="66" charset="0"/>
              </a:rPr>
              <a:t>APPLICATION</a:t>
            </a:r>
          </a:p>
        </p:txBody>
      </p:sp>
      <p:sp>
        <p:nvSpPr>
          <p:cNvPr id="10" name="Down Arrow 9"/>
          <p:cNvSpPr/>
          <p:nvPr/>
        </p:nvSpPr>
        <p:spPr bwMode="auto">
          <a:xfrm>
            <a:off x="6172200" y="2133600"/>
            <a:ext cx="304800" cy="304800"/>
          </a:xfrm>
          <a:prstGeom prst="downArrow">
            <a:avLst/>
          </a:prstGeom>
          <a:ln>
            <a:headEnd type="none" w="med" len="med"/>
            <a:tailEnd type="none" w="med" len="med"/>
          </a:ln>
        </p:spPr>
        <p:style>
          <a:lnRef idx="3">
            <a:schemeClr val="lt1"/>
          </a:lnRef>
          <a:fillRef idx="1">
            <a:schemeClr val="accent6"/>
          </a:fillRef>
          <a:effectRef idx="1">
            <a:schemeClr val="accent6"/>
          </a:effectRef>
          <a:fontRef idx="minor">
            <a:schemeClr val="lt1"/>
          </a:fontRef>
        </p:style>
        <p:txBody>
          <a:bodyPr wrap="none"/>
          <a:lstStyle/>
          <a:p>
            <a:pPr>
              <a:defRPr/>
            </a:pPr>
            <a:endParaRPr lang="en-US" b="1">
              <a:ln w="18000">
                <a:solidFill>
                  <a:schemeClr val="accent2">
                    <a:satMod val="140000"/>
                  </a:schemeClr>
                </a:solidFill>
                <a:prstDash val="solid"/>
                <a:miter lim="800000"/>
              </a:ln>
              <a:noFill/>
              <a:effectLst>
                <a:outerShdw blurRad="25500" dist="23000" dir="7020000" algn="tl">
                  <a:srgbClr val="000000">
                    <a:alpha val="50000"/>
                  </a:srgbClr>
                </a:outerShdw>
              </a:effectLst>
              <a:latin typeface="Comic Sans MS" pitchFamily="66" charset="0"/>
            </a:endParaRPr>
          </a:p>
        </p:txBody>
      </p:sp>
      <p:sp>
        <p:nvSpPr>
          <p:cNvPr id="12" name="Flowchart: Alternate Process 11"/>
          <p:cNvSpPr/>
          <p:nvPr/>
        </p:nvSpPr>
        <p:spPr bwMode="auto">
          <a:xfrm>
            <a:off x="1600200" y="2590800"/>
            <a:ext cx="1828800" cy="685800"/>
          </a:xfrm>
          <a:prstGeom prst="flowChartAlternateProcess">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wrap="none"/>
          <a:lstStyle/>
          <a:p>
            <a:pPr algn="ctr">
              <a:defRPr/>
            </a:pPr>
            <a:r>
              <a:rPr lang="en-US" sz="1600" dirty="0">
                <a:solidFill>
                  <a:schemeClr val="tx1"/>
                </a:solidFill>
                <a:latin typeface="Comic Sans MS" pitchFamily="66" charset="0"/>
              </a:rPr>
              <a:t>FORMALITY </a:t>
            </a:r>
          </a:p>
          <a:p>
            <a:pPr algn="ctr">
              <a:defRPr/>
            </a:pPr>
            <a:r>
              <a:rPr lang="en-US" sz="1600" dirty="0"/>
              <a:t>EXAMINATION</a:t>
            </a:r>
            <a:endParaRPr lang="en-US" sz="1600" dirty="0">
              <a:solidFill>
                <a:schemeClr val="tx1"/>
              </a:solidFill>
              <a:latin typeface="Comic Sans MS" pitchFamily="66" charset="0"/>
            </a:endParaRPr>
          </a:p>
        </p:txBody>
      </p:sp>
      <p:sp>
        <p:nvSpPr>
          <p:cNvPr id="13" name="Flowchart: Alternate Process 12"/>
          <p:cNvSpPr/>
          <p:nvPr/>
        </p:nvSpPr>
        <p:spPr bwMode="auto">
          <a:xfrm>
            <a:off x="5334000" y="2514600"/>
            <a:ext cx="1905000" cy="609600"/>
          </a:xfrm>
          <a:prstGeom prst="flowChartAlternateProcess">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wrap="none"/>
          <a:lstStyle/>
          <a:p>
            <a:pPr algn="ctr">
              <a:defRPr/>
            </a:pPr>
            <a:r>
              <a:rPr lang="en-US" sz="1800" dirty="0">
                <a:solidFill>
                  <a:schemeClr val="tx1"/>
                </a:solidFill>
                <a:latin typeface="Comic Sans MS" pitchFamily="66" charset="0"/>
              </a:rPr>
              <a:t>FORMALITY </a:t>
            </a:r>
          </a:p>
          <a:p>
            <a:pPr algn="ctr">
              <a:defRPr/>
            </a:pPr>
            <a:r>
              <a:rPr lang="en-US" sz="1800" dirty="0"/>
              <a:t>EXAMINATION</a:t>
            </a:r>
            <a:endParaRPr lang="en-US" sz="1800" dirty="0">
              <a:solidFill>
                <a:schemeClr val="tx1"/>
              </a:solidFill>
              <a:latin typeface="Comic Sans MS" pitchFamily="66" charset="0"/>
            </a:endParaRPr>
          </a:p>
        </p:txBody>
      </p:sp>
      <p:sp>
        <p:nvSpPr>
          <p:cNvPr id="15" name="Down Arrow 14"/>
          <p:cNvSpPr/>
          <p:nvPr/>
        </p:nvSpPr>
        <p:spPr bwMode="auto">
          <a:xfrm>
            <a:off x="2362200" y="3352800"/>
            <a:ext cx="304800" cy="304800"/>
          </a:xfrm>
          <a:prstGeom prst="downArrow">
            <a:avLst/>
          </a:prstGeom>
          <a:ln>
            <a:headEnd type="none" w="med" len="med"/>
            <a:tailEnd type="none" w="med" len="med"/>
          </a:ln>
        </p:spPr>
        <p:style>
          <a:lnRef idx="3">
            <a:schemeClr val="lt1"/>
          </a:lnRef>
          <a:fillRef idx="1">
            <a:schemeClr val="dk1"/>
          </a:fillRef>
          <a:effectRef idx="1">
            <a:schemeClr val="dk1"/>
          </a:effectRef>
          <a:fontRef idx="minor">
            <a:schemeClr val="lt1"/>
          </a:fontRef>
        </p:style>
        <p:txBody>
          <a:bodyPr wrap="none"/>
          <a:lstStyle/>
          <a:p>
            <a:pPr>
              <a:defRPr/>
            </a:pPr>
            <a:endParaRPr lang="en-US">
              <a:solidFill>
                <a:schemeClr val="tx1"/>
              </a:solidFill>
              <a:latin typeface="Comic Sans MS" pitchFamily="66" charset="0"/>
            </a:endParaRPr>
          </a:p>
        </p:txBody>
      </p:sp>
      <p:sp>
        <p:nvSpPr>
          <p:cNvPr id="16" name="Flowchart: Alternate Process 15"/>
          <p:cNvSpPr/>
          <p:nvPr/>
        </p:nvSpPr>
        <p:spPr bwMode="auto">
          <a:xfrm>
            <a:off x="1524000" y="3733800"/>
            <a:ext cx="1828800" cy="685800"/>
          </a:xfrm>
          <a:prstGeom prst="flowChartAlternateProcess">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wrap="none"/>
          <a:lstStyle/>
          <a:p>
            <a:pPr algn="ctr">
              <a:defRPr/>
            </a:pPr>
            <a:r>
              <a:rPr lang="en-US" sz="1600" dirty="0">
                <a:solidFill>
                  <a:schemeClr val="tx1"/>
                </a:solidFill>
                <a:latin typeface="Comic Sans MS" pitchFamily="66" charset="0"/>
              </a:rPr>
              <a:t>SUBSTANTIVE </a:t>
            </a:r>
          </a:p>
          <a:p>
            <a:pPr algn="ctr">
              <a:defRPr/>
            </a:pPr>
            <a:r>
              <a:rPr lang="en-US" sz="1600" dirty="0">
                <a:solidFill>
                  <a:schemeClr val="tx1"/>
                </a:solidFill>
                <a:latin typeface="Comic Sans MS" pitchFamily="66" charset="0"/>
              </a:rPr>
              <a:t>EXAMINATION</a:t>
            </a:r>
          </a:p>
        </p:txBody>
      </p:sp>
      <p:sp>
        <p:nvSpPr>
          <p:cNvPr id="17" name="Down Arrow 16"/>
          <p:cNvSpPr/>
          <p:nvPr/>
        </p:nvSpPr>
        <p:spPr bwMode="auto">
          <a:xfrm>
            <a:off x="2362200" y="4495800"/>
            <a:ext cx="304800" cy="304800"/>
          </a:xfrm>
          <a:prstGeom prst="downArrow">
            <a:avLst/>
          </a:prstGeom>
          <a:ln>
            <a:headEnd type="none" w="med" len="med"/>
            <a:tailEnd type="none" w="med" len="med"/>
          </a:ln>
        </p:spPr>
        <p:style>
          <a:lnRef idx="3">
            <a:schemeClr val="lt1"/>
          </a:lnRef>
          <a:fillRef idx="1">
            <a:schemeClr val="dk1"/>
          </a:fillRef>
          <a:effectRef idx="1">
            <a:schemeClr val="dk1"/>
          </a:effectRef>
          <a:fontRef idx="minor">
            <a:schemeClr val="lt1"/>
          </a:fontRef>
        </p:style>
        <p:txBody>
          <a:bodyPr wrap="none"/>
          <a:lstStyle/>
          <a:p>
            <a:pPr>
              <a:defRPr/>
            </a:pPr>
            <a:endParaRPr lang="en-US">
              <a:solidFill>
                <a:schemeClr val="tx1"/>
              </a:solidFill>
              <a:latin typeface="Comic Sans MS" pitchFamily="66" charset="0"/>
            </a:endParaRPr>
          </a:p>
        </p:txBody>
      </p:sp>
      <p:sp>
        <p:nvSpPr>
          <p:cNvPr id="18" name="Flowchart: Alternate Process 17"/>
          <p:cNvSpPr/>
          <p:nvPr/>
        </p:nvSpPr>
        <p:spPr bwMode="auto">
          <a:xfrm>
            <a:off x="1524000" y="4876800"/>
            <a:ext cx="1828800" cy="685800"/>
          </a:xfrm>
          <a:prstGeom prst="flowChartAlternateProcess">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wrap="none"/>
          <a:lstStyle/>
          <a:p>
            <a:pPr algn="ctr">
              <a:defRPr/>
            </a:pPr>
            <a:r>
              <a:rPr lang="en-US" sz="2800" dirty="0">
                <a:solidFill>
                  <a:schemeClr val="tx1"/>
                </a:solidFill>
                <a:latin typeface="Comic Sans MS" pitchFamily="66" charset="0"/>
              </a:rPr>
              <a:t>GRANT</a:t>
            </a:r>
          </a:p>
        </p:txBody>
      </p:sp>
      <p:sp>
        <p:nvSpPr>
          <p:cNvPr id="19" name="Down Arrow 18"/>
          <p:cNvSpPr/>
          <p:nvPr/>
        </p:nvSpPr>
        <p:spPr bwMode="auto">
          <a:xfrm>
            <a:off x="2362200" y="5638800"/>
            <a:ext cx="304800" cy="304800"/>
          </a:xfrm>
          <a:prstGeom prst="downArrow">
            <a:avLst/>
          </a:prstGeom>
          <a:ln>
            <a:headEnd type="none" w="med" len="med"/>
            <a:tailEnd type="none" w="med" len="med"/>
          </a:ln>
        </p:spPr>
        <p:style>
          <a:lnRef idx="3">
            <a:schemeClr val="lt1"/>
          </a:lnRef>
          <a:fillRef idx="1">
            <a:schemeClr val="dk1"/>
          </a:fillRef>
          <a:effectRef idx="1">
            <a:schemeClr val="dk1"/>
          </a:effectRef>
          <a:fontRef idx="minor">
            <a:schemeClr val="lt1"/>
          </a:fontRef>
        </p:style>
        <p:txBody>
          <a:bodyPr wrap="none"/>
          <a:lstStyle/>
          <a:p>
            <a:pPr>
              <a:defRPr/>
            </a:pPr>
            <a:endParaRPr lang="en-US">
              <a:solidFill>
                <a:schemeClr val="tx1"/>
              </a:solidFill>
              <a:latin typeface="Comic Sans MS" pitchFamily="66" charset="0"/>
            </a:endParaRPr>
          </a:p>
        </p:txBody>
      </p:sp>
      <p:sp>
        <p:nvSpPr>
          <p:cNvPr id="20" name="Flowchart: Alternate Process 19"/>
          <p:cNvSpPr/>
          <p:nvPr/>
        </p:nvSpPr>
        <p:spPr bwMode="auto">
          <a:xfrm>
            <a:off x="1524000" y="5943600"/>
            <a:ext cx="1828800" cy="685800"/>
          </a:xfrm>
          <a:prstGeom prst="flowChartAlternateProcess">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wrap="none"/>
          <a:lstStyle/>
          <a:p>
            <a:pPr>
              <a:defRPr/>
            </a:pPr>
            <a:endParaRPr lang="en-US" sz="900" dirty="0">
              <a:solidFill>
                <a:schemeClr val="tx1"/>
              </a:solidFill>
              <a:latin typeface="Comic Sans MS" pitchFamily="66" charset="0"/>
            </a:endParaRPr>
          </a:p>
          <a:p>
            <a:pPr>
              <a:defRPr/>
            </a:pPr>
            <a:r>
              <a:rPr lang="en-US" sz="1800" b="1" dirty="0">
                <a:solidFill>
                  <a:schemeClr val="tx1"/>
                </a:solidFill>
                <a:latin typeface="Comic Sans MS" pitchFamily="66" charset="0"/>
              </a:rPr>
              <a:t>PUBLICATION</a:t>
            </a:r>
          </a:p>
        </p:txBody>
      </p:sp>
      <p:sp>
        <p:nvSpPr>
          <p:cNvPr id="21" name="Down Arrow 20"/>
          <p:cNvSpPr/>
          <p:nvPr/>
        </p:nvSpPr>
        <p:spPr bwMode="auto">
          <a:xfrm>
            <a:off x="6172200" y="3124200"/>
            <a:ext cx="304800" cy="304800"/>
          </a:xfrm>
          <a:prstGeom prst="downArrow">
            <a:avLst/>
          </a:prstGeom>
          <a:ln>
            <a:headEnd type="none" w="med" len="med"/>
            <a:tailEnd type="none" w="med" len="med"/>
          </a:ln>
        </p:spPr>
        <p:style>
          <a:lnRef idx="3">
            <a:schemeClr val="lt1"/>
          </a:lnRef>
          <a:fillRef idx="1">
            <a:schemeClr val="accent6"/>
          </a:fillRef>
          <a:effectRef idx="1">
            <a:schemeClr val="accent6"/>
          </a:effectRef>
          <a:fontRef idx="minor">
            <a:schemeClr val="lt1"/>
          </a:fontRef>
        </p:style>
        <p:txBody>
          <a:bodyPr wrap="none"/>
          <a:lstStyle/>
          <a:p>
            <a:pPr>
              <a:defRPr/>
            </a:pPr>
            <a:endParaRPr lang="en-US">
              <a:solidFill>
                <a:schemeClr val="tx1"/>
              </a:solidFill>
              <a:latin typeface="Comic Sans MS" pitchFamily="66" charset="0"/>
            </a:endParaRPr>
          </a:p>
        </p:txBody>
      </p:sp>
      <p:sp>
        <p:nvSpPr>
          <p:cNvPr id="22" name="Flowchart: Alternate Process 21"/>
          <p:cNvSpPr/>
          <p:nvPr/>
        </p:nvSpPr>
        <p:spPr bwMode="auto">
          <a:xfrm>
            <a:off x="5410200" y="3505200"/>
            <a:ext cx="1905000" cy="533400"/>
          </a:xfrm>
          <a:prstGeom prst="flowChartAlternateProcess">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wrap="none"/>
          <a:lstStyle/>
          <a:p>
            <a:pPr algn="ctr">
              <a:defRPr/>
            </a:pPr>
            <a:r>
              <a:rPr lang="en-US" sz="1600" dirty="0"/>
              <a:t>CAUTIONARY</a:t>
            </a:r>
          </a:p>
          <a:p>
            <a:pPr algn="ctr">
              <a:defRPr/>
            </a:pPr>
            <a:r>
              <a:rPr lang="en-US" sz="1600" dirty="0">
                <a:solidFill>
                  <a:schemeClr val="tx1"/>
                </a:solidFill>
                <a:latin typeface="Comic Sans MS" pitchFamily="66" charset="0"/>
              </a:rPr>
              <a:t>NOTICE</a:t>
            </a:r>
          </a:p>
        </p:txBody>
      </p:sp>
      <p:sp>
        <p:nvSpPr>
          <p:cNvPr id="23" name="Down Arrow 22"/>
          <p:cNvSpPr/>
          <p:nvPr/>
        </p:nvSpPr>
        <p:spPr bwMode="auto">
          <a:xfrm>
            <a:off x="6172200" y="4114800"/>
            <a:ext cx="304800" cy="304800"/>
          </a:xfrm>
          <a:prstGeom prst="downArrow">
            <a:avLst/>
          </a:prstGeom>
          <a:ln>
            <a:headEnd type="none" w="med" len="med"/>
            <a:tailEnd type="none" w="med" len="med"/>
          </a:ln>
        </p:spPr>
        <p:style>
          <a:lnRef idx="3">
            <a:schemeClr val="lt1"/>
          </a:lnRef>
          <a:fillRef idx="1">
            <a:schemeClr val="accent6"/>
          </a:fillRef>
          <a:effectRef idx="1">
            <a:schemeClr val="accent6"/>
          </a:effectRef>
          <a:fontRef idx="minor">
            <a:schemeClr val="lt1"/>
          </a:fontRef>
        </p:style>
        <p:txBody>
          <a:bodyPr wrap="none"/>
          <a:lstStyle/>
          <a:p>
            <a:pPr>
              <a:defRPr/>
            </a:pPr>
            <a:endParaRPr lang="en-US">
              <a:solidFill>
                <a:schemeClr val="tx1"/>
              </a:solidFill>
              <a:latin typeface="Comic Sans MS" pitchFamily="66" charset="0"/>
            </a:endParaRPr>
          </a:p>
        </p:txBody>
      </p:sp>
      <p:sp>
        <p:nvSpPr>
          <p:cNvPr id="24" name="Flowchart: Alternate Process 23"/>
          <p:cNvSpPr/>
          <p:nvPr/>
        </p:nvSpPr>
        <p:spPr bwMode="auto">
          <a:xfrm>
            <a:off x="5334000" y="4495800"/>
            <a:ext cx="1905000" cy="609600"/>
          </a:xfrm>
          <a:prstGeom prst="flowChartAlternateProcess">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wrap="none"/>
          <a:lstStyle/>
          <a:p>
            <a:pPr algn="ctr">
              <a:defRPr/>
            </a:pPr>
            <a:r>
              <a:rPr lang="en-US" sz="1600" dirty="0">
                <a:solidFill>
                  <a:srgbClr val="FFFF00"/>
                </a:solidFill>
                <a:latin typeface="Comic Sans MS" pitchFamily="66" charset="0"/>
              </a:rPr>
              <a:t>SUBSTANTIVE </a:t>
            </a:r>
          </a:p>
          <a:p>
            <a:pPr algn="ctr">
              <a:defRPr/>
            </a:pPr>
            <a:r>
              <a:rPr lang="en-US" sz="1600" dirty="0">
                <a:solidFill>
                  <a:srgbClr val="FFFF00"/>
                </a:solidFill>
                <a:latin typeface="Comic Sans MS" pitchFamily="66" charset="0"/>
              </a:rPr>
              <a:t>EXAMINATION</a:t>
            </a:r>
          </a:p>
        </p:txBody>
      </p:sp>
      <p:sp>
        <p:nvSpPr>
          <p:cNvPr id="25" name="Down Arrow 24"/>
          <p:cNvSpPr/>
          <p:nvPr/>
        </p:nvSpPr>
        <p:spPr bwMode="auto">
          <a:xfrm>
            <a:off x="6172200" y="5181600"/>
            <a:ext cx="304800" cy="304800"/>
          </a:xfrm>
          <a:prstGeom prst="downArrow">
            <a:avLst/>
          </a:prstGeom>
          <a:ln>
            <a:headEnd type="none" w="med" len="med"/>
            <a:tailEnd type="none" w="med" len="med"/>
          </a:ln>
        </p:spPr>
        <p:style>
          <a:lnRef idx="3">
            <a:schemeClr val="lt1"/>
          </a:lnRef>
          <a:fillRef idx="1">
            <a:schemeClr val="accent6"/>
          </a:fillRef>
          <a:effectRef idx="1">
            <a:schemeClr val="accent6"/>
          </a:effectRef>
          <a:fontRef idx="minor">
            <a:schemeClr val="lt1"/>
          </a:fontRef>
        </p:style>
        <p:txBody>
          <a:bodyPr wrap="none"/>
          <a:lstStyle/>
          <a:p>
            <a:pPr>
              <a:defRPr/>
            </a:pPr>
            <a:endParaRPr lang="en-US">
              <a:solidFill>
                <a:schemeClr val="tx1"/>
              </a:solidFill>
              <a:latin typeface="Comic Sans MS" pitchFamily="66" charset="0"/>
            </a:endParaRPr>
          </a:p>
        </p:txBody>
      </p:sp>
      <p:sp>
        <p:nvSpPr>
          <p:cNvPr id="26" name="Flowchart: Alternate Process 25"/>
          <p:cNvSpPr/>
          <p:nvPr/>
        </p:nvSpPr>
        <p:spPr bwMode="auto">
          <a:xfrm>
            <a:off x="5562600" y="5562600"/>
            <a:ext cx="1905000" cy="457200"/>
          </a:xfrm>
          <a:prstGeom prst="flowChartAlternateProcess">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wrap="none"/>
          <a:lstStyle/>
          <a:p>
            <a:pPr algn="ctr">
              <a:defRPr/>
            </a:pPr>
            <a:r>
              <a:rPr lang="en-US" sz="2400" dirty="0">
                <a:solidFill>
                  <a:srgbClr val="FFFF00"/>
                </a:solidFill>
                <a:latin typeface="Comic Sans MS" pitchFamily="66" charset="0"/>
              </a:rPr>
              <a:t>GRANT</a:t>
            </a:r>
          </a:p>
        </p:txBody>
      </p:sp>
      <p:sp>
        <p:nvSpPr>
          <p:cNvPr id="27" name="Flowchart: Alternate Process 26"/>
          <p:cNvSpPr/>
          <p:nvPr/>
        </p:nvSpPr>
        <p:spPr bwMode="auto">
          <a:xfrm>
            <a:off x="5410200" y="6400800"/>
            <a:ext cx="1905000" cy="457200"/>
          </a:xfrm>
          <a:prstGeom prst="flowChartAlternateProcess">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wrap="none"/>
          <a:lstStyle/>
          <a:p>
            <a:pPr>
              <a:defRPr/>
            </a:pPr>
            <a:r>
              <a:rPr lang="en-US" sz="1800" dirty="0">
                <a:solidFill>
                  <a:srgbClr val="FFFF00"/>
                </a:solidFill>
                <a:latin typeface="Comic Sans MS" pitchFamily="66" charset="0"/>
              </a:rPr>
              <a:t>PUBLICATION</a:t>
            </a:r>
          </a:p>
        </p:txBody>
      </p:sp>
      <p:sp>
        <p:nvSpPr>
          <p:cNvPr id="28" name="Down Arrow 27"/>
          <p:cNvSpPr/>
          <p:nvPr/>
        </p:nvSpPr>
        <p:spPr bwMode="auto">
          <a:xfrm>
            <a:off x="6248400" y="6019800"/>
            <a:ext cx="304800" cy="304800"/>
          </a:xfrm>
          <a:prstGeom prst="downArrow">
            <a:avLst/>
          </a:prstGeom>
          <a:ln>
            <a:headEnd type="none" w="med" len="med"/>
            <a:tailEnd type="none" w="med" len="med"/>
          </a:ln>
        </p:spPr>
        <p:style>
          <a:lnRef idx="3">
            <a:schemeClr val="lt1"/>
          </a:lnRef>
          <a:fillRef idx="1">
            <a:schemeClr val="accent6"/>
          </a:fillRef>
          <a:effectRef idx="1">
            <a:schemeClr val="accent6"/>
          </a:effectRef>
          <a:fontRef idx="minor">
            <a:schemeClr val="lt1"/>
          </a:fontRef>
        </p:style>
        <p:txBody>
          <a:bodyPr wrap="none"/>
          <a:lstStyle/>
          <a:p>
            <a:pPr>
              <a:defRPr/>
            </a:pPr>
            <a:endParaRPr lang="en-US">
              <a:solidFill>
                <a:schemeClr val="tx1"/>
              </a:solidFill>
              <a:latin typeface="Comic Sans MS" pitchFamily="66"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C000"/>
          </a:solidFill>
        </p:spPr>
        <p:style>
          <a:lnRef idx="2">
            <a:schemeClr val="dk1"/>
          </a:lnRef>
          <a:fillRef idx="1">
            <a:schemeClr val="lt1"/>
          </a:fillRef>
          <a:effectRef idx="0">
            <a:schemeClr val="dk1"/>
          </a:effectRef>
          <a:fontRef idx="minor">
            <a:schemeClr val="dk1"/>
          </a:fontRef>
        </p:style>
        <p:txBody>
          <a:bodyPr>
            <a:normAutofit fontScale="90000"/>
          </a:bodyPr>
          <a:lstStyle/>
          <a:p>
            <a:pPr lvl="0"/>
            <a:r>
              <a:rPr lang="en-US" b="1" i="1" dirty="0" smtClean="0">
                <a:latin typeface="Times New Roman"/>
                <a:ea typeface="Times New Roman"/>
              </a:rPr>
              <a:t/>
            </a:r>
            <a:br>
              <a:rPr lang="en-US" b="1" i="1" dirty="0" smtClean="0">
                <a:latin typeface="Times New Roman"/>
                <a:ea typeface="Times New Roman"/>
              </a:rPr>
            </a:br>
            <a:r>
              <a:rPr lang="en-US" b="1" i="1" dirty="0" smtClean="0">
                <a:latin typeface="Times New Roman"/>
                <a:ea typeface="Times New Roman"/>
              </a:rPr>
              <a:t>Appeal Against the Decision of the Office</a:t>
            </a:r>
            <a:r>
              <a:rPr lang="en-US" b="1" dirty="0" smtClean="0">
                <a:latin typeface="Times New Roman"/>
                <a:ea typeface="Times New Roman"/>
              </a:rPr>
              <a:t> </a:t>
            </a:r>
            <a:r>
              <a:rPr lang="en-US" dirty="0" smtClean="0">
                <a:latin typeface="Times New Roman"/>
                <a:ea typeface="Times New Roman"/>
              </a:rPr>
              <a:t/>
            </a:r>
            <a:br>
              <a:rPr lang="en-US" dirty="0" smtClean="0">
                <a:latin typeface="Times New Roman"/>
                <a:ea typeface="Times New Roman"/>
              </a:rPr>
            </a:br>
            <a:endParaRPr lang="en-US" dirty="0"/>
          </a:p>
        </p:txBody>
      </p:sp>
      <p:graphicFrame>
        <p:nvGraphicFramePr>
          <p:cNvPr id="4" name="Content Placeholder 3"/>
          <p:cNvGraphicFramePr>
            <a:graphicFrameLocks noGrp="1"/>
          </p:cNvGraphicFramePr>
          <p:nvPr>
            <p:ph idx="1"/>
          </p:nvPr>
        </p:nvGraphicFramePr>
        <p:xfrm>
          <a:off x="533400" y="1752600"/>
          <a:ext cx="8153400" cy="4571999"/>
        </p:xfrm>
        <a:graphic>
          <a:graphicData uri="http://schemas.openxmlformats.org/drawingml/2006/table">
            <a:tbl>
              <a:tblPr>
                <a:tableStyleId>{35758FB7-9AC5-4552-8A53-C91805E547FA}</a:tableStyleId>
              </a:tblPr>
              <a:tblGrid>
                <a:gridCol w="8153400"/>
              </a:tblGrid>
              <a:tr h="4571999">
                <a:tc>
                  <a:txBody>
                    <a:bodyPr/>
                    <a:lstStyle/>
                    <a:p>
                      <a:pPr marL="742950" marR="0" lvl="1" indent="-285750" algn="just">
                        <a:lnSpc>
                          <a:spcPct val="150000"/>
                        </a:lnSpc>
                        <a:spcBef>
                          <a:spcPts val="0"/>
                        </a:spcBef>
                        <a:spcAft>
                          <a:spcPts val="0"/>
                        </a:spcAft>
                        <a:buFont typeface="+mj-lt"/>
                        <a:buAutoNum type="arabicPeriod"/>
                        <a:tabLst>
                          <a:tab pos="228600" algn="l"/>
                          <a:tab pos="723900" algn="l"/>
                          <a:tab pos="3886200" algn="l"/>
                        </a:tabLst>
                      </a:pPr>
                      <a:r>
                        <a:rPr lang="en-US" sz="2400" dirty="0" smtClean="0"/>
                        <a:t>Without </a:t>
                      </a:r>
                      <a:r>
                        <a:rPr lang="en-US" sz="2400" dirty="0"/>
                        <a:t>prejudice to the relevant provisions of this proclamation a party aggrieved by any decision of the Commission made pursuant to this proclamation and the regulations issued there under may appeal to the court.</a:t>
                      </a:r>
                    </a:p>
                    <a:p>
                      <a:pPr marL="742950" marR="0" lvl="1" indent="-285750" algn="just">
                        <a:lnSpc>
                          <a:spcPct val="150000"/>
                        </a:lnSpc>
                        <a:spcBef>
                          <a:spcPts val="0"/>
                        </a:spcBef>
                        <a:spcAft>
                          <a:spcPts val="0"/>
                        </a:spcAft>
                        <a:buFont typeface="+mj-lt"/>
                        <a:buAutoNum type="arabicPeriod"/>
                        <a:tabLst>
                          <a:tab pos="228600" algn="l"/>
                          <a:tab pos="723900" algn="l"/>
                          <a:tab pos="3886200" algn="l"/>
                        </a:tabLst>
                      </a:pPr>
                      <a:r>
                        <a:rPr lang="en-US" sz="2400" dirty="0"/>
                        <a:t>An appeal against the decision of the Commission in accordance with the provisions of sub-article (1) of this article shall be submitted within 60 days from the date of receipt of the decisions by the aggrieved party.</a:t>
                      </a:r>
                      <a:endParaRPr lang="en-US" sz="2400" dirty="0">
                        <a:latin typeface="Times New Roman"/>
                        <a:ea typeface="Times New Roman"/>
                      </a:endParaRPr>
                    </a:p>
                  </a:txBody>
                  <a:tcPr marL="68580" marR="68580" marT="0" marB="0"/>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381000" y="228600"/>
            <a:ext cx="8381999" cy="1371600"/>
          </a:xfrm>
          <a:solidFill>
            <a:schemeClr val="accent5">
              <a:lumMod val="40000"/>
              <a:lumOff val="60000"/>
            </a:schemeClr>
          </a:solidFill>
        </p:spPr>
        <p:style>
          <a:lnRef idx="2">
            <a:schemeClr val="accent1"/>
          </a:lnRef>
          <a:fillRef idx="1">
            <a:schemeClr val="lt1"/>
          </a:fillRef>
          <a:effectRef idx="0">
            <a:schemeClr val="accent1"/>
          </a:effectRef>
          <a:fontRef idx="minor">
            <a:schemeClr val="dk1"/>
          </a:fontRef>
        </p:style>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altLang="zh-TW" sz="3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omic Sans MS" pitchFamily="66" charset="0"/>
              </a:rPr>
              <a:t>TYPES OF PATENTS APPLICATIONS</a:t>
            </a:r>
            <a:endParaRPr lang="en-US" sz="3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2531" name="Content Placeholder 2"/>
          <p:cNvSpPr>
            <a:spLocks noGrp="1"/>
          </p:cNvSpPr>
          <p:nvPr>
            <p:ph idx="1"/>
          </p:nvPr>
        </p:nvSpPr>
        <p:spPr>
          <a:xfrm>
            <a:off x="457200" y="1828800"/>
            <a:ext cx="8229600" cy="4724400"/>
          </a:xfrm>
        </p:spPr>
        <p:style>
          <a:lnRef idx="2">
            <a:schemeClr val="accent2"/>
          </a:lnRef>
          <a:fillRef idx="1">
            <a:schemeClr val="lt1"/>
          </a:fillRef>
          <a:effectRef idx="0">
            <a:schemeClr val="accent2"/>
          </a:effectRef>
          <a:fontRef idx="minor">
            <a:schemeClr val="dk1"/>
          </a:fontRef>
        </p:style>
        <p:txBody>
          <a:bodyPr>
            <a:normAutofit fontScale="77500" lnSpcReduction="2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lvl="1">
              <a:spcBef>
                <a:spcPct val="0"/>
              </a:spcBef>
              <a:buNone/>
            </a:pPr>
            <a:endParaRPr lang="en-US" altLang="zh-TW" sz="3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a:p>
            <a:pPr lvl="1">
              <a:spcBef>
                <a:spcPct val="0"/>
              </a:spcBef>
            </a:pPr>
            <a:r>
              <a:rPr lang="en-US" altLang="zh-TW" sz="3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  PATENT</a:t>
            </a:r>
          </a:p>
          <a:p>
            <a:pPr eaLnBrk="1" hangingPunct="1">
              <a:spcBef>
                <a:spcPct val="0"/>
              </a:spcBef>
              <a:buFont typeface="Wingdings" pitchFamily="2" charset="2"/>
              <a:buNone/>
            </a:pPr>
            <a:endParaRPr lang="en-US" altLang="zh-TW"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a:p>
            <a:pPr lvl="1">
              <a:spcBef>
                <a:spcPct val="0"/>
              </a:spcBef>
            </a:pPr>
            <a:r>
              <a:rPr lang="en-US" altLang="zh-TW" sz="3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  PATENT OF INTRODUCTION</a:t>
            </a:r>
          </a:p>
          <a:p>
            <a:pPr eaLnBrk="1" hangingPunct="1">
              <a:spcBef>
                <a:spcPct val="0"/>
              </a:spcBef>
              <a:buFont typeface="Wingdings" pitchFamily="2" charset="2"/>
              <a:buNone/>
            </a:pPr>
            <a:endParaRPr lang="en-US" altLang="zh-TW"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a:p>
            <a:pPr lvl="1">
              <a:spcBef>
                <a:spcPct val="0"/>
              </a:spcBef>
            </a:pPr>
            <a:r>
              <a:rPr lang="en-US" altLang="zh-TW" sz="3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  UTILITY MODEL</a:t>
            </a:r>
          </a:p>
          <a:p>
            <a:pPr lvl="1">
              <a:spcBef>
                <a:spcPct val="0"/>
              </a:spcBef>
            </a:pPr>
            <a:endParaRPr lang="en-US" altLang="zh-TW" sz="3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a:p>
            <a:pPr algn="just"/>
            <a:r>
              <a:rPr lang="en-US" sz="3800" dirty="0" smtClean="0"/>
              <a:t>A Patent of introduction may be issued to an invention       which has been </a:t>
            </a:r>
            <a:r>
              <a:rPr lang="en-US" sz="3800" dirty="0" smtClean="0">
                <a:solidFill>
                  <a:srgbClr val="FF0000"/>
                </a:solidFill>
              </a:rPr>
              <a:t>patented abroad </a:t>
            </a:r>
            <a:r>
              <a:rPr lang="en-US" sz="3800" dirty="0" smtClean="0"/>
              <a:t>and </a:t>
            </a:r>
            <a:r>
              <a:rPr lang="en-US" sz="3800" dirty="0" smtClean="0">
                <a:solidFill>
                  <a:srgbClr val="FF0000"/>
                </a:solidFill>
              </a:rPr>
              <a:t>not expired </a:t>
            </a:r>
            <a:r>
              <a:rPr lang="en-US" sz="3800" dirty="0" smtClean="0"/>
              <a:t>but </a:t>
            </a:r>
            <a:r>
              <a:rPr lang="en-US" sz="3800" dirty="0" smtClean="0">
                <a:solidFill>
                  <a:srgbClr val="FF0000"/>
                </a:solidFill>
              </a:rPr>
              <a:t>has not been patented in Ethiopia </a:t>
            </a:r>
            <a:r>
              <a:rPr lang="en-US" sz="3800" dirty="0" smtClean="0"/>
              <a:t>following a declaration by the interested party for which he takes full responsibility</a:t>
            </a:r>
          </a:p>
          <a:p>
            <a:pPr>
              <a:buNone/>
            </a:pPr>
            <a:r>
              <a:rPr lang="en-US" dirty="0" smtClean="0"/>
              <a:t> </a:t>
            </a:r>
            <a:endParaRPr lang="en-US" sz="3600" dirty="0" smtClean="0"/>
          </a:p>
          <a:p>
            <a:pPr lvl="1">
              <a:spcBef>
                <a:spcPct val="0"/>
              </a:spcBef>
            </a:pPr>
            <a:endParaRPr lang="en-US" altLang="zh-TW" sz="3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a:p>
            <a:pPr lvl="1">
              <a:spcBef>
                <a:spcPct val="0"/>
              </a:spcBef>
            </a:pPr>
            <a:endParaRPr lang="en-US" altLang="zh-TW" sz="3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a:p>
            <a:pPr lvl="1">
              <a:spcBef>
                <a:spcPct val="0"/>
              </a:spcBef>
            </a:pPr>
            <a:endParaRPr lang="en-US" altLang="zh-TW" sz="3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a:p>
            <a:pPr lvl="1">
              <a:spcBef>
                <a:spcPct val="0"/>
              </a:spcBef>
            </a:pPr>
            <a:endParaRPr lang="en-US" altLang="zh-TW" sz="3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a:p>
            <a:pPr eaLnBrk="1" hangingPunct="1">
              <a:spcBef>
                <a:spcPct val="0"/>
              </a:spcBef>
            </a:pPr>
            <a:endParaRPr lang="en-US" altLang="zh-TW"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a:p>
            <a:pPr eaLnBrk="1" hangingPunct="1">
              <a:spcBef>
                <a:spcPct val="0"/>
              </a:spcBef>
            </a:pPr>
            <a:endParaRPr lang="en-US" altLang="zh-TW"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a:p>
            <a:pPr eaLnBrk="1" hangingPunct="1">
              <a:spcBef>
                <a:spcPct val="0"/>
              </a:spcBef>
              <a:buFont typeface="Wingdings" pitchFamily="2" charset="2"/>
              <a:buNone/>
            </a:pPr>
            <a:endParaRPr lang="en-US" altLang="zh-TW"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a:p>
            <a:pPr eaLnBrk="1" hangingPunct="1">
              <a:spcBef>
                <a:spcPct val="0"/>
              </a:spcBef>
            </a:pPr>
            <a:endPar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a:p>
            <a:pPr eaLnBrk="1" hangingPunct="1">
              <a:spcBef>
                <a:spcPct val="0"/>
              </a:spcBef>
            </a:pPr>
            <a:endPar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5" name="Slide Number Placeholder 4"/>
          <p:cNvSpPr>
            <a:spLocks noGrp="1"/>
          </p:cNvSpPr>
          <p:nvPr>
            <p:ph type="sldNum" sz="quarter" idx="11"/>
          </p:nvPr>
        </p:nvSpPr>
        <p:spPr/>
        <p:txBody>
          <a:bodyPr/>
          <a:lstStyle/>
          <a:p>
            <a:pPr>
              <a:defRPr/>
            </a:pPr>
            <a:fld id="{7768FF10-986E-4540-B88F-C93FD1AB652D}" type="slidenum">
              <a:rPr lang="en-US" altLang="zh-TW" smtClean="0"/>
              <a:pPr>
                <a:defRPr/>
              </a:pPr>
              <a:t>12</a:t>
            </a:fld>
            <a:endParaRPr lang="en-US" altLang="zh-TW"/>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1096962"/>
          </a:xfrm>
          <a:solidFill>
            <a:srgbClr val="FFC000"/>
          </a:solidFill>
        </p:spPr>
        <p:style>
          <a:lnRef idx="2">
            <a:schemeClr val="accent2"/>
          </a:lnRef>
          <a:fillRef idx="1">
            <a:schemeClr val="lt1"/>
          </a:fillRef>
          <a:effectRef idx="0">
            <a:schemeClr val="accent2"/>
          </a:effectRef>
          <a:fontRef idx="minor">
            <a:schemeClr val="dk1"/>
          </a:fontRef>
        </p:style>
        <p:txBody>
          <a:bodyPr>
            <a:normAutofit/>
          </a:bodyPr>
          <a:lstStyle/>
          <a:p>
            <a:r>
              <a:rPr lang="en-US" dirty="0" smtClean="0"/>
              <a:t>DURATION OF PROTRCTION</a:t>
            </a:r>
            <a:endParaRPr lang="en-US" dirty="0"/>
          </a:p>
        </p:txBody>
      </p:sp>
      <p:sp>
        <p:nvSpPr>
          <p:cNvPr id="3" name="Content Placeholder 2"/>
          <p:cNvSpPr>
            <a:spLocks noGrp="1"/>
          </p:cNvSpPr>
          <p:nvPr>
            <p:ph idx="1"/>
          </p:nvPr>
        </p:nvSpPr>
        <p:spPr>
          <a:xfrm>
            <a:off x="533400" y="3962400"/>
            <a:ext cx="8229600" cy="2362200"/>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pPr>
              <a:buNone/>
            </a:pPr>
            <a:r>
              <a:rPr lang="en-US" b="1" i="1" dirty="0" smtClean="0"/>
              <a:t>Duration of Patent of Introduction</a:t>
            </a:r>
            <a:endParaRPr lang="en-US" dirty="0" smtClean="0"/>
          </a:p>
          <a:p>
            <a:r>
              <a:rPr lang="en-US" dirty="0" smtClean="0"/>
              <a:t>A patent of introduction may be valid for a period that may extend </a:t>
            </a:r>
            <a:r>
              <a:rPr lang="en-US" dirty="0" err="1" smtClean="0"/>
              <a:t>upto</a:t>
            </a:r>
            <a:r>
              <a:rPr lang="en-US" dirty="0" smtClean="0"/>
              <a:t> ten years and shall be coupled with the owner's obligation to prove the working of the invention each year as from the third year after it has been granted and to pay the relevant annual fees.</a:t>
            </a:r>
            <a:endParaRPr lang="en-US" dirty="0"/>
          </a:p>
        </p:txBody>
      </p:sp>
      <p:sp>
        <p:nvSpPr>
          <p:cNvPr id="4" name="Content Placeholder 2"/>
          <p:cNvSpPr txBox="1">
            <a:spLocks/>
          </p:cNvSpPr>
          <p:nvPr/>
        </p:nvSpPr>
        <p:spPr>
          <a:xfrm>
            <a:off x="457200" y="3733800"/>
            <a:ext cx="8229600" cy="16002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5" name="Content Placeholder 2"/>
          <p:cNvSpPr txBox="1">
            <a:spLocks/>
          </p:cNvSpPr>
          <p:nvPr/>
        </p:nvSpPr>
        <p:spPr>
          <a:xfrm>
            <a:off x="457200" y="1600200"/>
            <a:ext cx="8229600" cy="16002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Content Placeholder 2"/>
          <p:cNvSpPr txBox="1">
            <a:spLocks/>
          </p:cNvSpPr>
          <p:nvPr/>
        </p:nvSpPr>
        <p:spPr>
          <a:xfrm>
            <a:off x="533400" y="1752600"/>
            <a:ext cx="8229600" cy="1752600"/>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fontScale="77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1" u="none" strike="noStrike" kern="1200" cap="none" spc="0" normalizeH="0" baseline="0" noProof="0" dirty="0" smtClean="0">
                <a:ln>
                  <a:noFill/>
                </a:ln>
                <a:solidFill>
                  <a:schemeClr val="tx1"/>
                </a:solidFill>
                <a:effectLst/>
                <a:uLnTx/>
                <a:uFillTx/>
                <a:latin typeface="+mn-lt"/>
                <a:ea typeface="+mn-ea"/>
                <a:cs typeface="+mn-cs"/>
              </a:rPr>
              <a:t>Duration of Utility Model Certificate</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A utility model certificate is granted for a period of five years, which may be renewed for a further five years period provided that proof is furnished that the minor invention is being worked in Ethiopia.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C000"/>
          </a:solidFill>
        </p:spPr>
        <p:style>
          <a:lnRef idx="2">
            <a:schemeClr val="accent2"/>
          </a:lnRef>
          <a:fillRef idx="1">
            <a:schemeClr val="lt1"/>
          </a:fillRef>
          <a:effectRef idx="0">
            <a:schemeClr val="accent2"/>
          </a:effectRef>
          <a:fontRef idx="minor">
            <a:schemeClr val="dk1"/>
          </a:fontRef>
        </p:style>
        <p:txBody>
          <a:bodyPr/>
          <a:lstStyle/>
          <a:p>
            <a:r>
              <a:rPr lang="en-US" dirty="0" smtClean="0"/>
              <a:t>…..DURATION OF PROTRCTION</a:t>
            </a:r>
            <a:endParaRPr lang="en-US"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a:buNone/>
            </a:pPr>
            <a:r>
              <a:rPr lang="en-US" b="1" dirty="0" smtClean="0"/>
              <a:t> Duration of a Patent</a:t>
            </a:r>
            <a:r>
              <a:rPr lang="en-US" dirty="0" smtClean="0"/>
              <a:t> </a:t>
            </a:r>
          </a:p>
          <a:p>
            <a:r>
              <a:rPr lang="en-US" dirty="0" smtClean="0"/>
              <a:t>A patent shall be granted for an initial period of fifteen years commencing from the filling date of the application for protection.  However, the validity of the patent may be extended for a further period of five years provided that proof is furnished that the invention is being properly worked in Ethiopia.</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762000" y="457200"/>
            <a:ext cx="7793038" cy="769938"/>
          </a:xfrm>
        </p:spPr>
        <p:style>
          <a:lnRef idx="2">
            <a:schemeClr val="accent2"/>
          </a:lnRef>
          <a:fillRef idx="1">
            <a:schemeClr val="lt1"/>
          </a:fillRef>
          <a:effectRef idx="0">
            <a:schemeClr val="accent2"/>
          </a:effectRef>
          <a:fontRef idx="minor">
            <a:schemeClr val="dk1"/>
          </a:fontRef>
        </p:style>
        <p:txBody>
          <a:bodyPr/>
          <a:lstStyle/>
          <a:p>
            <a:r>
              <a:rPr lang="en-US" sz="3600" dirty="0" smtClean="0"/>
              <a:t>UTILITY MODEL (APPLICATIONS)</a:t>
            </a:r>
          </a:p>
        </p:txBody>
      </p:sp>
      <p:sp>
        <p:nvSpPr>
          <p:cNvPr id="4" name="Footer Placeholder 3"/>
          <p:cNvSpPr>
            <a:spLocks noGrp="1"/>
          </p:cNvSpPr>
          <p:nvPr>
            <p:ph type="ftr" sz="quarter" idx="10"/>
          </p:nvPr>
        </p:nvSpPr>
        <p:spPr/>
        <p:txBody>
          <a:bodyPr/>
          <a:lstStyle/>
          <a:p>
            <a:pPr>
              <a:defRPr/>
            </a:pPr>
            <a:r>
              <a:rPr lang="en-US" altLang="zh-TW" smtClean="0"/>
              <a:t>C. J. YUN</a:t>
            </a:r>
            <a:endParaRPr lang="en-US" altLang="zh-TW"/>
          </a:p>
        </p:txBody>
      </p:sp>
      <p:sp>
        <p:nvSpPr>
          <p:cNvPr id="5" name="Slide Number Placeholder 4"/>
          <p:cNvSpPr>
            <a:spLocks noGrp="1"/>
          </p:cNvSpPr>
          <p:nvPr>
            <p:ph type="sldNum" sz="quarter" idx="11"/>
          </p:nvPr>
        </p:nvSpPr>
        <p:spPr/>
        <p:txBody>
          <a:bodyPr/>
          <a:lstStyle/>
          <a:p>
            <a:pPr>
              <a:defRPr/>
            </a:pPr>
            <a:fld id="{24182BB9-348D-4634-A697-D4DDAFEAF516}" type="slidenum">
              <a:rPr lang="en-US" altLang="zh-TW" smtClean="0"/>
              <a:pPr>
                <a:defRPr/>
              </a:pPr>
              <a:t>15</a:t>
            </a:fld>
            <a:endParaRPr lang="en-US" altLang="zh-TW"/>
          </a:p>
        </p:txBody>
      </p:sp>
      <p:graphicFrame>
        <p:nvGraphicFramePr>
          <p:cNvPr id="6" name="Content Placeholder 5"/>
          <p:cNvGraphicFramePr>
            <a:graphicFrameLocks noGrp="1"/>
          </p:cNvGraphicFramePr>
          <p:nvPr>
            <p:ph idx="1"/>
          </p:nvPr>
        </p:nvGraphicFramePr>
        <p:xfrm>
          <a:off x="990600" y="2743200"/>
          <a:ext cx="77724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itle 1"/>
          <p:cNvSpPr txBox="1">
            <a:spLocks/>
          </p:cNvSpPr>
          <p:nvPr/>
        </p:nvSpPr>
        <p:spPr bwMode="auto">
          <a:xfrm>
            <a:off x="1350963" y="1981200"/>
            <a:ext cx="7793037" cy="769938"/>
          </a:xfrm>
          <a:prstGeom prst="rect">
            <a:avLst/>
          </a:prstGeom>
          <a:noFill/>
          <a:ln w="9525">
            <a:noFill/>
            <a:miter lim="800000"/>
            <a:headEnd/>
            <a:tailEnd/>
          </a:ln>
        </p:spPr>
        <p:txBody>
          <a:bodyPr anchor="b"/>
          <a:lstStyle/>
          <a:p>
            <a:pPr eaLnBrk="0" hangingPunct="0">
              <a:defRPr/>
            </a:pPr>
            <a:endParaRPr lang="en-US" sz="3600" kern="0" dirty="0">
              <a:solidFill>
                <a:schemeClr val="tx2"/>
              </a:solidFill>
              <a:latin typeface="+mj-lt"/>
              <a:ea typeface="+mj-ea"/>
              <a:cs typeface="+mj-cs"/>
            </a:endParaRPr>
          </a:p>
        </p:txBody>
      </p:sp>
      <p:graphicFrame>
        <p:nvGraphicFramePr>
          <p:cNvPr id="11" name="Table 10"/>
          <p:cNvGraphicFramePr>
            <a:graphicFrameLocks noGrp="1"/>
          </p:cNvGraphicFramePr>
          <p:nvPr/>
        </p:nvGraphicFramePr>
        <p:xfrm>
          <a:off x="0" y="1828800"/>
          <a:ext cx="8991600" cy="1122680"/>
        </p:xfrm>
        <a:graphic>
          <a:graphicData uri="http://schemas.openxmlformats.org/drawingml/2006/table">
            <a:tbl>
              <a:tblPr firstRow="1" bandRow="1">
                <a:tableStyleId>{5C22544A-7EE6-4342-B048-85BDC9FD1C3A}</a:tableStyleId>
              </a:tblPr>
              <a:tblGrid>
                <a:gridCol w="561975"/>
                <a:gridCol w="561975"/>
                <a:gridCol w="561975"/>
                <a:gridCol w="561975"/>
                <a:gridCol w="561975"/>
                <a:gridCol w="561975"/>
                <a:gridCol w="561975"/>
                <a:gridCol w="561975"/>
                <a:gridCol w="561975"/>
                <a:gridCol w="561975"/>
                <a:gridCol w="561975"/>
                <a:gridCol w="561975"/>
                <a:gridCol w="561975"/>
                <a:gridCol w="561975"/>
                <a:gridCol w="561975"/>
                <a:gridCol w="561975"/>
              </a:tblGrid>
              <a:tr h="381000">
                <a:tc>
                  <a:txBody>
                    <a:bodyPr/>
                    <a:lstStyle/>
                    <a:p>
                      <a:r>
                        <a:rPr lang="en-US" sz="1100" dirty="0" smtClean="0"/>
                        <a:t>19969</a:t>
                      </a:r>
                      <a:endParaRPr lang="en-US" sz="1100" dirty="0"/>
                    </a:p>
                  </a:txBody>
                  <a:tcPr/>
                </a:tc>
                <a:tc>
                  <a:txBody>
                    <a:bodyPr/>
                    <a:lstStyle/>
                    <a:p>
                      <a:r>
                        <a:rPr lang="en-US" sz="1100" dirty="0" smtClean="0"/>
                        <a:t>1997</a:t>
                      </a:r>
                      <a:endParaRPr lang="en-US" sz="1100" dirty="0"/>
                    </a:p>
                  </a:txBody>
                  <a:tcPr/>
                </a:tc>
                <a:tc>
                  <a:txBody>
                    <a:bodyPr/>
                    <a:lstStyle/>
                    <a:p>
                      <a:r>
                        <a:rPr lang="en-US" sz="1100" dirty="0" smtClean="0"/>
                        <a:t>1998</a:t>
                      </a:r>
                      <a:endParaRPr lang="en-US" sz="1100" dirty="0"/>
                    </a:p>
                  </a:txBody>
                  <a:tcPr/>
                </a:tc>
                <a:tc>
                  <a:txBody>
                    <a:bodyPr/>
                    <a:lstStyle/>
                    <a:p>
                      <a:r>
                        <a:rPr lang="en-US" sz="1100" dirty="0" smtClean="0"/>
                        <a:t>1999</a:t>
                      </a:r>
                      <a:endParaRPr lang="en-US" sz="1100" dirty="0"/>
                    </a:p>
                  </a:txBody>
                  <a:tcPr/>
                </a:tc>
                <a:tc>
                  <a:txBody>
                    <a:bodyPr/>
                    <a:lstStyle/>
                    <a:p>
                      <a:r>
                        <a:rPr lang="en-US" sz="1100" dirty="0" smtClean="0"/>
                        <a:t>2000</a:t>
                      </a:r>
                      <a:endParaRPr lang="en-US" sz="1100" dirty="0"/>
                    </a:p>
                  </a:txBody>
                  <a:tcPr/>
                </a:tc>
                <a:tc>
                  <a:txBody>
                    <a:bodyPr/>
                    <a:lstStyle/>
                    <a:p>
                      <a:r>
                        <a:rPr lang="en-US" sz="1100" dirty="0" smtClean="0"/>
                        <a:t>2001</a:t>
                      </a:r>
                      <a:endParaRPr lang="en-US" sz="1100" dirty="0"/>
                    </a:p>
                  </a:txBody>
                  <a:tcPr/>
                </a:tc>
                <a:tc>
                  <a:txBody>
                    <a:bodyPr/>
                    <a:lstStyle/>
                    <a:p>
                      <a:r>
                        <a:rPr lang="en-US" sz="1100" dirty="0" smtClean="0"/>
                        <a:t>2002</a:t>
                      </a:r>
                      <a:endParaRPr lang="en-US" sz="1100" dirty="0"/>
                    </a:p>
                  </a:txBody>
                  <a:tcPr/>
                </a:tc>
                <a:tc>
                  <a:txBody>
                    <a:bodyPr/>
                    <a:lstStyle/>
                    <a:p>
                      <a:r>
                        <a:rPr lang="en-US" sz="1100" dirty="0" smtClean="0"/>
                        <a:t>2003</a:t>
                      </a:r>
                      <a:endParaRPr lang="en-US" sz="1100" dirty="0"/>
                    </a:p>
                  </a:txBody>
                  <a:tcPr/>
                </a:tc>
                <a:tc>
                  <a:txBody>
                    <a:bodyPr/>
                    <a:lstStyle/>
                    <a:p>
                      <a:r>
                        <a:rPr lang="en-US" sz="1100" dirty="0" smtClean="0"/>
                        <a:t>2004</a:t>
                      </a:r>
                      <a:endParaRPr lang="en-US" sz="1100" dirty="0"/>
                    </a:p>
                  </a:txBody>
                  <a:tcPr/>
                </a:tc>
                <a:tc>
                  <a:txBody>
                    <a:bodyPr/>
                    <a:lstStyle/>
                    <a:p>
                      <a:r>
                        <a:rPr lang="en-US" sz="1100" dirty="0" smtClean="0"/>
                        <a:t>2005</a:t>
                      </a:r>
                      <a:endParaRPr lang="en-US" sz="1100" dirty="0"/>
                    </a:p>
                  </a:txBody>
                  <a:tcPr/>
                </a:tc>
                <a:tc>
                  <a:txBody>
                    <a:bodyPr/>
                    <a:lstStyle/>
                    <a:p>
                      <a:r>
                        <a:rPr lang="en-US" sz="1100" dirty="0" smtClean="0"/>
                        <a:t>2006</a:t>
                      </a:r>
                      <a:endParaRPr lang="en-US" sz="1100" dirty="0"/>
                    </a:p>
                  </a:txBody>
                  <a:tcPr/>
                </a:tc>
                <a:tc>
                  <a:txBody>
                    <a:bodyPr/>
                    <a:lstStyle/>
                    <a:p>
                      <a:r>
                        <a:rPr lang="en-US" sz="1100" dirty="0" smtClean="0"/>
                        <a:t>2007</a:t>
                      </a:r>
                      <a:endParaRPr lang="en-US" sz="1100" dirty="0"/>
                    </a:p>
                  </a:txBody>
                  <a:tcPr/>
                </a:tc>
                <a:tc>
                  <a:txBody>
                    <a:bodyPr/>
                    <a:lstStyle/>
                    <a:p>
                      <a:r>
                        <a:rPr lang="en-US" sz="1100" dirty="0" smtClean="0"/>
                        <a:t>2008</a:t>
                      </a:r>
                      <a:endParaRPr lang="en-US" sz="1100" dirty="0"/>
                    </a:p>
                  </a:txBody>
                  <a:tcPr/>
                </a:tc>
                <a:tc>
                  <a:txBody>
                    <a:bodyPr/>
                    <a:lstStyle/>
                    <a:p>
                      <a:r>
                        <a:rPr lang="en-US" sz="1100" dirty="0" smtClean="0"/>
                        <a:t>2009</a:t>
                      </a:r>
                      <a:endParaRPr lang="en-US" sz="1100" dirty="0"/>
                    </a:p>
                  </a:txBody>
                  <a:tcPr/>
                </a:tc>
                <a:tc>
                  <a:txBody>
                    <a:bodyPr/>
                    <a:lstStyle/>
                    <a:p>
                      <a:r>
                        <a:rPr lang="en-US" sz="1100" dirty="0" smtClean="0"/>
                        <a:t>2010</a:t>
                      </a:r>
                      <a:endParaRPr lang="en-US" sz="1100" dirty="0"/>
                    </a:p>
                  </a:txBody>
                  <a:tcPr/>
                </a:tc>
                <a:tc>
                  <a:txBody>
                    <a:bodyPr/>
                    <a:lstStyle/>
                    <a:p>
                      <a:r>
                        <a:rPr lang="en-US" sz="1100" dirty="0" smtClean="0"/>
                        <a:t>2022</a:t>
                      </a:r>
                      <a:endParaRPr lang="en-US" sz="1100" dirty="0"/>
                    </a:p>
                  </a:txBody>
                  <a:tcPr/>
                </a:tc>
              </a:tr>
              <a:tr h="370840">
                <a:tc>
                  <a:txBody>
                    <a:bodyPr/>
                    <a:lstStyle/>
                    <a:p>
                      <a:r>
                        <a:rPr lang="en-US" sz="1600" dirty="0" smtClean="0"/>
                        <a:t>4</a:t>
                      </a:r>
                      <a:endParaRPr lang="en-US" sz="1600" dirty="0"/>
                    </a:p>
                  </a:txBody>
                  <a:tcPr/>
                </a:tc>
                <a:tc>
                  <a:txBody>
                    <a:bodyPr/>
                    <a:lstStyle/>
                    <a:p>
                      <a:r>
                        <a:rPr lang="en-US" dirty="0" smtClean="0"/>
                        <a:t>9</a:t>
                      </a:r>
                      <a:endParaRPr lang="en-US" dirty="0"/>
                    </a:p>
                  </a:txBody>
                  <a:tcPr/>
                </a:tc>
                <a:tc>
                  <a:txBody>
                    <a:bodyPr/>
                    <a:lstStyle/>
                    <a:p>
                      <a:r>
                        <a:rPr lang="en-US" dirty="0" smtClean="0"/>
                        <a:t>9</a:t>
                      </a:r>
                      <a:endParaRPr lang="en-US" dirty="0"/>
                    </a:p>
                  </a:txBody>
                  <a:tcPr/>
                </a:tc>
                <a:tc>
                  <a:txBody>
                    <a:bodyPr/>
                    <a:lstStyle/>
                    <a:p>
                      <a:r>
                        <a:rPr lang="en-US" dirty="0" smtClean="0"/>
                        <a:t>22</a:t>
                      </a:r>
                      <a:endParaRPr lang="en-US" dirty="0"/>
                    </a:p>
                  </a:txBody>
                  <a:tcPr/>
                </a:tc>
                <a:tc>
                  <a:txBody>
                    <a:bodyPr/>
                    <a:lstStyle/>
                    <a:p>
                      <a:r>
                        <a:rPr lang="en-US" dirty="0" smtClean="0"/>
                        <a:t>17</a:t>
                      </a:r>
                      <a:endParaRPr lang="en-US" dirty="0"/>
                    </a:p>
                  </a:txBody>
                  <a:tcPr/>
                </a:tc>
                <a:tc>
                  <a:txBody>
                    <a:bodyPr/>
                    <a:lstStyle/>
                    <a:p>
                      <a:r>
                        <a:rPr lang="en-US" dirty="0" smtClean="0"/>
                        <a:t>47</a:t>
                      </a:r>
                      <a:endParaRPr lang="en-US" dirty="0"/>
                    </a:p>
                  </a:txBody>
                  <a:tcPr/>
                </a:tc>
                <a:tc>
                  <a:txBody>
                    <a:bodyPr/>
                    <a:lstStyle/>
                    <a:p>
                      <a:r>
                        <a:rPr lang="en-US" dirty="0" smtClean="0"/>
                        <a:t>8</a:t>
                      </a:r>
                      <a:endParaRPr lang="en-US" dirty="0"/>
                    </a:p>
                  </a:txBody>
                  <a:tcPr/>
                </a:tc>
                <a:tc>
                  <a:txBody>
                    <a:bodyPr/>
                    <a:lstStyle/>
                    <a:p>
                      <a:r>
                        <a:rPr lang="en-US" dirty="0" smtClean="0"/>
                        <a:t>43</a:t>
                      </a:r>
                      <a:endParaRPr lang="en-US" dirty="0"/>
                    </a:p>
                  </a:txBody>
                  <a:tcPr/>
                </a:tc>
                <a:tc>
                  <a:txBody>
                    <a:bodyPr/>
                    <a:lstStyle/>
                    <a:p>
                      <a:r>
                        <a:rPr lang="en-US" dirty="0" smtClean="0"/>
                        <a:t>56</a:t>
                      </a:r>
                      <a:endParaRPr lang="en-US" dirty="0"/>
                    </a:p>
                  </a:txBody>
                  <a:tcPr/>
                </a:tc>
                <a:tc>
                  <a:txBody>
                    <a:bodyPr/>
                    <a:lstStyle/>
                    <a:p>
                      <a:r>
                        <a:rPr lang="en-US" dirty="0" smtClean="0"/>
                        <a:t>43</a:t>
                      </a:r>
                      <a:endParaRPr lang="en-US" dirty="0"/>
                    </a:p>
                  </a:txBody>
                  <a:tcPr/>
                </a:tc>
                <a:tc>
                  <a:txBody>
                    <a:bodyPr/>
                    <a:lstStyle/>
                    <a:p>
                      <a:r>
                        <a:rPr lang="en-US" dirty="0" smtClean="0"/>
                        <a:t>60</a:t>
                      </a:r>
                      <a:endParaRPr lang="en-US" dirty="0"/>
                    </a:p>
                  </a:txBody>
                  <a:tcPr/>
                </a:tc>
                <a:tc>
                  <a:txBody>
                    <a:bodyPr/>
                    <a:lstStyle/>
                    <a:p>
                      <a:r>
                        <a:rPr lang="en-US" dirty="0" smtClean="0"/>
                        <a:t>74</a:t>
                      </a:r>
                      <a:endParaRPr lang="en-US" dirty="0"/>
                    </a:p>
                  </a:txBody>
                  <a:tcPr/>
                </a:tc>
                <a:tc>
                  <a:txBody>
                    <a:bodyPr/>
                    <a:lstStyle/>
                    <a:p>
                      <a:r>
                        <a:rPr lang="en-US" dirty="0" smtClean="0"/>
                        <a:t>98</a:t>
                      </a:r>
                      <a:endParaRPr lang="en-US" dirty="0"/>
                    </a:p>
                  </a:txBody>
                  <a:tcPr/>
                </a:tc>
                <a:tc>
                  <a:txBody>
                    <a:bodyPr/>
                    <a:lstStyle/>
                    <a:p>
                      <a:r>
                        <a:rPr lang="en-US" dirty="0" smtClean="0"/>
                        <a:t>121</a:t>
                      </a:r>
                      <a:endParaRPr lang="en-US" dirty="0"/>
                    </a:p>
                  </a:txBody>
                  <a:tcPr/>
                </a:tc>
                <a:tc>
                  <a:txBody>
                    <a:bodyPr/>
                    <a:lstStyle/>
                    <a:p>
                      <a:r>
                        <a:rPr lang="en-US" dirty="0" smtClean="0"/>
                        <a:t>172</a:t>
                      </a:r>
                      <a:endParaRPr lang="en-US" dirty="0"/>
                    </a:p>
                  </a:txBody>
                  <a:tcPr/>
                </a:tc>
                <a:tc>
                  <a:txBody>
                    <a:bodyPr/>
                    <a:lstStyle/>
                    <a:p>
                      <a:r>
                        <a:rPr lang="en-US" dirty="0" smtClean="0"/>
                        <a:t>174</a:t>
                      </a:r>
                      <a:endParaRPr lang="en-US" dirty="0"/>
                    </a:p>
                  </a:txBody>
                  <a:tcPr/>
                </a:tc>
              </a:tr>
              <a:tr h="370840">
                <a:tc gridSpan="16">
                  <a:txBody>
                    <a:bodyPr/>
                    <a:lstStyle/>
                    <a:p>
                      <a:pPr algn="ctr"/>
                      <a:r>
                        <a:rPr lang="en-US" sz="1600" b="1" dirty="0" smtClean="0">
                          <a:solidFill>
                            <a:srgbClr val="7030A0"/>
                          </a:solidFill>
                        </a:rPr>
                        <a:t>957</a:t>
                      </a:r>
                      <a:endParaRPr lang="en-US" sz="1600" b="1" dirty="0">
                        <a:solidFill>
                          <a:srgbClr val="7030A0"/>
                        </a:solidFill>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bl>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1066800" y="152400"/>
            <a:ext cx="7793038" cy="617538"/>
          </a:xfrm>
        </p:spPr>
        <p:style>
          <a:lnRef idx="2">
            <a:schemeClr val="dk1"/>
          </a:lnRef>
          <a:fillRef idx="1">
            <a:schemeClr val="lt1"/>
          </a:fillRef>
          <a:effectRef idx="0">
            <a:schemeClr val="dk1"/>
          </a:effectRef>
          <a:fontRef idx="minor">
            <a:schemeClr val="dk1"/>
          </a:fontRef>
        </p:style>
        <p:txBody>
          <a:bodyPr/>
          <a:lstStyle/>
          <a:p>
            <a:pPr algn="ctr"/>
            <a:r>
              <a:rPr lang="en-US" sz="3200" dirty="0" smtClean="0"/>
              <a:t>PATENT (APPLICATIONS)</a:t>
            </a:r>
          </a:p>
        </p:txBody>
      </p:sp>
      <p:sp>
        <p:nvSpPr>
          <p:cNvPr id="5" name="Slide Number Placeholder 4"/>
          <p:cNvSpPr>
            <a:spLocks noGrp="1"/>
          </p:cNvSpPr>
          <p:nvPr>
            <p:ph type="sldNum" sz="quarter" idx="11"/>
          </p:nvPr>
        </p:nvSpPr>
        <p:spPr/>
        <p:txBody>
          <a:bodyPr/>
          <a:lstStyle/>
          <a:p>
            <a:pPr>
              <a:defRPr/>
            </a:pPr>
            <a:fld id="{4825CE0D-B899-4BDD-A06A-3DDE9A1A312A}" type="slidenum">
              <a:rPr lang="en-US" altLang="zh-TW" smtClean="0"/>
              <a:pPr>
                <a:defRPr/>
              </a:pPr>
              <a:t>16</a:t>
            </a:fld>
            <a:endParaRPr lang="en-US" altLang="zh-TW"/>
          </a:p>
        </p:txBody>
      </p:sp>
      <p:graphicFrame>
        <p:nvGraphicFramePr>
          <p:cNvPr id="6" name="Content Placeholder 5"/>
          <p:cNvGraphicFramePr>
            <a:graphicFrameLocks noGrp="1"/>
          </p:cNvGraphicFramePr>
          <p:nvPr>
            <p:ph idx="1"/>
          </p:nvPr>
        </p:nvGraphicFramePr>
        <p:xfrm>
          <a:off x="0" y="2057400"/>
          <a:ext cx="9144000" cy="4800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le 6"/>
          <p:cNvGraphicFramePr>
            <a:graphicFrameLocks noGrp="1"/>
          </p:cNvGraphicFramePr>
          <p:nvPr/>
        </p:nvGraphicFramePr>
        <p:xfrm>
          <a:off x="152400" y="1149350"/>
          <a:ext cx="8839200" cy="1440873"/>
        </p:xfrm>
        <a:graphic>
          <a:graphicData uri="http://schemas.openxmlformats.org/drawingml/2006/table">
            <a:tbl>
              <a:tblPr firstRow="1" bandRow="1">
                <a:tableStyleId>{5C22544A-7EE6-4342-B048-85BDC9FD1C3A}</a:tableStyleId>
              </a:tblPr>
              <a:tblGrid>
                <a:gridCol w="552450"/>
                <a:gridCol w="552450"/>
                <a:gridCol w="552450"/>
                <a:gridCol w="552450"/>
                <a:gridCol w="552450"/>
                <a:gridCol w="552450"/>
                <a:gridCol w="552450"/>
                <a:gridCol w="552450"/>
                <a:gridCol w="552450"/>
                <a:gridCol w="552450"/>
                <a:gridCol w="552450"/>
                <a:gridCol w="552450"/>
                <a:gridCol w="552450"/>
                <a:gridCol w="552450"/>
                <a:gridCol w="552450"/>
                <a:gridCol w="552450"/>
              </a:tblGrid>
              <a:tr h="540327">
                <a:tc>
                  <a:txBody>
                    <a:bodyPr/>
                    <a:lstStyle/>
                    <a:p>
                      <a:r>
                        <a:rPr lang="en-US" sz="1100" dirty="0" smtClean="0"/>
                        <a:t>19961</a:t>
                      </a:r>
                      <a:endParaRPr lang="en-US" sz="1100" dirty="0"/>
                    </a:p>
                  </a:txBody>
                  <a:tcPr/>
                </a:tc>
                <a:tc>
                  <a:txBody>
                    <a:bodyPr/>
                    <a:lstStyle/>
                    <a:p>
                      <a:r>
                        <a:rPr lang="en-US" sz="1100" dirty="0" smtClean="0"/>
                        <a:t>1997</a:t>
                      </a:r>
                      <a:endParaRPr lang="en-US" sz="1100" dirty="0"/>
                    </a:p>
                  </a:txBody>
                  <a:tcPr/>
                </a:tc>
                <a:tc>
                  <a:txBody>
                    <a:bodyPr/>
                    <a:lstStyle/>
                    <a:p>
                      <a:r>
                        <a:rPr lang="en-US" sz="1100" dirty="0" smtClean="0"/>
                        <a:t>1998</a:t>
                      </a:r>
                      <a:endParaRPr lang="en-US" sz="1100" dirty="0"/>
                    </a:p>
                  </a:txBody>
                  <a:tcPr/>
                </a:tc>
                <a:tc>
                  <a:txBody>
                    <a:bodyPr/>
                    <a:lstStyle/>
                    <a:p>
                      <a:r>
                        <a:rPr lang="en-US" sz="1100" dirty="0" smtClean="0"/>
                        <a:t>1999</a:t>
                      </a:r>
                      <a:endParaRPr lang="en-US" sz="1100" dirty="0"/>
                    </a:p>
                  </a:txBody>
                  <a:tcPr/>
                </a:tc>
                <a:tc>
                  <a:txBody>
                    <a:bodyPr/>
                    <a:lstStyle/>
                    <a:p>
                      <a:r>
                        <a:rPr lang="en-US" sz="1100" dirty="0" smtClean="0"/>
                        <a:t>2000</a:t>
                      </a:r>
                      <a:endParaRPr lang="en-US" sz="1100" dirty="0"/>
                    </a:p>
                  </a:txBody>
                  <a:tcPr/>
                </a:tc>
                <a:tc>
                  <a:txBody>
                    <a:bodyPr/>
                    <a:lstStyle/>
                    <a:p>
                      <a:r>
                        <a:rPr lang="en-US" sz="1100" dirty="0" smtClean="0"/>
                        <a:t>2001</a:t>
                      </a:r>
                      <a:endParaRPr lang="en-US" sz="1100" dirty="0"/>
                    </a:p>
                  </a:txBody>
                  <a:tcPr/>
                </a:tc>
                <a:tc>
                  <a:txBody>
                    <a:bodyPr/>
                    <a:lstStyle/>
                    <a:p>
                      <a:r>
                        <a:rPr lang="en-US" sz="1100" dirty="0" smtClean="0"/>
                        <a:t>2002</a:t>
                      </a:r>
                      <a:endParaRPr lang="en-US" sz="1100" dirty="0"/>
                    </a:p>
                  </a:txBody>
                  <a:tcPr/>
                </a:tc>
                <a:tc>
                  <a:txBody>
                    <a:bodyPr/>
                    <a:lstStyle/>
                    <a:p>
                      <a:r>
                        <a:rPr lang="en-US" sz="1100" dirty="0" smtClean="0"/>
                        <a:t>2003</a:t>
                      </a:r>
                      <a:endParaRPr lang="en-US" sz="1100" dirty="0"/>
                    </a:p>
                  </a:txBody>
                  <a:tcPr/>
                </a:tc>
                <a:tc>
                  <a:txBody>
                    <a:bodyPr/>
                    <a:lstStyle/>
                    <a:p>
                      <a:r>
                        <a:rPr lang="en-US" sz="1100" dirty="0" smtClean="0"/>
                        <a:t>2004</a:t>
                      </a:r>
                      <a:endParaRPr lang="en-US" sz="1100" dirty="0"/>
                    </a:p>
                  </a:txBody>
                  <a:tcPr/>
                </a:tc>
                <a:tc>
                  <a:txBody>
                    <a:bodyPr/>
                    <a:lstStyle/>
                    <a:p>
                      <a:r>
                        <a:rPr lang="en-US" sz="1100" dirty="0" smtClean="0"/>
                        <a:t>2005</a:t>
                      </a:r>
                      <a:endParaRPr lang="en-US" sz="1100" dirty="0"/>
                    </a:p>
                  </a:txBody>
                  <a:tcPr/>
                </a:tc>
                <a:tc>
                  <a:txBody>
                    <a:bodyPr/>
                    <a:lstStyle/>
                    <a:p>
                      <a:r>
                        <a:rPr lang="en-US" sz="1100" dirty="0" smtClean="0"/>
                        <a:t>2006</a:t>
                      </a:r>
                      <a:endParaRPr lang="en-US" sz="1100" dirty="0"/>
                    </a:p>
                  </a:txBody>
                  <a:tcPr/>
                </a:tc>
                <a:tc>
                  <a:txBody>
                    <a:bodyPr/>
                    <a:lstStyle/>
                    <a:p>
                      <a:r>
                        <a:rPr lang="en-US" sz="1100" dirty="0" smtClean="0"/>
                        <a:t>2007</a:t>
                      </a:r>
                      <a:endParaRPr lang="en-US" sz="1100" dirty="0"/>
                    </a:p>
                  </a:txBody>
                  <a:tcPr/>
                </a:tc>
                <a:tc>
                  <a:txBody>
                    <a:bodyPr/>
                    <a:lstStyle/>
                    <a:p>
                      <a:r>
                        <a:rPr lang="en-US" sz="1100" dirty="0" smtClean="0"/>
                        <a:t>2008</a:t>
                      </a:r>
                      <a:endParaRPr lang="en-US" sz="1100" dirty="0"/>
                    </a:p>
                  </a:txBody>
                  <a:tcPr/>
                </a:tc>
                <a:tc>
                  <a:txBody>
                    <a:bodyPr/>
                    <a:lstStyle/>
                    <a:p>
                      <a:r>
                        <a:rPr lang="en-US" sz="1100" dirty="0" smtClean="0"/>
                        <a:t>2009</a:t>
                      </a:r>
                      <a:endParaRPr lang="en-US" sz="1100" dirty="0"/>
                    </a:p>
                  </a:txBody>
                  <a:tcPr/>
                </a:tc>
                <a:tc>
                  <a:txBody>
                    <a:bodyPr/>
                    <a:lstStyle/>
                    <a:p>
                      <a:r>
                        <a:rPr lang="en-US" sz="1100" dirty="0" smtClean="0"/>
                        <a:t>2010</a:t>
                      </a:r>
                      <a:endParaRPr lang="en-US" sz="1100" dirty="0"/>
                    </a:p>
                  </a:txBody>
                  <a:tcPr/>
                </a:tc>
                <a:tc>
                  <a:txBody>
                    <a:bodyPr/>
                    <a:lstStyle/>
                    <a:p>
                      <a:r>
                        <a:rPr lang="en-US" sz="1100" dirty="0" smtClean="0"/>
                        <a:t>2011</a:t>
                      </a:r>
                      <a:endParaRPr lang="en-US" sz="1100" dirty="0"/>
                    </a:p>
                  </a:txBody>
                  <a:tcPr/>
                </a:tc>
              </a:tr>
              <a:tr h="450273">
                <a:tc>
                  <a:txBody>
                    <a:bodyPr/>
                    <a:lstStyle/>
                    <a:p>
                      <a:r>
                        <a:rPr lang="en-US" sz="1600" dirty="0" smtClean="0"/>
                        <a:t>0</a:t>
                      </a:r>
                      <a:endParaRPr lang="en-US" sz="1600" dirty="0"/>
                    </a:p>
                  </a:txBody>
                  <a:tcPr/>
                </a:tc>
                <a:tc>
                  <a:txBody>
                    <a:bodyPr/>
                    <a:lstStyle/>
                    <a:p>
                      <a:r>
                        <a:rPr lang="en-US" dirty="0" smtClean="0"/>
                        <a:t>2</a:t>
                      </a:r>
                      <a:endParaRPr lang="en-US" dirty="0"/>
                    </a:p>
                  </a:txBody>
                  <a:tcPr/>
                </a:tc>
                <a:tc>
                  <a:txBody>
                    <a:bodyPr/>
                    <a:lstStyle/>
                    <a:p>
                      <a:r>
                        <a:rPr lang="en-US" dirty="0" smtClean="0"/>
                        <a:t>8</a:t>
                      </a:r>
                      <a:endParaRPr lang="en-US" dirty="0"/>
                    </a:p>
                  </a:txBody>
                  <a:tcPr/>
                </a:tc>
                <a:tc>
                  <a:txBody>
                    <a:bodyPr/>
                    <a:lstStyle/>
                    <a:p>
                      <a:r>
                        <a:rPr lang="en-US" dirty="0" smtClean="0"/>
                        <a:t>11</a:t>
                      </a:r>
                      <a:endParaRPr lang="en-US" dirty="0"/>
                    </a:p>
                  </a:txBody>
                  <a:tcPr/>
                </a:tc>
                <a:tc>
                  <a:txBody>
                    <a:bodyPr/>
                    <a:lstStyle/>
                    <a:p>
                      <a:r>
                        <a:rPr lang="en-US" dirty="0" smtClean="0"/>
                        <a:t>8</a:t>
                      </a:r>
                      <a:endParaRPr lang="en-US" dirty="0"/>
                    </a:p>
                  </a:txBody>
                  <a:tcPr/>
                </a:tc>
                <a:tc>
                  <a:txBody>
                    <a:bodyPr/>
                    <a:lstStyle/>
                    <a:p>
                      <a:r>
                        <a:rPr lang="en-US" dirty="0" smtClean="0"/>
                        <a:t>5</a:t>
                      </a:r>
                      <a:endParaRPr lang="en-US" dirty="0"/>
                    </a:p>
                  </a:txBody>
                  <a:tcPr/>
                </a:tc>
                <a:tc>
                  <a:txBody>
                    <a:bodyPr/>
                    <a:lstStyle/>
                    <a:p>
                      <a:r>
                        <a:rPr lang="en-US" dirty="0" smtClean="0"/>
                        <a:t>9</a:t>
                      </a:r>
                      <a:endParaRPr lang="en-US" dirty="0"/>
                    </a:p>
                  </a:txBody>
                  <a:tcPr/>
                </a:tc>
                <a:tc>
                  <a:txBody>
                    <a:bodyPr/>
                    <a:lstStyle/>
                    <a:p>
                      <a:r>
                        <a:rPr lang="en-US" dirty="0" smtClean="0"/>
                        <a:t>5</a:t>
                      </a:r>
                      <a:endParaRPr lang="en-US" dirty="0"/>
                    </a:p>
                  </a:txBody>
                  <a:tcPr/>
                </a:tc>
                <a:tc>
                  <a:txBody>
                    <a:bodyPr/>
                    <a:lstStyle/>
                    <a:p>
                      <a:r>
                        <a:rPr lang="en-US" dirty="0" smtClean="0"/>
                        <a:t>2</a:t>
                      </a:r>
                      <a:endParaRPr lang="en-US" dirty="0"/>
                    </a:p>
                  </a:txBody>
                  <a:tcPr/>
                </a:tc>
                <a:tc>
                  <a:txBody>
                    <a:bodyPr/>
                    <a:lstStyle/>
                    <a:p>
                      <a:r>
                        <a:rPr lang="en-US" dirty="0" smtClean="0"/>
                        <a:t>4</a:t>
                      </a:r>
                      <a:endParaRPr lang="en-US" dirty="0"/>
                    </a:p>
                  </a:txBody>
                  <a:tcPr/>
                </a:tc>
                <a:tc>
                  <a:txBody>
                    <a:bodyPr/>
                    <a:lstStyle/>
                    <a:p>
                      <a:r>
                        <a:rPr lang="en-US" dirty="0" smtClean="0"/>
                        <a:t>8</a:t>
                      </a:r>
                      <a:endParaRPr lang="en-US" dirty="0"/>
                    </a:p>
                  </a:txBody>
                  <a:tcPr/>
                </a:tc>
                <a:tc>
                  <a:txBody>
                    <a:bodyPr/>
                    <a:lstStyle/>
                    <a:p>
                      <a:r>
                        <a:rPr lang="en-US" dirty="0" smtClean="0"/>
                        <a:t>22</a:t>
                      </a:r>
                      <a:endParaRPr lang="en-US" dirty="0"/>
                    </a:p>
                  </a:txBody>
                  <a:tcPr/>
                </a:tc>
                <a:tc>
                  <a:txBody>
                    <a:bodyPr/>
                    <a:lstStyle/>
                    <a:p>
                      <a:r>
                        <a:rPr lang="en-US" dirty="0" smtClean="0"/>
                        <a:t>26</a:t>
                      </a:r>
                      <a:endParaRPr lang="en-US" dirty="0"/>
                    </a:p>
                  </a:txBody>
                  <a:tcPr/>
                </a:tc>
                <a:tc>
                  <a:txBody>
                    <a:bodyPr/>
                    <a:lstStyle/>
                    <a:p>
                      <a:r>
                        <a:rPr lang="en-US" dirty="0" smtClean="0"/>
                        <a:t>26</a:t>
                      </a:r>
                      <a:endParaRPr lang="en-US" dirty="0"/>
                    </a:p>
                  </a:txBody>
                  <a:tcPr/>
                </a:tc>
                <a:tc>
                  <a:txBody>
                    <a:bodyPr/>
                    <a:lstStyle/>
                    <a:p>
                      <a:r>
                        <a:rPr lang="en-US" dirty="0" smtClean="0"/>
                        <a:t>26</a:t>
                      </a:r>
                      <a:endParaRPr lang="en-US" dirty="0"/>
                    </a:p>
                  </a:txBody>
                  <a:tcPr/>
                </a:tc>
                <a:tc>
                  <a:txBody>
                    <a:bodyPr/>
                    <a:lstStyle/>
                    <a:p>
                      <a:r>
                        <a:rPr lang="en-US" dirty="0" smtClean="0"/>
                        <a:t>37</a:t>
                      </a:r>
                      <a:endParaRPr lang="en-US" dirty="0"/>
                    </a:p>
                  </a:txBody>
                  <a:tcPr/>
                </a:tc>
              </a:tr>
              <a:tr h="450273">
                <a:tc gridSpan="16">
                  <a:txBody>
                    <a:bodyPr/>
                    <a:lstStyle/>
                    <a:p>
                      <a:pPr algn="ctr"/>
                      <a:r>
                        <a:rPr lang="en-US" sz="1600" b="1" dirty="0" smtClean="0"/>
                        <a:t>199</a:t>
                      </a:r>
                      <a:endParaRPr lang="en-US" sz="16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bl>
          </a:graphicData>
        </a:graphic>
      </p:graphicFrame>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066800" y="152400"/>
            <a:ext cx="7793038" cy="1143000"/>
          </a:xfrm>
        </p:spPr>
        <p:txBody>
          <a:bodyPr>
            <a:normAutofit fontScale="90000"/>
          </a:bodyPr>
          <a:lstStyle/>
          <a:p>
            <a:pPr algn="ctr"/>
            <a:r>
              <a:rPr lang="en-US" sz="3200" smtClean="0"/>
              <a:t>PATENT OF INTRODUCTION</a:t>
            </a:r>
            <a:br>
              <a:rPr lang="en-US" sz="3200" smtClean="0"/>
            </a:br>
            <a:r>
              <a:rPr lang="en-US" sz="3200" smtClean="0"/>
              <a:t>(APPLICATIONS</a:t>
            </a:r>
            <a:r>
              <a:rPr lang="en-US" smtClean="0"/>
              <a:t>)</a:t>
            </a:r>
          </a:p>
        </p:txBody>
      </p:sp>
      <p:sp>
        <p:nvSpPr>
          <p:cNvPr id="4" name="Footer Placeholder 3"/>
          <p:cNvSpPr>
            <a:spLocks noGrp="1"/>
          </p:cNvSpPr>
          <p:nvPr>
            <p:ph type="ftr" sz="quarter" idx="10"/>
          </p:nvPr>
        </p:nvSpPr>
        <p:spPr/>
        <p:txBody>
          <a:bodyPr/>
          <a:lstStyle/>
          <a:p>
            <a:pPr>
              <a:defRPr/>
            </a:pPr>
            <a:r>
              <a:rPr lang="en-US" altLang="zh-TW" smtClean="0"/>
              <a:t>C. J. YUN</a:t>
            </a:r>
            <a:endParaRPr lang="en-US" altLang="zh-TW"/>
          </a:p>
        </p:txBody>
      </p:sp>
      <p:sp>
        <p:nvSpPr>
          <p:cNvPr id="5" name="Slide Number Placeholder 4"/>
          <p:cNvSpPr>
            <a:spLocks noGrp="1"/>
          </p:cNvSpPr>
          <p:nvPr>
            <p:ph type="sldNum" sz="quarter" idx="11"/>
          </p:nvPr>
        </p:nvSpPr>
        <p:spPr/>
        <p:txBody>
          <a:bodyPr/>
          <a:lstStyle/>
          <a:p>
            <a:pPr>
              <a:defRPr/>
            </a:pPr>
            <a:fld id="{0DE9C873-E75D-4063-8F2B-DE715A30BC8D}" type="slidenum">
              <a:rPr lang="en-US" altLang="zh-TW" smtClean="0"/>
              <a:pPr>
                <a:defRPr/>
              </a:pPr>
              <a:t>17</a:t>
            </a:fld>
            <a:endParaRPr lang="en-US" altLang="zh-TW"/>
          </a:p>
        </p:txBody>
      </p:sp>
      <p:graphicFrame>
        <p:nvGraphicFramePr>
          <p:cNvPr id="6" name="Content Placeholder 5"/>
          <p:cNvGraphicFramePr>
            <a:graphicFrameLocks noGrp="1"/>
          </p:cNvGraphicFramePr>
          <p:nvPr>
            <p:ph idx="1"/>
          </p:nvPr>
        </p:nvGraphicFramePr>
        <p:xfrm>
          <a:off x="0" y="2590800"/>
          <a:ext cx="9144000" cy="4267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le 6"/>
          <p:cNvGraphicFramePr>
            <a:graphicFrameLocks noGrp="1"/>
          </p:cNvGraphicFramePr>
          <p:nvPr/>
        </p:nvGraphicFramePr>
        <p:xfrm>
          <a:off x="152400" y="1371600"/>
          <a:ext cx="8839200" cy="1112520"/>
        </p:xfrm>
        <a:graphic>
          <a:graphicData uri="http://schemas.openxmlformats.org/drawingml/2006/table">
            <a:tbl>
              <a:tblPr firstRow="1" bandRow="1">
                <a:tableStyleId>{5C22544A-7EE6-4342-B048-85BDC9FD1C3A}</a:tableStyleId>
              </a:tblPr>
              <a:tblGrid>
                <a:gridCol w="552450"/>
                <a:gridCol w="552450"/>
                <a:gridCol w="552450"/>
                <a:gridCol w="552450"/>
                <a:gridCol w="552450"/>
                <a:gridCol w="552450"/>
                <a:gridCol w="552450"/>
                <a:gridCol w="552450"/>
                <a:gridCol w="552450"/>
                <a:gridCol w="552450"/>
                <a:gridCol w="552450"/>
                <a:gridCol w="552450"/>
                <a:gridCol w="552450"/>
                <a:gridCol w="552450"/>
                <a:gridCol w="552450"/>
                <a:gridCol w="552450"/>
              </a:tblGrid>
              <a:tr h="370840">
                <a:tc>
                  <a:txBody>
                    <a:bodyPr/>
                    <a:lstStyle/>
                    <a:p>
                      <a:r>
                        <a:rPr lang="en-US" sz="1100" dirty="0" smtClean="0"/>
                        <a:t>1996</a:t>
                      </a:r>
                      <a:endParaRPr lang="en-US" sz="1100" dirty="0"/>
                    </a:p>
                  </a:txBody>
                  <a:tcPr/>
                </a:tc>
                <a:tc>
                  <a:txBody>
                    <a:bodyPr/>
                    <a:lstStyle/>
                    <a:p>
                      <a:r>
                        <a:rPr lang="en-US" sz="1100" dirty="0" smtClean="0"/>
                        <a:t>1997</a:t>
                      </a:r>
                      <a:endParaRPr lang="en-US" sz="1100" dirty="0"/>
                    </a:p>
                  </a:txBody>
                  <a:tcPr/>
                </a:tc>
                <a:tc>
                  <a:txBody>
                    <a:bodyPr/>
                    <a:lstStyle/>
                    <a:p>
                      <a:r>
                        <a:rPr lang="en-US" sz="1100" dirty="0" smtClean="0"/>
                        <a:t>1998</a:t>
                      </a:r>
                      <a:endParaRPr lang="en-US" sz="1100" dirty="0"/>
                    </a:p>
                  </a:txBody>
                  <a:tcPr/>
                </a:tc>
                <a:tc>
                  <a:txBody>
                    <a:bodyPr/>
                    <a:lstStyle/>
                    <a:p>
                      <a:r>
                        <a:rPr lang="en-US" sz="1100" dirty="0" smtClean="0"/>
                        <a:t>1999</a:t>
                      </a:r>
                      <a:endParaRPr lang="en-US" sz="1100" dirty="0"/>
                    </a:p>
                  </a:txBody>
                  <a:tcPr/>
                </a:tc>
                <a:tc>
                  <a:txBody>
                    <a:bodyPr/>
                    <a:lstStyle/>
                    <a:p>
                      <a:r>
                        <a:rPr lang="en-US" sz="1100" dirty="0" smtClean="0"/>
                        <a:t>2000</a:t>
                      </a:r>
                      <a:endParaRPr lang="en-US" sz="1100" dirty="0"/>
                    </a:p>
                  </a:txBody>
                  <a:tcPr/>
                </a:tc>
                <a:tc>
                  <a:txBody>
                    <a:bodyPr/>
                    <a:lstStyle/>
                    <a:p>
                      <a:r>
                        <a:rPr lang="en-US" sz="1100" dirty="0" smtClean="0"/>
                        <a:t>2001</a:t>
                      </a:r>
                      <a:endParaRPr lang="en-US" sz="1100" dirty="0"/>
                    </a:p>
                  </a:txBody>
                  <a:tcPr/>
                </a:tc>
                <a:tc>
                  <a:txBody>
                    <a:bodyPr/>
                    <a:lstStyle/>
                    <a:p>
                      <a:r>
                        <a:rPr lang="en-US" sz="1100" dirty="0" smtClean="0"/>
                        <a:t>2002</a:t>
                      </a:r>
                      <a:endParaRPr lang="en-US" sz="1100" dirty="0"/>
                    </a:p>
                  </a:txBody>
                  <a:tcPr/>
                </a:tc>
                <a:tc>
                  <a:txBody>
                    <a:bodyPr/>
                    <a:lstStyle/>
                    <a:p>
                      <a:r>
                        <a:rPr lang="en-US" sz="1100" dirty="0" smtClean="0"/>
                        <a:t>2003</a:t>
                      </a:r>
                      <a:endParaRPr lang="en-US" sz="1100" dirty="0"/>
                    </a:p>
                  </a:txBody>
                  <a:tcPr/>
                </a:tc>
                <a:tc>
                  <a:txBody>
                    <a:bodyPr/>
                    <a:lstStyle/>
                    <a:p>
                      <a:r>
                        <a:rPr lang="en-US" sz="1100" dirty="0" smtClean="0"/>
                        <a:t>2004</a:t>
                      </a:r>
                      <a:endParaRPr lang="en-US" sz="1100" dirty="0"/>
                    </a:p>
                  </a:txBody>
                  <a:tcPr/>
                </a:tc>
                <a:tc>
                  <a:txBody>
                    <a:bodyPr/>
                    <a:lstStyle/>
                    <a:p>
                      <a:r>
                        <a:rPr lang="en-US" sz="1100" dirty="0" smtClean="0"/>
                        <a:t>2005</a:t>
                      </a:r>
                      <a:endParaRPr lang="en-US" sz="1100" dirty="0"/>
                    </a:p>
                  </a:txBody>
                  <a:tcPr/>
                </a:tc>
                <a:tc>
                  <a:txBody>
                    <a:bodyPr/>
                    <a:lstStyle/>
                    <a:p>
                      <a:r>
                        <a:rPr lang="en-US" sz="1100" dirty="0" smtClean="0"/>
                        <a:t>2006</a:t>
                      </a:r>
                      <a:endParaRPr lang="en-US" sz="1100" dirty="0"/>
                    </a:p>
                  </a:txBody>
                  <a:tcPr/>
                </a:tc>
                <a:tc>
                  <a:txBody>
                    <a:bodyPr/>
                    <a:lstStyle/>
                    <a:p>
                      <a:r>
                        <a:rPr lang="en-US" sz="1100" dirty="0" smtClean="0"/>
                        <a:t>2007</a:t>
                      </a:r>
                      <a:endParaRPr lang="en-US" sz="1100" dirty="0"/>
                    </a:p>
                  </a:txBody>
                  <a:tcPr/>
                </a:tc>
                <a:tc>
                  <a:txBody>
                    <a:bodyPr/>
                    <a:lstStyle/>
                    <a:p>
                      <a:r>
                        <a:rPr lang="en-US" sz="1100" dirty="0" smtClean="0"/>
                        <a:t>2008</a:t>
                      </a:r>
                      <a:endParaRPr lang="en-US" sz="1100" dirty="0"/>
                    </a:p>
                  </a:txBody>
                  <a:tcPr/>
                </a:tc>
                <a:tc>
                  <a:txBody>
                    <a:bodyPr/>
                    <a:lstStyle/>
                    <a:p>
                      <a:r>
                        <a:rPr lang="en-US" sz="1100" dirty="0" smtClean="0"/>
                        <a:t>2009</a:t>
                      </a:r>
                      <a:endParaRPr lang="en-US" sz="1100" dirty="0"/>
                    </a:p>
                  </a:txBody>
                  <a:tcPr/>
                </a:tc>
                <a:tc>
                  <a:txBody>
                    <a:bodyPr/>
                    <a:lstStyle/>
                    <a:p>
                      <a:r>
                        <a:rPr lang="en-US" sz="1100" dirty="0" smtClean="0"/>
                        <a:t>2010</a:t>
                      </a:r>
                      <a:endParaRPr lang="en-US" sz="1100" dirty="0"/>
                    </a:p>
                  </a:txBody>
                  <a:tcPr/>
                </a:tc>
                <a:tc>
                  <a:txBody>
                    <a:bodyPr/>
                    <a:lstStyle/>
                    <a:p>
                      <a:r>
                        <a:rPr lang="en-US" sz="1100" dirty="0" smtClean="0"/>
                        <a:t>2011</a:t>
                      </a:r>
                      <a:endParaRPr lang="en-US" sz="1100" dirty="0"/>
                    </a:p>
                  </a:txBody>
                  <a:tcPr/>
                </a:tc>
              </a:tr>
              <a:tr h="370840">
                <a:tc>
                  <a:txBody>
                    <a:bodyPr/>
                    <a:lstStyle/>
                    <a:p>
                      <a:r>
                        <a:rPr lang="en-US" dirty="0" smtClean="0"/>
                        <a:t>-</a:t>
                      </a:r>
                      <a:endParaRPr lang="en-US" dirty="0"/>
                    </a:p>
                  </a:txBody>
                  <a:tcPr/>
                </a:tc>
                <a:tc>
                  <a:txBody>
                    <a:bodyPr/>
                    <a:lstStyle/>
                    <a:p>
                      <a:r>
                        <a:rPr lang="en-US" dirty="0" smtClean="0"/>
                        <a:t>1</a:t>
                      </a:r>
                      <a:endParaRPr lang="en-US" dirty="0"/>
                    </a:p>
                  </a:txBody>
                  <a:tcPr/>
                </a:tc>
                <a:tc>
                  <a:txBody>
                    <a:bodyPr/>
                    <a:lstStyle/>
                    <a:p>
                      <a:r>
                        <a:rPr lang="en-US" dirty="0" smtClean="0"/>
                        <a:t>3</a:t>
                      </a:r>
                      <a:endParaRPr lang="en-US" dirty="0"/>
                    </a:p>
                  </a:txBody>
                  <a:tcPr/>
                </a:tc>
                <a:tc>
                  <a:txBody>
                    <a:bodyPr/>
                    <a:lstStyle/>
                    <a:p>
                      <a:r>
                        <a:rPr lang="en-US" dirty="0" smtClean="0"/>
                        <a:t>6</a:t>
                      </a:r>
                      <a:endParaRPr lang="en-US" dirty="0"/>
                    </a:p>
                  </a:txBody>
                  <a:tcPr/>
                </a:tc>
                <a:tc>
                  <a:txBody>
                    <a:bodyPr/>
                    <a:lstStyle/>
                    <a:p>
                      <a:r>
                        <a:rPr lang="en-US" dirty="0" smtClean="0"/>
                        <a:t>5</a:t>
                      </a:r>
                      <a:endParaRPr lang="en-US" dirty="0"/>
                    </a:p>
                  </a:txBody>
                  <a:tcPr/>
                </a:tc>
                <a:tc>
                  <a:txBody>
                    <a:bodyPr/>
                    <a:lstStyle/>
                    <a:p>
                      <a:r>
                        <a:rPr lang="en-US" dirty="0" smtClean="0"/>
                        <a:t>9</a:t>
                      </a:r>
                      <a:endParaRPr lang="en-US" dirty="0"/>
                    </a:p>
                  </a:txBody>
                  <a:tcPr/>
                </a:tc>
                <a:tc>
                  <a:txBody>
                    <a:bodyPr/>
                    <a:lstStyle/>
                    <a:p>
                      <a:r>
                        <a:rPr lang="en-US" dirty="0" smtClean="0"/>
                        <a:t>2</a:t>
                      </a:r>
                      <a:endParaRPr lang="en-US" dirty="0"/>
                    </a:p>
                  </a:txBody>
                  <a:tcPr/>
                </a:tc>
                <a:tc>
                  <a:txBody>
                    <a:bodyPr/>
                    <a:lstStyle/>
                    <a:p>
                      <a:r>
                        <a:rPr lang="en-US" dirty="0" smtClean="0"/>
                        <a:t>2</a:t>
                      </a:r>
                      <a:endParaRPr lang="en-US" dirty="0"/>
                    </a:p>
                  </a:txBody>
                  <a:tcPr/>
                </a:tc>
                <a:tc>
                  <a:txBody>
                    <a:bodyPr/>
                    <a:lstStyle/>
                    <a:p>
                      <a:r>
                        <a:rPr lang="en-US" dirty="0" smtClean="0"/>
                        <a:t>2</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15</a:t>
                      </a:r>
                      <a:endParaRPr lang="en-US" dirty="0"/>
                    </a:p>
                  </a:txBody>
                  <a:tcPr/>
                </a:tc>
                <a:tc>
                  <a:txBody>
                    <a:bodyPr/>
                    <a:lstStyle/>
                    <a:p>
                      <a:r>
                        <a:rPr lang="en-US" dirty="0" smtClean="0"/>
                        <a:t>16</a:t>
                      </a:r>
                      <a:endParaRPr lang="en-US" dirty="0"/>
                    </a:p>
                  </a:txBody>
                  <a:tcPr/>
                </a:tc>
                <a:tc>
                  <a:txBody>
                    <a:bodyPr/>
                    <a:lstStyle/>
                    <a:p>
                      <a:r>
                        <a:rPr lang="en-US" dirty="0" smtClean="0"/>
                        <a:t>12</a:t>
                      </a:r>
                      <a:endParaRPr lang="en-US" dirty="0"/>
                    </a:p>
                  </a:txBody>
                  <a:tcPr/>
                </a:tc>
                <a:tc>
                  <a:txBody>
                    <a:bodyPr/>
                    <a:lstStyle/>
                    <a:p>
                      <a:r>
                        <a:rPr lang="en-US" dirty="0" smtClean="0"/>
                        <a:t>11</a:t>
                      </a:r>
                      <a:endParaRPr lang="en-US" dirty="0"/>
                    </a:p>
                  </a:txBody>
                  <a:tcPr/>
                </a:tc>
                <a:tc>
                  <a:txBody>
                    <a:bodyPr/>
                    <a:lstStyle/>
                    <a:p>
                      <a:r>
                        <a:rPr lang="en-US" dirty="0" smtClean="0"/>
                        <a:t>12</a:t>
                      </a:r>
                      <a:endParaRPr lang="en-US" dirty="0"/>
                    </a:p>
                  </a:txBody>
                  <a:tcPr/>
                </a:tc>
              </a:tr>
              <a:tr h="370840">
                <a:tc gridSpan="16">
                  <a:txBody>
                    <a:bodyPr/>
                    <a:lstStyle/>
                    <a:p>
                      <a:pPr algn="ctr"/>
                      <a:r>
                        <a:rPr lang="en-US" b="1" dirty="0" smtClean="0">
                          <a:solidFill>
                            <a:schemeClr val="tx2">
                              <a:lumMod val="75000"/>
                            </a:schemeClr>
                          </a:solidFill>
                        </a:rPr>
                        <a:t>98</a:t>
                      </a:r>
                      <a:endParaRPr lang="en-US" b="1" dirty="0">
                        <a:solidFill>
                          <a:schemeClr val="tx2">
                            <a:lumMod val="75000"/>
                          </a:schemeClr>
                        </a:solidFill>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bl>
          </a:graphicData>
        </a:graphic>
      </p:graphicFrame>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solidFill>
                  <a:schemeClr val="bg2">
                    <a:lumMod val="20000"/>
                    <a:lumOff val="80000"/>
                  </a:schemeClr>
                </a:solidFill>
              </a:rPr>
              <a:t>GRANTED</a:t>
            </a:r>
            <a:endParaRPr lang="en-US" dirty="0">
              <a:solidFill>
                <a:schemeClr val="bg2">
                  <a:lumMod val="20000"/>
                  <a:lumOff val="80000"/>
                </a:schemeClr>
              </a:solidFill>
            </a:endParaRPr>
          </a:p>
        </p:txBody>
      </p:sp>
      <p:graphicFrame>
        <p:nvGraphicFramePr>
          <p:cNvPr id="6" name="Content Placeholder 5"/>
          <p:cNvGraphicFramePr>
            <a:graphicFrameLocks noGrp="1"/>
          </p:cNvGraphicFramePr>
          <p:nvPr>
            <p:ph idx="1"/>
          </p:nvPr>
        </p:nvGraphicFramePr>
        <p:xfrm>
          <a:off x="685800" y="1447800"/>
          <a:ext cx="7696200" cy="4038601"/>
        </p:xfrm>
        <a:graphic>
          <a:graphicData uri="http://schemas.openxmlformats.org/drawingml/2006/table">
            <a:tbl>
              <a:tblPr firstRow="1" bandRow="1">
                <a:tableStyleId>{8A107856-5554-42FB-B03E-39F5DBC370BA}</a:tableStyleId>
              </a:tblPr>
              <a:tblGrid>
                <a:gridCol w="4800600"/>
                <a:gridCol w="2895600"/>
              </a:tblGrid>
              <a:tr h="1053548">
                <a:tc gridSpan="2">
                  <a:txBody>
                    <a:bodyPr/>
                    <a:lstStyle/>
                    <a:p>
                      <a:pPr algn="ctr"/>
                      <a:endParaRPr lang="en-US" sz="1200" dirty="0" smtClean="0"/>
                    </a:p>
                    <a:p>
                      <a:pPr algn="ctr"/>
                      <a:r>
                        <a:rPr lang="en-US" sz="3600" dirty="0" smtClean="0"/>
                        <a:t>GRANTED</a:t>
                      </a:r>
                      <a:endParaRPr lang="en-US" sz="3600" dirty="0">
                        <a:solidFill>
                          <a:srgbClr val="FFFF00"/>
                        </a:solidFill>
                      </a:endParaRPr>
                    </a:p>
                  </a:txBody>
                  <a:tcPr/>
                </a:tc>
                <a:tc hMerge="1">
                  <a:txBody>
                    <a:bodyPr/>
                    <a:lstStyle/>
                    <a:p>
                      <a:endParaRPr lang="en-US" dirty="0"/>
                    </a:p>
                  </a:txBody>
                  <a:tcPr/>
                </a:tc>
              </a:tr>
              <a:tr h="610389">
                <a:tc>
                  <a:txBody>
                    <a:bodyPr/>
                    <a:lstStyle/>
                    <a:p>
                      <a:r>
                        <a:rPr lang="en-US" sz="2800" dirty="0" smtClean="0"/>
                        <a:t>PATENT</a:t>
                      </a:r>
                      <a:endParaRPr lang="en-US" sz="2800" dirty="0"/>
                    </a:p>
                  </a:txBody>
                  <a:tcPr/>
                </a:tc>
                <a:tc>
                  <a:txBody>
                    <a:bodyPr/>
                    <a:lstStyle/>
                    <a:p>
                      <a:pPr algn="ctr"/>
                      <a:r>
                        <a:rPr lang="en-US" sz="2800" dirty="0" smtClean="0"/>
                        <a:t>57</a:t>
                      </a:r>
                      <a:endParaRPr lang="en-US" sz="2800" dirty="0"/>
                    </a:p>
                  </a:txBody>
                  <a:tcPr/>
                </a:tc>
              </a:tr>
              <a:tr h="610389">
                <a:tc>
                  <a:txBody>
                    <a:bodyPr/>
                    <a:lstStyle/>
                    <a:p>
                      <a:r>
                        <a:rPr lang="en-US" sz="2800" dirty="0" smtClean="0"/>
                        <a:t>PATENT OF INTRODUCTION</a:t>
                      </a:r>
                      <a:endParaRPr lang="en-US" sz="2800" dirty="0"/>
                    </a:p>
                  </a:txBody>
                  <a:tcPr/>
                </a:tc>
                <a:tc>
                  <a:txBody>
                    <a:bodyPr/>
                    <a:lstStyle/>
                    <a:p>
                      <a:pPr algn="ctr"/>
                      <a:r>
                        <a:rPr lang="en-US" sz="2800" dirty="0" smtClean="0"/>
                        <a:t>78</a:t>
                      </a:r>
                      <a:endParaRPr lang="en-US" sz="2800" dirty="0"/>
                    </a:p>
                  </a:txBody>
                  <a:tcPr/>
                </a:tc>
              </a:tr>
              <a:tr h="610389">
                <a:tc>
                  <a:txBody>
                    <a:bodyPr/>
                    <a:lstStyle/>
                    <a:p>
                      <a:r>
                        <a:rPr lang="en-US" sz="2800" dirty="0" smtClean="0"/>
                        <a:t>UTILITY MODEL</a:t>
                      </a:r>
                      <a:endParaRPr lang="en-US" sz="2800" dirty="0"/>
                    </a:p>
                  </a:txBody>
                  <a:tcPr/>
                </a:tc>
                <a:tc>
                  <a:txBody>
                    <a:bodyPr/>
                    <a:lstStyle/>
                    <a:p>
                      <a:pPr algn="ctr"/>
                      <a:r>
                        <a:rPr lang="en-US" sz="2800" dirty="0" smtClean="0"/>
                        <a:t>368</a:t>
                      </a:r>
                      <a:endParaRPr lang="en-US" sz="2800" dirty="0"/>
                    </a:p>
                  </a:txBody>
                  <a:tcPr/>
                </a:tc>
              </a:tr>
              <a:tr h="1153886">
                <a:tc>
                  <a:txBody>
                    <a:bodyPr/>
                    <a:lstStyle/>
                    <a:p>
                      <a:r>
                        <a:rPr lang="en-US" sz="2800" dirty="0" smtClean="0"/>
                        <a:t>                     total</a:t>
                      </a:r>
                      <a:endParaRPr lang="en-US" sz="2800" dirty="0"/>
                    </a:p>
                  </a:txBody>
                  <a:tcPr/>
                </a:tc>
                <a:tc>
                  <a:txBody>
                    <a:bodyPr/>
                    <a:lstStyle/>
                    <a:p>
                      <a:pPr algn="ctr"/>
                      <a:r>
                        <a:rPr lang="en-US" sz="4000" dirty="0" smtClean="0"/>
                        <a:t>503</a:t>
                      </a:r>
                      <a:endParaRPr lang="en-US" sz="4000" dirty="0"/>
                    </a:p>
                  </a:txBody>
                  <a:tcPr/>
                </a:tc>
              </a:tr>
            </a:tbl>
          </a:graphicData>
        </a:graphic>
      </p:graphicFrame>
      <p:sp>
        <p:nvSpPr>
          <p:cNvPr id="5" name="Slide Number Placeholder 4"/>
          <p:cNvSpPr>
            <a:spLocks noGrp="1"/>
          </p:cNvSpPr>
          <p:nvPr>
            <p:ph type="sldNum" sz="quarter" idx="11"/>
          </p:nvPr>
        </p:nvSpPr>
        <p:spPr/>
        <p:txBody>
          <a:bodyPr/>
          <a:lstStyle/>
          <a:p>
            <a:pPr>
              <a:defRPr/>
            </a:pPr>
            <a:fld id="{7293A35C-3F3B-4123-8B48-43944F1166A1}" type="slidenum">
              <a:rPr lang="en-US" altLang="zh-TW" smtClean="0"/>
              <a:pPr>
                <a:defRPr/>
              </a:pPr>
              <a:t>18</a:t>
            </a:fld>
            <a:endParaRPr lang="en-US" altLang="zh-TW"/>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US" sz="3200" b="1" dirty="0" smtClean="0">
                <a:solidFill>
                  <a:srgbClr val="C00000"/>
                </a:solidFill>
                <a:effectLst>
                  <a:outerShdw blurRad="38100" dist="38100" dir="2700000" algn="tl">
                    <a:srgbClr val="000000">
                      <a:alpha val="43137"/>
                    </a:srgbClr>
                  </a:outerShdw>
                </a:effectLst>
              </a:rPr>
              <a:t>Trademark, Industrial Design Protection and Development Directorate</a:t>
            </a:r>
            <a:endParaRPr lang="en-US" sz="3200" dirty="0">
              <a:solidFill>
                <a:srgbClr val="C00000"/>
              </a:solidFill>
            </a:endParaRPr>
          </a:p>
        </p:txBody>
      </p:sp>
      <p:sp>
        <p:nvSpPr>
          <p:cNvPr id="3" name="Content Placeholder 2"/>
          <p:cNvSpPr>
            <a:spLocks noGrp="1"/>
          </p:cNvSpPr>
          <p:nvPr>
            <p:ph idx="1"/>
          </p:nvPr>
        </p:nvSpPr>
        <p:spPr>
          <a:solidFill>
            <a:schemeClr val="accent6">
              <a:lumMod val="40000"/>
              <a:lumOff val="60000"/>
            </a:schemeClr>
          </a:solidFill>
        </p:spPr>
        <p:style>
          <a:lnRef idx="2">
            <a:schemeClr val="accent1"/>
          </a:lnRef>
          <a:fillRef idx="1">
            <a:schemeClr val="lt1"/>
          </a:fillRef>
          <a:effectRef idx="0">
            <a:schemeClr val="accent1"/>
          </a:effectRef>
          <a:fontRef idx="minor">
            <a:schemeClr val="dk1"/>
          </a:fontRef>
        </p:style>
        <p:txBody>
          <a:bodyPr/>
          <a:lstStyle/>
          <a:p>
            <a:pPr>
              <a:buNone/>
            </a:pPr>
            <a:r>
              <a:rPr lang="en-US" dirty="0" smtClean="0"/>
              <a:t>    REGARDING REGITRATION AND PROTECTION THIS DIRECTORATE HAS TWO SECTION</a:t>
            </a:r>
            <a:endParaRPr lang="en-US" dirty="0"/>
          </a:p>
        </p:txBody>
      </p:sp>
      <p:sp>
        <p:nvSpPr>
          <p:cNvPr id="4" name="Rounded Rectangle 3"/>
          <p:cNvSpPr/>
          <p:nvPr/>
        </p:nvSpPr>
        <p:spPr>
          <a:xfrm>
            <a:off x="533400" y="3429000"/>
            <a:ext cx="3581400" cy="1905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t>TRADEMARK</a:t>
            </a:r>
            <a:endParaRPr lang="en-US" sz="4800" dirty="0"/>
          </a:p>
        </p:txBody>
      </p:sp>
      <p:sp>
        <p:nvSpPr>
          <p:cNvPr id="5" name="Rounded Rectangle 4"/>
          <p:cNvSpPr/>
          <p:nvPr/>
        </p:nvSpPr>
        <p:spPr>
          <a:xfrm>
            <a:off x="4724400" y="3429000"/>
            <a:ext cx="3581400" cy="1905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t>INDUSTRIAL DESIGN</a:t>
            </a:r>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392362"/>
          </a:xfrm>
        </p:spPr>
        <p:style>
          <a:lnRef idx="0">
            <a:schemeClr val="accent1"/>
          </a:lnRef>
          <a:fillRef idx="3">
            <a:schemeClr val="accent1"/>
          </a:fillRef>
          <a:effectRef idx="3">
            <a:schemeClr val="accent1"/>
          </a:effectRef>
          <a:fontRef idx="minor">
            <a:schemeClr val="lt1"/>
          </a:fontRef>
        </p:style>
        <p:txBody>
          <a:bodyPr>
            <a:normAutofit/>
          </a:bodyPr>
          <a:lstStyle/>
          <a:p>
            <a:r>
              <a:rPr lang="en-US" b="1" dirty="0" smtClean="0"/>
              <a:t> </a:t>
            </a:r>
            <a:r>
              <a:rPr lang="en-US" sz="4000" b="1" dirty="0" smtClean="0"/>
              <a:t>Industrial Design, Innovation and IP Protection:  National Strategies.  Experiences of Ethiop</a:t>
            </a:r>
            <a:r>
              <a:rPr lang="en-US" b="1" dirty="0" smtClean="0"/>
              <a:t>ia</a:t>
            </a:r>
            <a:endParaRPr lang="en-US" dirty="0"/>
          </a:p>
        </p:txBody>
      </p:sp>
      <p:sp>
        <p:nvSpPr>
          <p:cNvPr id="3" name="Content Placeholder 2"/>
          <p:cNvSpPr>
            <a:spLocks noGrp="1"/>
          </p:cNvSpPr>
          <p:nvPr>
            <p:ph idx="1"/>
          </p:nvPr>
        </p:nvSpPr>
        <p:spPr>
          <a:xfrm>
            <a:off x="381000" y="3200399"/>
            <a:ext cx="8382000" cy="2819401"/>
          </a:xfrm>
        </p:spPr>
        <p:style>
          <a:lnRef idx="1">
            <a:schemeClr val="accent2"/>
          </a:lnRef>
          <a:fillRef idx="2">
            <a:schemeClr val="accent2"/>
          </a:fillRef>
          <a:effectRef idx="1">
            <a:schemeClr val="accent2"/>
          </a:effectRef>
          <a:fontRef idx="minor">
            <a:schemeClr val="dk1"/>
          </a:fontRef>
        </p:style>
        <p:txBody>
          <a:bodyPr>
            <a:normAutofit/>
          </a:bodyPr>
          <a:lstStyle/>
          <a:p>
            <a:pPr>
              <a:buNone/>
            </a:pPr>
            <a:r>
              <a:rPr lang="en-US" b="1" dirty="0" smtClean="0"/>
              <a:t>    </a:t>
            </a:r>
            <a:r>
              <a:rPr lang="en-US" b="1" dirty="0" smtClean="0">
                <a:solidFill>
                  <a:srgbClr val="C00000"/>
                </a:solidFill>
              </a:rPr>
              <a:t>                   </a:t>
            </a:r>
          </a:p>
          <a:p>
            <a:pPr>
              <a:buNone/>
            </a:pPr>
            <a:r>
              <a:rPr lang="en-US" b="1" dirty="0" smtClean="0">
                <a:solidFill>
                  <a:srgbClr val="C00000"/>
                </a:solidFill>
              </a:rPr>
              <a:t>                           By </a:t>
            </a:r>
            <a:r>
              <a:rPr lang="en-US" b="1" dirty="0" err="1" smtClean="0">
                <a:solidFill>
                  <a:srgbClr val="C00000"/>
                </a:solidFill>
              </a:rPr>
              <a:t>Girma</a:t>
            </a:r>
            <a:r>
              <a:rPr lang="en-US" b="1" dirty="0" smtClean="0">
                <a:solidFill>
                  <a:srgbClr val="C00000"/>
                </a:solidFill>
              </a:rPr>
              <a:t> </a:t>
            </a:r>
            <a:r>
              <a:rPr lang="en-US" b="1" dirty="0" err="1" smtClean="0">
                <a:solidFill>
                  <a:srgbClr val="C00000"/>
                </a:solidFill>
              </a:rPr>
              <a:t>Bejiga</a:t>
            </a:r>
            <a:endParaRPr lang="en-US" b="1" dirty="0" smtClean="0">
              <a:solidFill>
                <a:srgbClr val="C00000"/>
              </a:solidFill>
            </a:endParaRPr>
          </a:p>
          <a:p>
            <a:pPr algn="r">
              <a:buNone/>
            </a:pPr>
            <a:r>
              <a:rPr lang="en-US" b="1" dirty="0" smtClean="0">
                <a:solidFill>
                  <a:srgbClr val="7030A0"/>
                </a:solidFill>
              </a:rPr>
              <a:t>Cairo/Egypt                                        </a:t>
            </a:r>
          </a:p>
          <a:p>
            <a:pPr algn="r">
              <a:buNone/>
            </a:pPr>
            <a:r>
              <a:rPr lang="en-US" b="1" dirty="0" smtClean="0">
                <a:solidFill>
                  <a:srgbClr val="7030A0"/>
                </a:solidFill>
              </a:rPr>
              <a:t>May 8, 2013</a:t>
            </a:r>
            <a:endParaRPr lang="en-US" b="1" dirty="0">
              <a:solidFill>
                <a:srgbClr val="7030A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US" b="1" dirty="0" smtClean="0"/>
              <a:t>Duration of Registration</a:t>
            </a:r>
            <a:endParaRPr lang="en-US"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a:bodyPr>
          <a:lstStyle/>
          <a:p>
            <a:r>
              <a:rPr lang="en-US" dirty="0" smtClean="0"/>
              <a:t>The registration of a </a:t>
            </a:r>
            <a:r>
              <a:rPr lang="en-US" b="1" dirty="0" smtClean="0">
                <a:solidFill>
                  <a:srgbClr val="C00000"/>
                </a:solidFill>
              </a:rPr>
              <a:t>trademark</a:t>
            </a:r>
            <a:r>
              <a:rPr lang="en-US" dirty="0" smtClean="0"/>
              <a:t> shall remain valid for a period of </a:t>
            </a:r>
            <a:r>
              <a:rPr lang="en-US" b="1" dirty="0" smtClean="0">
                <a:solidFill>
                  <a:srgbClr val="0070C0"/>
                </a:solidFill>
              </a:rPr>
              <a:t>seven years </a:t>
            </a:r>
            <a:r>
              <a:rPr lang="en-US" dirty="0" smtClean="0"/>
              <a:t>from the date of submission of the application for registration.</a:t>
            </a:r>
          </a:p>
          <a:p>
            <a:r>
              <a:rPr lang="en-US" dirty="0" smtClean="0"/>
              <a:t>The protection granted to an </a:t>
            </a:r>
            <a:r>
              <a:rPr lang="en-US" b="1" dirty="0" smtClean="0">
                <a:solidFill>
                  <a:srgbClr val="C00000"/>
                </a:solidFill>
              </a:rPr>
              <a:t>industrial design </a:t>
            </a:r>
            <a:r>
              <a:rPr lang="en-US" dirty="0" smtClean="0"/>
              <a:t>shall be valid for a period of </a:t>
            </a:r>
            <a:r>
              <a:rPr lang="en-US" b="1" dirty="0" smtClean="0">
                <a:solidFill>
                  <a:srgbClr val="0070C0"/>
                </a:solidFill>
              </a:rPr>
              <a:t>five years </a:t>
            </a:r>
            <a:r>
              <a:rPr lang="en-US" dirty="0" smtClean="0"/>
              <a:t>from the filing date of the application for registration. Such period </a:t>
            </a:r>
            <a:r>
              <a:rPr lang="en-US" b="1" dirty="0" smtClean="0">
                <a:solidFill>
                  <a:srgbClr val="0070C0"/>
                </a:solidFill>
              </a:rPr>
              <a:t>may be extended for two extensions of five years </a:t>
            </a:r>
            <a:r>
              <a:rPr lang="en-US" dirty="0" smtClean="0"/>
              <a:t>each if proof is furnished that the industrial design is being used in Ethiopia.</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a:solidFill>
            <a:srgbClr val="C00000"/>
          </a:solidFill>
        </p:spPr>
        <p:style>
          <a:lnRef idx="2">
            <a:schemeClr val="accent2"/>
          </a:lnRef>
          <a:fillRef idx="1">
            <a:schemeClr val="lt1"/>
          </a:fillRef>
          <a:effectRef idx="0">
            <a:schemeClr val="accent2"/>
          </a:effectRef>
          <a:fontRef idx="minor">
            <a:schemeClr val="dk1"/>
          </a:fontRef>
        </p:style>
        <p:txBody>
          <a:bodyPr>
            <a:noAutofit/>
          </a:bodyPr>
          <a:lstStyle/>
          <a:p>
            <a:r>
              <a:rPr lang="en-US" sz="3200" b="1" dirty="0" smtClean="0">
                <a:solidFill>
                  <a:srgbClr val="FFFF00"/>
                </a:solidFill>
                <a:effectLst>
                  <a:outerShdw blurRad="38100" dist="38100" dir="2700000" algn="tl">
                    <a:srgbClr val="000000">
                      <a:alpha val="43137"/>
                    </a:srgbClr>
                  </a:outerShdw>
                </a:effectLst>
              </a:rPr>
              <a:t/>
            </a:r>
            <a:br>
              <a:rPr lang="en-US" sz="3200" b="1" dirty="0" smtClean="0">
                <a:solidFill>
                  <a:srgbClr val="FFFF00"/>
                </a:solidFill>
                <a:effectLst>
                  <a:outerShdw blurRad="38100" dist="38100" dir="2700000" algn="tl">
                    <a:srgbClr val="000000">
                      <a:alpha val="43137"/>
                    </a:srgbClr>
                  </a:outerShdw>
                </a:effectLst>
              </a:rPr>
            </a:br>
            <a:r>
              <a:rPr lang="en-US" sz="3200" b="1" dirty="0" smtClean="0">
                <a:solidFill>
                  <a:srgbClr val="FFFF00"/>
                </a:solidFill>
                <a:effectLst>
                  <a:outerShdw blurRad="38100" dist="38100" dir="2700000" algn="tl">
                    <a:srgbClr val="000000">
                      <a:alpha val="43137"/>
                    </a:srgbClr>
                  </a:outerShdw>
                </a:effectLst>
              </a:rPr>
              <a:t/>
            </a:r>
            <a:br>
              <a:rPr lang="en-US" sz="3200" b="1" dirty="0" smtClean="0">
                <a:solidFill>
                  <a:srgbClr val="FFFF00"/>
                </a:solidFill>
                <a:effectLst>
                  <a:outerShdw blurRad="38100" dist="38100" dir="2700000" algn="tl">
                    <a:srgbClr val="000000">
                      <a:alpha val="43137"/>
                    </a:srgbClr>
                  </a:outerShdw>
                </a:effectLst>
              </a:rPr>
            </a:br>
            <a:r>
              <a:rPr lang="en-US" sz="4800" b="1" dirty="0" smtClean="0">
                <a:solidFill>
                  <a:srgbClr val="FFFF00"/>
                </a:solidFill>
                <a:effectLst>
                  <a:outerShdw blurRad="38100" dist="38100" dir="2700000" algn="tl">
                    <a:srgbClr val="000000">
                      <a:alpha val="43137"/>
                    </a:srgbClr>
                  </a:outerShdw>
                </a:effectLst>
              </a:rPr>
              <a:t>Trademark</a:t>
            </a:r>
            <a:br>
              <a:rPr lang="en-US" sz="4800" b="1" dirty="0" smtClean="0">
                <a:solidFill>
                  <a:srgbClr val="FFFF00"/>
                </a:solidFill>
                <a:effectLst>
                  <a:outerShdw blurRad="38100" dist="38100" dir="2700000" algn="tl">
                    <a:srgbClr val="000000">
                      <a:alpha val="43137"/>
                    </a:srgbClr>
                  </a:outerShdw>
                </a:effectLst>
              </a:rPr>
            </a:br>
            <a:r>
              <a:rPr lang="en-US" sz="2400" b="1" dirty="0" smtClean="0">
                <a:solidFill>
                  <a:srgbClr val="FFFF00"/>
                </a:solidFill>
                <a:effectLst>
                  <a:outerShdw blurRad="38100" dist="38100" dir="2700000" algn="tl">
                    <a:srgbClr val="000000">
                      <a:alpha val="43137"/>
                    </a:srgbClr>
                  </a:outerShdw>
                </a:effectLst>
              </a:rPr>
              <a:t/>
            </a:r>
            <a:br>
              <a:rPr lang="en-US" sz="2400" b="1" dirty="0" smtClean="0">
                <a:solidFill>
                  <a:srgbClr val="FFFF00"/>
                </a:solidFill>
                <a:effectLst>
                  <a:outerShdw blurRad="38100" dist="38100" dir="2700000" algn="tl">
                    <a:srgbClr val="000000">
                      <a:alpha val="43137"/>
                    </a:srgbClr>
                  </a:outerShdw>
                </a:effectLst>
              </a:rPr>
            </a:br>
            <a:endParaRPr lang="en-US" sz="2400" dirty="0"/>
          </a:p>
        </p:txBody>
      </p:sp>
      <p:sp>
        <p:nvSpPr>
          <p:cNvPr id="3" name="Content Placeholder 2"/>
          <p:cNvSpPr>
            <a:spLocks noGrp="1"/>
          </p:cNvSpPr>
          <p:nvPr>
            <p:ph idx="1"/>
          </p:nvPr>
        </p:nvSpPr>
        <p:spPr>
          <a:xfrm>
            <a:off x="457200" y="1981200"/>
            <a:ext cx="8229600" cy="4144963"/>
          </a:xfrm>
        </p:spPr>
        <p:txBody>
          <a:bodyPr>
            <a:normAutofit fontScale="85000" lnSpcReduction="10000"/>
          </a:bodyPr>
          <a:lstStyle/>
          <a:p>
            <a:pPr>
              <a:buNone/>
            </a:pPr>
            <a:r>
              <a:rPr lang="en-US" b="1" dirty="0" smtClean="0"/>
              <a:t>    </a:t>
            </a:r>
            <a:r>
              <a:rPr lang="en-US" b="1" u="sng" dirty="0" smtClean="0"/>
              <a:t>Competent Court</a:t>
            </a:r>
            <a:r>
              <a:rPr lang="en-US" b="1" dirty="0" smtClean="0"/>
              <a:t> </a:t>
            </a:r>
            <a:endParaRPr lang="en-US" dirty="0" smtClean="0"/>
          </a:p>
          <a:p>
            <a:r>
              <a:rPr lang="en-US" dirty="0" smtClean="0"/>
              <a:t>The </a:t>
            </a:r>
            <a:r>
              <a:rPr lang="en-US" b="1" dirty="0" smtClean="0">
                <a:solidFill>
                  <a:srgbClr val="FF0000"/>
                </a:solidFill>
              </a:rPr>
              <a:t>Federal Courts </a:t>
            </a:r>
            <a:r>
              <a:rPr lang="en-US" dirty="0" smtClean="0"/>
              <a:t>shall have jurisdiction over disputes and related matters that are governed by this Proclamation and the Regulations.</a:t>
            </a:r>
          </a:p>
          <a:p>
            <a:pPr lvl="0">
              <a:buNone/>
            </a:pPr>
            <a:r>
              <a:rPr lang="en-US" b="1" dirty="0" smtClean="0"/>
              <a:t>    </a:t>
            </a:r>
            <a:r>
              <a:rPr lang="en-US" b="1" u="sng" dirty="0" smtClean="0"/>
              <a:t>Criminal Sanctions</a:t>
            </a:r>
            <a:r>
              <a:rPr lang="en-US" b="1" dirty="0" smtClean="0"/>
              <a:t> </a:t>
            </a:r>
            <a:endParaRPr lang="en-US" dirty="0" smtClean="0"/>
          </a:p>
          <a:p>
            <a:r>
              <a:rPr lang="en-US" dirty="0" smtClean="0"/>
              <a:t>Unless heavier penalty is provided for under the Criminal Code, whosever intentionally violates a right protected under this Proclamation shall be punished with rigorous imprisonment of a term of </a:t>
            </a:r>
            <a:r>
              <a:rPr lang="en-US" dirty="0" smtClean="0">
                <a:solidFill>
                  <a:srgbClr val="FF0000"/>
                </a:solidFill>
              </a:rPr>
              <a:t>not less than 5 years and not more than 10 years.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dirty="0" smtClean="0"/>
              <a:t>STATISTICAL DATA</a:t>
            </a:r>
            <a:endParaRPr lang="en-US" dirty="0"/>
          </a:p>
        </p:txBody>
      </p:sp>
      <p:graphicFrame>
        <p:nvGraphicFramePr>
          <p:cNvPr id="4" name="Content Placeholder 3"/>
          <p:cNvGraphicFramePr>
            <a:graphicFrameLocks noGrp="1"/>
          </p:cNvGraphicFramePr>
          <p:nvPr>
            <p:ph idx="1"/>
          </p:nvPr>
        </p:nvGraphicFramePr>
        <p:xfrm>
          <a:off x="457200" y="2590800"/>
          <a:ext cx="8229600" cy="2114550"/>
        </p:xfrm>
        <a:graphic>
          <a:graphicData uri="http://schemas.openxmlformats.org/drawingml/2006/table">
            <a:tbl>
              <a:tblPr firstRow="1" bandRow="1">
                <a:tableStyleId>{5C22544A-7EE6-4342-B048-85BDC9FD1C3A}</a:tableStyleId>
              </a:tblPr>
              <a:tblGrid>
                <a:gridCol w="3962400"/>
                <a:gridCol w="2140892"/>
                <a:gridCol w="2126308"/>
              </a:tblGrid>
              <a:tr h="704850">
                <a:tc>
                  <a:txBody>
                    <a:bodyPr/>
                    <a:lstStyle/>
                    <a:p>
                      <a:endParaRPr lang="en-US" dirty="0"/>
                    </a:p>
                  </a:txBody>
                  <a:tcPr/>
                </a:tc>
                <a:tc>
                  <a:txBody>
                    <a:bodyPr/>
                    <a:lstStyle/>
                    <a:p>
                      <a:pPr algn="ctr"/>
                      <a:r>
                        <a:rPr lang="en-US" dirty="0" smtClean="0"/>
                        <a:t>APPLICATION</a:t>
                      </a:r>
                      <a:endParaRPr lang="en-US" dirty="0"/>
                    </a:p>
                  </a:txBody>
                  <a:tcPr/>
                </a:tc>
                <a:tc>
                  <a:txBody>
                    <a:bodyPr/>
                    <a:lstStyle/>
                    <a:p>
                      <a:pPr algn="ctr"/>
                      <a:r>
                        <a:rPr lang="en-US" dirty="0" smtClean="0"/>
                        <a:t>GRANTED</a:t>
                      </a:r>
                      <a:endParaRPr lang="en-US" dirty="0"/>
                    </a:p>
                  </a:txBody>
                  <a:tcPr/>
                </a:tc>
              </a:tr>
              <a:tr h="704850">
                <a:tc>
                  <a:txBody>
                    <a:bodyPr/>
                    <a:lstStyle/>
                    <a:p>
                      <a:r>
                        <a:rPr lang="en-US" sz="2800" dirty="0" smtClean="0"/>
                        <a:t>INDUSTRIAL DESIGN</a:t>
                      </a:r>
                      <a:endParaRPr lang="en-US" sz="2800" dirty="0"/>
                    </a:p>
                  </a:txBody>
                  <a:tcPr/>
                </a:tc>
                <a:tc>
                  <a:txBody>
                    <a:bodyPr/>
                    <a:lstStyle/>
                    <a:p>
                      <a:pPr algn="ctr"/>
                      <a:r>
                        <a:rPr lang="en-US" sz="2800" dirty="0" smtClean="0"/>
                        <a:t>1989</a:t>
                      </a:r>
                      <a:endParaRPr lang="en-US" sz="2800" dirty="0"/>
                    </a:p>
                  </a:txBody>
                  <a:tcPr/>
                </a:tc>
                <a:tc>
                  <a:txBody>
                    <a:bodyPr/>
                    <a:lstStyle/>
                    <a:p>
                      <a:pPr algn="ctr"/>
                      <a:r>
                        <a:rPr lang="en-US" sz="2800" dirty="0" smtClean="0"/>
                        <a:t>524</a:t>
                      </a:r>
                      <a:endParaRPr lang="en-US" sz="2800" dirty="0"/>
                    </a:p>
                  </a:txBody>
                  <a:tcPr/>
                </a:tc>
              </a:tr>
              <a:tr h="704850">
                <a:tc>
                  <a:txBody>
                    <a:bodyPr/>
                    <a:lstStyle/>
                    <a:p>
                      <a:r>
                        <a:rPr lang="en-US" sz="3200" dirty="0" smtClean="0"/>
                        <a:t>TRADEMARK</a:t>
                      </a:r>
                      <a:endParaRPr lang="en-US" sz="3200" dirty="0"/>
                    </a:p>
                  </a:txBody>
                  <a:tcPr/>
                </a:tc>
                <a:tc gridSpan="2">
                  <a:txBody>
                    <a:bodyPr/>
                    <a:lstStyle/>
                    <a:p>
                      <a:pPr algn="ctr"/>
                      <a:r>
                        <a:rPr lang="en-US" sz="2000" dirty="0" smtClean="0">
                          <a:solidFill>
                            <a:srgbClr val="FF0000"/>
                          </a:solidFill>
                        </a:rPr>
                        <a:t>ON THE PROCESS OF </a:t>
                      </a:r>
                    </a:p>
                    <a:p>
                      <a:pPr algn="ctr"/>
                      <a:r>
                        <a:rPr lang="en-US" sz="2000" dirty="0" smtClean="0">
                          <a:solidFill>
                            <a:srgbClr val="FF0000"/>
                          </a:solidFill>
                        </a:rPr>
                        <a:t>RE-REGISTRATION</a:t>
                      </a:r>
                      <a:endParaRPr lang="en-US" sz="2000" dirty="0">
                        <a:solidFill>
                          <a:srgbClr val="FF0000"/>
                        </a:solidFill>
                      </a:endParaRPr>
                    </a:p>
                  </a:txBody>
                  <a:tcPr/>
                </a:tc>
                <a:tc hMerge="1">
                  <a:txBody>
                    <a:bodyPr/>
                    <a:lstStyle/>
                    <a:p>
                      <a:endParaRPr lang="en-US" dirty="0"/>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57200" y="381000"/>
            <a:ext cx="7793038" cy="1752600"/>
          </a:xfrm>
        </p:spPr>
        <p:style>
          <a:lnRef idx="2">
            <a:schemeClr val="accent2"/>
          </a:lnRef>
          <a:fillRef idx="1">
            <a:schemeClr val="lt1"/>
          </a:fillRef>
          <a:effectRef idx="0">
            <a:schemeClr val="accent2"/>
          </a:effectRef>
          <a:fontRef idx="minor">
            <a:schemeClr val="dk1"/>
          </a:fontRef>
        </p:style>
        <p:txBody>
          <a:bodyPr>
            <a:normAutofit/>
          </a:bodyPr>
          <a:lstStyle/>
          <a:p>
            <a:pPr>
              <a:defRPr/>
            </a:pPr>
            <a:r>
              <a:rPr lang="en-US" sz="7200" dirty="0" smtClean="0">
                <a:solidFill>
                  <a:srgbClr val="7030A0"/>
                </a:solidFill>
                <a:latin typeface="Times New Roman" pitchFamily="18" charset="0"/>
                <a:cs typeface="Times New Roman" pitchFamily="18" charset="0"/>
              </a:rPr>
              <a:t>Patent Information</a:t>
            </a:r>
            <a:endParaRPr lang="en-US" sz="7200" dirty="0" smtClean="0">
              <a:solidFill>
                <a:schemeClr val="bg1">
                  <a:lumMod val="20000"/>
                  <a:lumOff val="80000"/>
                </a:schemeClr>
              </a:solidFill>
              <a:latin typeface="Times New Roman" pitchFamily="18" charset="0"/>
              <a:cs typeface="Times New Roman" pitchFamily="18" charset="0"/>
            </a:endParaRPr>
          </a:p>
        </p:txBody>
      </p:sp>
      <p:sp>
        <p:nvSpPr>
          <p:cNvPr id="51203" name="Content Placeholder 2"/>
          <p:cNvSpPr>
            <a:spLocks noGrp="1"/>
          </p:cNvSpPr>
          <p:nvPr>
            <p:ph idx="1"/>
          </p:nvPr>
        </p:nvSpPr>
        <p:spPr>
          <a:xfrm>
            <a:off x="381000" y="2514600"/>
            <a:ext cx="8305800" cy="3200400"/>
          </a:xfrm>
        </p:spPr>
        <p:style>
          <a:lnRef idx="2">
            <a:schemeClr val="accent1"/>
          </a:lnRef>
          <a:fillRef idx="1">
            <a:schemeClr val="lt1"/>
          </a:fillRef>
          <a:effectRef idx="0">
            <a:schemeClr val="accent1"/>
          </a:effectRef>
          <a:fontRef idx="minor">
            <a:schemeClr val="dk1"/>
          </a:fontRef>
        </p:style>
        <p:txBody>
          <a:bodyPr/>
          <a:lstStyle/>
          <a:p>
            <a:endParaRPr lang="en-US" dirty="0" smtClean="0"/>
          </a:p>
          <a:p>
            <a:r>
              <a:rPr lang="en-US" dirty="0" smtClean="0"/>
              <a:t>Collecting, organizing and dissemination of patent  information </a:t>
            </a:r>
          </a:p>
          <a:p>
            <a:r>
              <a:rPr lang="en-US" dirty="0" smtClean="0"/>
              <a:t>The dissemination is based on areas which are given priority by the government.</a:t>
            </a:r>
          </a:p>
        </p:txBody>
      </p:sp>
      <p:sp>
        <p:nvSpPr>
          <p:cNvPr id="5" name="Slide Number Placeholder 4"/>
          <p:cNvSpPr>
            <a:spLocks noGrp="1"/>
          </p:cNvSpPr>
          <p:nvPr>
            <p:ph type="sldNum" sz="quarter" idx="11"/>
          </p:nvPr>
        </p:nvSpPr>
        <p:spPr/>
        <p:txBody>
          <a:bodyPr/>
          <a:lstStyle/>
          <a:p>
            <a:pPr>
              <a:defRPr/>
            </a:pPr>
            <a:fld id="{215A4EAD-EF40-431A-A409-FE5C5BBC8DE2}" type="slidenum">
              <a:rPr lang="en-US" altLang="zh-TW" smtClean="0"/>
              <a:pPr>
                <a:defRPr/>
              </a:pPr>
              <a:t>23</a:t>
            </a:fld>
            <a:endParaRPr lang="en-US" altLang="zh-TW"/>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fontScale="90000"/>
          </a:bodyPr>
          <a:lstStyle/>
          <a:p>
            <a:r>
              <a:rPr lang="en-US" sz="3600" dirty="0" smtClean="0"/>
              <a:t>TECHNOLOGICAL  AREAS IDENTIFIED BY THE GOVERNMENT AS PRIORITY AREAS</a:t>
            </a:r>
            <a:endParaRPr lang="en-US" sz="3600" dirty="0"/>
          </a:p>
        </p:txBody>
      </p:sp>
      <p:sp>
        <p:nvSpPr>
          <p:cNvPr id="3" name="Content Placeholder 2"/>
          <p:cNvSpPr>
            <a:spLocks noGrp="1"/>
          </p:cNvSpPr>
          <p:nvPr>
            <p:ph idx="1"/>
          </p:nvPr>
        </p:nvSpPr>
        <p:spPr>
          <a:xfrm>
            <a:off x="533400" y="1600200"/>
            <a:ext cx="8153400" cy="4525963"/>
          </a:xfrm>
        </p:spPr>
        <p:style>
          <a:lnRef idx="0">
            <a:schemeClr val="accent2"/>
          </a:lnRef>
          <a:fillRef idx="3">
            <a:schemeClr val="accent2"/>
          </a:fillRef>
          <a:effectRef idx="3">
            <a:schemeClr val="accent2"/>
          </a:effectRef>
          <a:fontRef idx="minor">
            <a:schemeClr val="lt1"/>
          </a:fontRef>
        </p:style>
        <p:txBody>
          <a:bodyPr>
            <a:normAutofit fontScale="92500" lnSpcReduction="10000"/>
          </a:bodyPr>
          <a:lstStyle/>
          <a:p>
            <a:pPr>
              <a:buFont typeface="Wingdings" pitchFamily="2" charset="2"/>
              <a:buChar char="v"/>
            </a:pPr>
            <a:r>
              <a:rPr lang="en-US" dirty="0" smtClean="0"/>
              <a:t>  Metal technology</a:t>
            </a:r>
          </a:p>
          <a:p>
            <a:pPr>
              <a:buFont typeface="Wingdings" pitchFamily="2" charset="2"/>
              <a:buChar char="v"/>
            </a:pPr>
            <a:r>
              <a:rPr lang="en-US" dirty="0" smtClean="0"/>
              <a:t>   Textile technology</a:t>
            </a:r>
          </a:p>
          <a:p>
            <a:pPr>
              <a:spcBef>
                <a:spcPct val="0"/>
              </a:spcBef>
              <a:buFont typeface="Wingdings" pitchFamily="2" charset="2"/>
              <a:buChar char="v"/>
            </a:pPr>
            <a:r>
              <a:rPr lang="en-US" dirty="0" smtClean="0"/>
              <a:t>   Leather and leather products technology</a:t>
            </a:r>
          </a:p>
          <a:p>
            <a:pPr>
              <a:buFont typeface="Wingdings" pitchFamily="2" charset="2"/>
              <a:buChar char="v"/>
            </a:pPr>
            <a:r>
              <a:rPr lang="en-US" dirty="0" smtClean="0"/>
              <a:t>   Agricultural technology</a:t>
            </a:r>
          </a:p>
          <a:p>
            <a:pPr>
              <a:buFont typeface="Wingdings" pitchFamily="2" charset="2"/>
              <a:buChar char="v"/>
            </a:pPr>
            <a:r>
              <a:rPr lang="en-US" dirty="0" smtClean="0"/>
              <a:t>   Agro Processing technology</a:t>
            </a:r>
          </a:p>
          <a:p>
            <a:pPr>
              <a:buFont typeface="Wingdings" pitchFamily="2" charset="2"/>
              <a:buChar char="v"/>
            </a:pPr>
            <a:r>
              <a:rPr lang="en-US" dirty="0" smtClean="0"/>
              <a:t>   Biotechnology</a:t>
            </a:r>
          </a:p>
          <a:p>
            <a:pPr>
              <a:buFont typeface="Wingdings" pitchFamily="2" charset="2"/>
              <a:buChar char="v"/>
            </a:pPr>
            <a:r>
              <a:rPr lang="en-US" dirty="0" smtClean="0"/>
              <a:t>   Construction technology</a:t>
            </a:r>
          </a:p>
          <a:p>
            <a:pPr>
              <a:buFont typeface="Wingdings" pitchFamily="2" charset="2"/>
              <a:buChar char="v"/>
            </a:pPr>
            <a:r>
              <a:rPr lang="en-US" dirty="0" smtClean="0"/>
              <a:t>   Chemicals and Pharmaceuticals</a:t>
            </a:r>
          </a:p>
          <a:p>
            <a:pPr>
              <a:buFont typeface="Wingdings" pitchFamily="2" charset="2"/>
              <a:buChar char="v"/>
            </a:pPr>
            <a:r>
              <a:rPr lang="en-US" dirty="0" smtClean="0"/>
              <a:t>   Information and Electronics technology</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143000"/>
          </a:xfrm>
        </p:spPr>
        <p:style>
          <a:lnRef idx="2">
            <a:schemeClr val="accent1"/>
          </a:lnRef>
          <a:fillRef idx="1">
            <a:schemeClr val="lt1"/>
          </a:fillRef>
          <a:effectRef idx="0">
            <a:schemeClr val="accent1"/>
          </a:effectRef>
          <a:fontRef idx="minor">
            <a:schemeClr val="dk1"/>
          </a:fontRef>
        </p:style>
        <p:txBody>
          <a:bodyPr/>
          <a:lstStyle/>
          <a:p>
            <a:pPr>
              <a:defRPr/>
            </a:pPr>
            <a:r>
              <a:rPr lang="en-US" sz="3600" dirty="0" smtClean="0">
                <a:solidFill>
                  <a:schemeClr val="accent2">
                    <a:lumMod val="60000"/>
                    <a:lumOff val="40000"/>
                  </a:schemeClr>
                </a:solidFill>
              </a:rPr>
              <a:t>Our main sources of Patent Information</a:t>
            </a:r>
            <a:endParaRPr lang="en-US" sz="3600" dirty="0">
              <a:solidFill>
                <a:schemeClr val="accent2">
                  <a:lumMod val="60000"/>
                  <a:lumOff val="40000"/>
                </a:schemeClr>
              </a:solidFill>
            </a:endParaRPr>
          </a:p>
        </p:txBody>
      </p:sp>
      <p:sp>
        <p:nvSpPr>
          <p:cNvPr id="55299" name="Content Placeholder 2"/>
          <p:cNvSpPr>
            <a:spLocks noGrp="1"/>
          </p:cNvSpPr>
          <p:nvPr>
            <p:ph idx="1"/>
          </p:nvPr>
        </p:nvSpPr>
        <p:spPr>
          <a:xfrm>
            <a:off x="609600" y="2017713"/>
            <a:ext cx="8345488" cy="4611687"/>
          </a:xfrm>
        </p:spPr>
        <p:style>
          <a:lnRef idx="2">
            <a:schemeClr val="dk1"/>
          </a:lnRef>
          <a:fillRef idx="1">
            <a:schemeClr val="lt1"/>
          </a:fillRef>
          <a:effectRef idx="0">
            <a:schemeClr val="dk1"/>
          </a:effectRef>
          <a:fontRef idx="minor">
            <a:schemeClr val="dk1"/>
          </a:fontRef>
        </p:style>
        <p:txBody>
          <a:bodyPr/>
          <a:lstStyle/>
          <a:p>
            <a:r>
              <a:rPr lang="en-US" dirty="0" smtClean="0"/>
              <a:t>  USPTO (</a:t>
            </a:r>
            <a:r>
              <a:rPr lang="en-US" sz="2800" dirty="0" smtClean="0"/>
              <a:t>US Patent and Trademark Office</a:t>
            </a:r>
            <a:r>
              <a:rPr lang="en-US" dirty="0" smtClean="0"/>
              <a:t>)</a:t>
            </a:r>
          </a:p>
          <a:p>
            <a:r>
              <a:rPr lang="en-US" dirty="0" smtClean="0"/>
              <a:t>  JPO ( Japan Patent Office)</a:t>
            </a:r>
          </a:p>
          <a:p>
            <a:r>
              <a:rPr lang="en-US" dirty="0" smtClean="0"/>
              <a:t>  SIPO </a:t>
            </a:r>
            <a:r>
              <a:rPr lang="en-US" sz="2600" dirty="0" smtClean="0"/>
              <a:t>(State IP Office of the P.D.R of China)</a:t>
            </a:r>
          </a:p>
          <a:p>
            <a:pPr>
              <a:buFont typeface="Wingdings" pitchFamily="2" charset="2"/>
              <a:buNone/>
            </a:pPr>
            <a:r>
              <a:rPr lang="en-US" sz="2600" dirty="0" smtClean="0"/>
              <a:t>       ………..</a:t>
            </a:r>
          </a:p>
          <a:p>
            <a:r>
              <a:rPr lang="en-US" sz="2600" dirty="0" smtClean="0"/>
              <a:t>  Downloading from different Databases.</a:t>
            </a:r>
          </a:p>
          <a:p>
            <a:pPr lvl="2">
              <a:buFont typeface="Wingdings" pitchFamily="2" charset="2"/>
              <a:buChar char="Ø"/>
            </a:pPr>
            <a:r>
              <a:rPr lang="en-US" sz="2800" dirty="0" smtClean="0"/>
              <a:t>  Patent lens</a:t>
            </a:r>
          </a:p>
          <a:p>
            <a:pPr lvl="2">
              <a:buFont typeface="Wingdings" pitchFamily="2" charset="2"/>
              <a:buChar char="Ø"/>
            </a:pPr>
            <a:r>
              <a:rPr lang="en-US" sz="2800" dirty="0" smtClean="0"/>
              <a:t>  EPO</a:t>
            </a:r>
          </a:p>
          <a:p>
            <a:pPr lvl="2">
              <a:buFont typeface="Wingdings" pitchFamily="2" charset="2"/>
              <a:buChar char="Ø"/>
            </a:pPr>
            <a:r>
              <a:rPr lang="en-US" sz="2800" dirty="0" smtClean="0"/>
              <a:t>  Using IPC green</a:t>
            </a:r>
          </a:p>
        </p:txBody>
      </p:sp>
      <p:sp>
        <p:nvSpPr>
          <p:cNvPr id="5" name="Slide Number Placeholder 4"/>
          <p:cNvSpPr>
            <a:spLocks noGrp="1"/>
          </p:cNvSpPr>
          <p:nvPr>
            <p:ph type="sldNum" sz="quarter" idx="11"/>
          </p:nvPr>
        </p:nvSpPr>
        <p:spPr/>
        <p:txBody>
          <a:bodyPr/>
          <a:lstStyle/>
          <a:p>
            <a:pPr>
              <a:defRPr/>
            </a:pPr>
            <a:fld id="{B00A6A16-5B9E-4B9F-86F0-8F0C4125E0F4}" type="slidenum">
              <a:rPr lang="en-US" altLang="zh-TW" smtClean="0"/>
              <a:pPr>
                <a:defRPr/>
              </a:pPr>
              <a:t>25</a:t>
            </a:fld>
            <a:endParaRPr lang="en-US" altLang="zh-TW"/>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1219200"/>
            <a:ext cx="8334375" cy="693738"/>
          </a:xfrm>
          <a:solidFill>
            <a:srgbClr val="FFC000"/>
          </a:solidFill>
        </p:spPr>
        <p:style>
          <a:lnRef idx="2">
            <a:schemeClr val="accent1"/>
          </a:lnRef>
          <a:fillRef idx="1">
            <a:schemeClr val="lt1"/>
          </a:fillRef>
          <a:effectRef idx="0">
            <a:schemeClr val="accent1"/>
          </a:effectRef>
          <a:fontRef idx="minor">
            <a:schemeClr val="dk1"/>
          </a:fontRef>
        </p:style>
        <p:txBody>
          <a:bodyPr/>
          <a:lstStyle/>
          <a:p>
            <a:pPr>
              <a:defRPr/>
            </a:pPr>
            <a:r>
              <a:rPr lang="en-US" sz="3600" dirty="0" smtClean="0">
                <a:solidFill>
                  <a:srgbClr val="7030A0"/>
                </a:solidFill>
              </a:rPr>
              <a:t>Patent </a:t>
            </a:r>
            <a:r>
              <a:rPr lang="en-US" sz="3600" dirty="0" err="1" smtClean="0">
                <a:solidFill>
                  <a:srgbClr val="7030A0"/>
                </a:solidFill>
              </a:rPr>
              <a:t>Informations</a:t>
            </a:r>
            <a:r>
              <a:rPr lang="en-US" sz="3600" dirty="0" smtClean="0">
                <a:solidFill>
                  <a:srgbClr val="7030A0"/>
                </a:solidFill>
              </a:rPr>
              <a:t> are disseminated to</a:t>
            </a:r>
            <a:endParaRPr lang="en-US" sz="3600" dirty="0">
              <a:solidFill>
                <a:srgbClr val="7030A0"/>
              </a:solidFill>
            </a:endParaRPr>
          </a:p>
        </p:txBody>
      </p:sp>
      <p:sp>
        <p:nvSpPr>
          <p:cNvPr id="57347" name="Content Placeholder 2"/>
          <p:cNvSpPr>
            <a:spLocks noGrp="1"/>
          </p:cNvSpPr>
          <p:nvPr>
            <p:ph idx="1"/>
          </p:nvPr>
        </p:nvSpPr>
        <p:spPr>
          <a:xfrm>
            <a:off x="762000" y="2209800"/>
            <a:ext cx="7772400" cy="4114800"/>
          </a:xfrm>
          <a:solidFill>
            <a:srgbClr val="FFC000"/>
          </a:solidFill>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r>
              <a:rPr lang="en-US" dirty="0" smtClean="0"/>
              <a:t> Universities</a:t>
            </a:r>
          </a:p>
          <a:p>
            <a:r>
              <a:rPr lang="en-US" dirty="0" smtClean="0"/>
              <a:t>  Colleges</a:t>
            </a:r>
          </a:p>
          <a:p>
            <a:r>
              <a:rPr lang="en-US" dirty="0" smtClean="0"/>
              <a:t>  Industries</a:t>
            </a:r>
          </a:p>
          <a:p>
            <a:r>
              <a:rPr lang="en-US" dirty="0" smtClean="0"/>
              <a:t>  SME’s</a:t>
            </a:r>
          </a:p>
          <a:p>
            <a:r>
              <a:rPr lang="en-US" dirty="0" smtClean="0"/>
              <a:t>  Agricultural Research Institute</a:t>
            </a:r>
          </a:p>
          <a:p>
            <a:r>
              <a:rPr lang="en-US" dirty="0" smtClean="0"/>
              <a:t>  Information Net Security Agency</a:t>
            </a:r>
          </a:p>
          <a:p>
            <a:r>
              <a:rPr lang="en-US" dirty="0" smtClean="0"/>
              <a:t>  Hospitals</a:t>
            </a:r>
          </a:p>
          <a:p>
            <a:r>
              <a:rPr lang="en-US" dirty="0" smtClean="0"/>
              <a:t>  TVET’s of </a:t>
            </a:r>
            <a:r>
              <a:rPr lang="en-US" dirty="0" err="1" smtClean="0"/>
              <a:t>NationaI</a:t>
            </a:r>
            <a:r>
              <a:rPr lang="en-US" dirty="0" smtClean="0"/>
              <a:t> Regional States</a:t>
            </a:r>
          </a:p>
        </p:txBody>
      </p:sp>
      <p:sp>
        <p:nvSpPr>
          <p:cNvPr id="5" name="Slide Number Placeholder 4"/>
          <p:cNvSpPr>
            <a:spLocks noGrp="1"/>
          </p:cNvSpPr>
          <p:nvPr>
            <p:ph type="sldNum" sz="quarter" idx="11"/>
          </p:nvPr>
        </p:nvSpPr>
        <p:spPr/>
        <p:txBody>
          <a:bodyPr/>
          <a:lstStyle/>
          <a:p>
            <a:pPr>
              <a:defRPr/>
            </a:pPr>
            <a:fld id="{0F57630D-58EE-4F19-A991-70761BBF25C0}" type="slidenum">
              <a:rPr lang="en-US" altLang="zh-TW" smtClean="0"/>
              <a:pPr>
                <a:defRPr/>
              </a:pPr>
              <a:t>26</a:t>
            </a:fld>
            <a:endParaRPr lang="en-US" altLang="zh-TW"/>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762000" y="381000"/>
            <a:ext cx="7696200" cy="1143000"/>
          </a:xfrm>
          <a:solidFill>
            <a:srgbClr val="FFFF00"/>
          </a:solidFill>
        </p:spPr>
        <p:style>
          <a:lnRef idx="2">
            <a:schemeClr val="accent2"/>
          </a:lnRef>
          <a:fillRef idx="1">
            <a:schemeClr val="lt1"/>
          </a:fillRef>
          <a:effectRef idx="0">
            <a:schemeClr val="accent2"/>
          </a:effectRef>
          <a:fontRef idx="minor">
            <a:schemeClr val="dk1"/>
          </a:fontRef>
        </p:style>
        <p:txBody>
          <a:bodyPr/>
          <a:lstStyle/>
          <a:p>
            <a:r>
              <a:rPr lang="en-US" dirty="0" smtClean="0"/>
              <a:t>Patent Information</a:t>
            </a:r>
          </a:p>
        </p:txBody>
      </p:sp>
      <p:sp>
        <p:nvSpPr>
          <p:cNvPr id="56323" name="Content Placeholder 2"/>
          <p:cNvSpPr>
            <a:spLocks noGrp="1"/>
          </p:cNvSpPr>
          <p:nvPr>
            <p:ph idx="1"/>
          </p:nvPr>
        </p:nvSpPr>
        <p:spPr>
          <a:xfrm>
            <a:off x="762000" y="1905000"/>
            <a:ext cx="7696200" cy="4221163"/>
          </a:xfrm>
          <a:solidFill>
            <a:srgbClr val="FFC000"/>
          </a:solidFill>
        </p:spPr>
        <p:style>
          <a:lnRef idx="2">
            <a:schemeClr val="accent2"/>
          </a:lnRef>
          <a:fillRef idx="1">
            <a:schemeClr val="lt1"/>
          </a:fillRef>
          <a:effectRef idx="0">
            <a:schemeClr val="accent2"/>
          </a:effectRef>
          <a:fontRef idx="minor">
            <a:schemeClr val="dk1"/>
          </a:fontRef>
        </p:style>
        <p:txBody>
          <a:bodyPr/>
          <a:lstStyle/>
          <a:p>
            <a:endParaRPr lang="en-US" dirty="0" smtClean="0"/>
          </a:p>
          <a:p>
            <a:pPr lvl="1"/>
            <a:r>
              <a:rPr lang="en-US" sz="3600" dirty="0" smtClean="0"/>
              <a:t>Currently there are about 50 million Patent Information</a:t>
            </a:r>
          </a:p>
          <a:p>
            <a:pPr lvl="1"/>
            <a:r>
              <a:rPr lang="en-US" sz="3600" dirty="0" smtClean="0"/>
              <a:t>Disseminated in the last fiscal year</a:t>
            </a:r>
          </a:p>
          <a:p>
            <a:pPr lvl="1">
              <a:buNone/>
            </a:pPr>
            <a:r>
              <a:rPr lang="en-US" sz="3600" dirty="0" smtClean="0"/>
              <a:t>   Was about   </a:t>
            </a:r>
            <a:r>
              <a:rPr lang="en-US" sz="3600" dirty="0" smtClean="0">
                <a:solidFill>
                  <a:schemeClr val="tx1"/>
                </a:solidFill>
              </a:rPr>
              <a:t>1.5 </a:t>
            </a:r>
            <a:r>
              <a:rPr lang="en-US" sz="3600" dirty="0" err="1" smtClean="0"/>
              <a:t>milions</a:t>
            </a:r>
            <a:endParaRPr lang="en-US" sz="3600" dirty="0" smtClean="0"/>
          </a:p>
        </p:txBody>
      </p:sp>
      <p:sp>
        <p:nvSpPr>
          <p:cNvPr id="5" name="Slide Number Placeholder 4"/>
          <p:cNvSpPr>
            <a:spLocks noGrp="1"/>
          </p:cNvSpPr>
          <p:nvPr>
            <p:ph type="sldNum" sz="quarter" idx="11"/>
          </p:nvPr>
        </p:nvSpPr>
        <p:spPr/>
        <p:txBody>
          <a:bodyPr/>
          <a:lstStyle/>
          <a:p>
            <a:pPr>
              <a:defRPr/>
            </a:pPr>
            <a:fld id="{22C1E2A8-32D8-428D-A0B6-6CBEFB0AA4C0}" type="slidenum">
              <a:rPr lang="en-US" altLang="zh-TW" smtClean="0"/>
              <a:pPr>
                <a:defRPr/>
              </a:pPr>
              <a:t>27</a:t>
            </a:fld>
            <a:endParaRPr lang="en-US" altLang="zh-TW"/>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685800" y="304800"/>
            <a:ext cx="7793038" cy="1143000"/>
          </a:xfrm>
          <a:solidFill>
            <a:srgbClr val="FFC000"/>
          </a:solidFill>
        </p:spPr>
        <p:style>
          <a:lnRef idx="2">
            <a:schemeClr val="accent2"/>
          </a:lnRef>
          <a:fillRef idx="1">
            <a:schemeClr val="lt1"/>
          </a:fillRef>
          <a:effectRef idx="0">
            <a:schemeClr val="accent2"/>
          </a:effectRef>
          <a:fontRef idx="minor">
            <a:schemeClr val="dk1"/>
          </a:fontRef>
        </p:style>
        <p:txBody>
          <a:bodyPr>
            <a:noAutofit/>
          </a:bodyPr>
          <a:lstStyle/>
          <a:p>
            <a:r>
              <a:rPr lang="en-US" sz="3600" b="1" dirty="0" smtClean="0"/>
              <a:t>Service Delivered by TT section :</a:t>
            </a:r>
            <a:br>
              <a:rPr lang="en-US" sz="3600" b="1" dirty="0" smtClean="0"/>
            </a:br>
            <a:endParaRPr lang="en-US" sz="3600" dirty="0" smtClean="0"/>
          </a:p>
        </p:txBody>
      </p:sp>
      <p:sp>
        <p:nvSpPr>
          <p:cNvPr id="64515" name="Content Placeholder 2"/>
          <p:cNvSpPr>
            <a:spLocks noGrp="1"/>
          </p:cNvSpPr>
          <p:nvPr>
            <p:ph idx="1"/>
          </p:nvPr>
        </p:nvSpPr>
        <p:spPr>
          <a:xfrm>
            <a:off x="304800" y="2017713"/>
            <a:ext cx="8650288" cy="4114800"/>
          </a:xfrm>
        </p:spPr>
        <p:style>
          <a:lnRef idx="2">
            <a:schemeClr val="accent1"/>
          </a:lnRef>
          <a:fillRef idx="1">
            <a:schemeClr val="lt1"/>
          </a:fillRef>
          <a:effectRef idx="0">
            <a:schemeClr val="accent1"/>
          </a:effectRef>
          <a:fontRef idx="minor">
            <a:schemeClr val="dk1"/>
          </a:fontRef>
        </p:style>
        <p:txBody>
          <a:bodyPr/>
          <a:lstStyle/>
          <a:p>
            <a:pPr marL="90488">
              <a:spcBef>
                <a:spcPct val="0"/>
              </a:spcBef>
            </a:pPr>
            <a:r>
              <a:rPr lang="en-US" sz="3600" dirty="0" smtClean="0"/>
              <a:t> </a:t>
            </a:r>
            <a:r>
              <a:rPr lang="en-US" dirty="0" smtClean="0"/>
              <a:t>Documentation of profiles of Patent and</a:t>
            </a:r>
          </a:p>
          <a:p>
            <a:pPr marL="90488">
              <a:spcBef>
                <a:spcPct val="0"/>
              </a:spcBef>
              <a:buFont typeface="Wingdings" pitchFamily="2" charset="2"/>
              <a:buNone/>
            </a:pPr>
            <a:r>
              <a:rPr lang="en-US" dirty="0" smtClean="0"/>
              <a:t>    Utility Model holders.</a:t>
            </a:r>
          </a:p>
          <a:p>
            <a:pPr marL="90488">
              <a:spcBef>
                <a:spcPct val="0"/>
              </a:spcBef>
              <a:buFont typeface="Wingdings" pitchFamily="2" charset="2"/>
              <a:buNone/>
            </a:pPr>
            <a:endParaRPr lang="en-US" sz="1600" dirty="0" smtClean="0"/>
          </a:p>
          <a:p>
            <a:pPr marL="90488">
              <a:spcBef>
                <a:spcPct val="0"/>
              </a:spcBef>
            </a:pPr>
            <a:r>
              <a:rPr lang="en-US" dirty="0" smtClean="0"/>
              <a:t> Provide support and advice in response to</a:t>
            </a:r>
          </a:p>
          <a:p>
            <a:pPr marL="90488">
              <a:spcBef>
                <a:spcPct val="0"/>
              </a:spcBef>
              <a:buFont typeface="Wingdings" pitchFamily="2" charset="2"/>
              <a:buNone/>
            </a:pPr>
            <a:r>
              <a:rPr lang="en-US" dirty="0" smtClean="0"/>
              <a:t>    their problems</a:t>
            </a:r>
          </a:p>
          <a:p>
            <a:pPr marL="90488">
              <a:spcBef>
                <a:spcPct val="0"/>
              </a:spcBef>
              <a:buFont typeface="Wingdings" pitchFamily="2" charset="2"/>
              <a:buNone/>
            </a:pPr>
            <a:endParaRPr lang="en-US" sz="1600" dirty="0" smtClean="0"/>
          </a:p>
          <a:p>
            <a:pPr marL="90488">
              <a:spcBef>
                <a:spcPct val="0"/>
              </a:spcBef>
            </a:pPr>
            <a:r>
              <a:rPr lang="en-US" dirty="0" smtClean="0"/>
              <a:t> Provide assistance in  market –linkage with </a:t>
            </a:r>
          </a:p>
          <a:p>
            <a:pPr marL="90488">
              <a:spcBef>
                <a:spcPct val="0"/>
              </a:spcBef>
              <a:buFont typeface="Wingdings" pitchFamily="2" charset="2"/>
              <a:buNone/>
            </a:pPr>
            <a:r>
              <a:rPr lang="en-US" dirty="0" smtClean="0"/>
              <a:t>    different parties which helps them to</a:t>
            </a:r>
          </a:p>
          <a:p>
            <a:pPr marL="90488">
              <a:spcBef>
                <a:spcPct val="0"/>
              </a:spcBef>
              <a:buFont typeface="Wingdings" pitchFamily="2" charset="2"/>
              <a:buNone/>
            </a:pPr>
            <a:r>
              <a:rPr lang="en-US" dirty="0" smtClean="0"/>
              <a:t>    commercialize their products.</a:t>
            </a:r>
          </a:p>
        </p:txBody>
      </p:sp>
      <p:sp>
        <p:nvSpPr>
          <p:cNvPr id="5" name="Slide Number Placeholder 4"/>
          <p:cNvSpPr>
            <a:spLocks noGrp="1"/>
          </p:cNvSpPr>
          <p:nvPr>
            <p:ph type="sldNum" sz="quarter" idx="11"/>
          </p:nvPr>
        </p:nvSpPr>
        <p:spPr/>
        <p:txBody>
          <a:bodyPr/>
          <a:lstStyle/>
          <a:p>
            <a:pPr>
              <a:defRPr/>
            </a:pPr>
            <a:fld id="{23B6B050-F707-42F5-928A-93CF570332B9}" type="slidenum">
              <a:rPr lang="en-US" altLang="zh-TW" smtClean="0"/>
              <a:pPr>
                <a:defRPr/>
              </a:pPr>
              <a:t>28</a:t>
            </a:fld>
            <a:endParaRPr lang="en-US" altLang="zh-TW"/>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533400" y="609600"/>
            <a:ext cx="7924800" cy="769938"/>
          </a:xfrm>
          <a:solidFill>
            <a:srgbClr val="FFC000"/>
          </a:solidFill>
        </p:spPr>
        <p:style>
          <a:lnRef idx="2">
            <a:schemeClr val="accent2"/>
          </a:lnRef>
          <a:fillRef idx="1">
            <a:schemeClr val="lt1"/>
          </a:fillRef>
          <a:effectRef idx="0">
            <a:schemeClr val="accent2"/>
          </a:effectRef>
          <a:fontRef idx="minor">
            <a:schemeClr val="dk1"/>
          </a:fontRef>
        </p:style>
        <p:txBody>
          <a:bodyPr>
            <a:noAutofit/>
          </a:bodyPr>
          <a:lstStyle/>
          <a:p>
            <a:r>
              <a:rPr lang="en-US" sz="3600" b="1" dirty="0" smtClean="0"/>
              <a:t>           ...Service Delivered by TT section :</a:t>
            </a:r>
            <a:endParaRPr lang="en-US" sz="3600" dirty="0" smtClean="0"/>
          </a:p>
        </p:txBody>
      </p:sp>
      <p:sp>
        <p:nvSpPr>
          <p:cNvPr id="65539" name="Content Placeholder 2"/>
          <p:cNvSpPr>
            <a:spLocks noGrp="1"/>
          </p:cNvSpPr>
          <p:nvPr>
            <p:ph idx="1"/>
          </p:nvPr>
        </p:nvSpPr>
        <p:spPr>
          <a:xfrm>
            <a:off x="533400" y="2017712"/>
            <a:ext cx="7924800" cy="4306887"/>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marL="0"/>
            <a:r>
              <a:rPr lang="en-US" dirty="0" smtClean="0"/>
              <a:t> </a:t>
            </a:r>
            <a:r>
              <a:rPr lang="en-US" sz="2800" dirty="0" smtClean="0"/>
              <a:t>Prepare competition among owners of invention</a:t>
            </a:r>
          </a:p>
          <a:p>
            <a:pPr marL="0">
              <a:buNone/>
            </a:pPr>
            <a:r>
              <a:rPr lang="en-US" sz="2800" dirty="0" smtClean="0"/>
              <a:t>     or project papers and produce rewarding systems</a:t>
            </a:r>
          </a:p>
          <a:p>
            <a:pPr marL="0">
              <a:buNone/>
            </a:pPr>
            <a:r>
              <a:rPr lang="en-US" sz="2800" dirty="0" smtClean="0"/>
              <a:t>     for the winner of the competition</a:t>
            </a:r>
          </a:p>
          <a:p>
            <a:pPr marL="0"/>
            <a:r>
              <a:rPr lang="en-US" sz="2800" dirty="0" smtClean="0"/>
              <a:t>To facilitate the introduction of those owners of</a:t>
            </a:r>
          </a:p>
          <a:p>
            <a:pPr marL="0">
              <a:buFont typeface="Wingdings" pitchFamily="2" charset="2"/>
              <a:buNone/>
            </a:pPr>
            <a:r>
              <a:rPr lang="en-US" sz="2800" dirty="0" smtClean="0"/>
              <a:t>    inventions to the public at large through different</a:t>
            </a:r>
          </a:p>
          <a:p>
            <a:pPr marL="0">
              <a:buFont typeface="Wingdings" pitchFamily="2" charset="2"/>
              <a:buNone/>
            </a:pPr>
            <a:r>
              <a:rPr lang="en-US" sz="2800" dirty="0" smtClean="0"/>
              <a:t>    media mechanisms.</a:t>
            </a:r>
          </a:p>
          <a:p>
            <a:pPr marL="0"/>
            <a:r>
              <a:rPr lang="en-US" sz="2800" dirty="0" smtClean="0"/>
              <a:t>Facilitations of different exhibitions, workshops,</a:t>
            </a:r>
          </a:p>
          <a:p>
            <a:pPr marL="0">
              <a:buFont typeface="Wingdings" pitchFamily="2" charset="2"/>
              <a:buNone/>
            </a:pPr>
            <a:r>
              <a:rPr lang="en-US" sz="2800" dirty="0" smtClean="0"/>
              <a:t>     seminars which popularize works of inventors</a:t>
            </a:r>
          </a:p>
          <a:p>
            <a:pPr marL="0">
              <a:buFont typeface="Wingdings" pitchFamily="2" charset="2"/>
              <a:buNone/>
            </a:pPr>
            <a:r>
              <a:rPr lang="en-US" sz="2800" dirty="0" smtClean="0"/>
              <a:t>     /especially of youth and women/. </a:t>
            </a:r>
          </a:p>
          <a:p>
            <a:pPr marL="0"/>
            <a:endParaRPr lang="en-US" sz="2800" dirty="0" smtClean="0"/>
          </a:p>
        </p:txBody>
      </p:sp>
      <p:sp>
        <p:nvSpPr>
          <p:cNvPr id="5" name="Slide Number Placeholder 4"/>
          <p:cNvSpPr>
            <a:spLocks noGrp="1"/>
          </p:cNvSpPr>
          <p:nvPr>
            <p:ph type="sldNum" sz="quarter" idx="11"/>
          </p:nvPr>
        </p:nvSpPr>
        <p:spPr/>
        <p:txBody>
          <a:bodyPr/>
          <a:lstStyle/>
          <a:p>
            <a:pPr>
              <a:defRPr/>
            </a:pPr>
            <a:fld id="{5707A4ED-3423-4326-B46B-2AAB78C48145}" type="slidenum">
              <a:rPr lang="en-US" altLang="zh-TW" smtClean="0"/>
              <a:pPr>
                <a:defRPr/>
              </a:pPr>
              <a:t>29</a:t>
            </a:fld>
            <a:endParaRPr lang="en-US" altLang="zh-TW"/>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lstStyle/>
          <a:p>
            <a:r>
              <a:rPr lang="en-US"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ahoma" pitchFamily="34" charset="0"/>
                <a:cs typeface="Tahoma" pitchFamily="34" charset="0"/>
              </a:rPr>
              <a:t>HISTORICAL BACKGROUND</a:t>
            </a:r>
            <a:endParaRPr lang="en-US"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ahoma" pitchFamily="34" charset="0"/>
              <a:cs typeface="Tahoma" pitchFamily="34" charset="0"/>
            </a:endParaRP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pPr>
              <a:buNone/>
            </a:pPr>
            <a:r>
              <a:rPr lang="en-US" dirty="0" smtClean="0"/>
              <a:t>    </a:t>
            </a:r>
            <a:r>
              <a:rPr lang="en-US" sz="4600" dirty="0" smtClean="0"/>
              <a:t>Prior to the establishment of the Ethiopian Intellectual Property Office (EIPO) the</a:t>
            </a:r>
          </a:p>
          <a:p>
            <a:pPr>
              <a:buFont typeface="Wingdings" pitchFamily="2" charset="2"/>
              <a:buNone/>
            </a:pPr>
            <a:r>
              <a:rPr lang="en-US" sz="4600" dirty="0" smtClean="0"/>
              <a:t>    IP elements were organized in a fragmented</a:t>
            </a:r>
          </a:p>
          <a:p>
            <a:pPr>
              <a:buFont typeface="Wingdings" pitchFamily="2" charset="2"/>
              <a:buNone/>
            </a:pPr>
            <a:r>
              <a:rPr lang="en-US" sz="4600" dirty="0" smtClean="0"/>
              <a:t>    manner.</a:t>
            </a:r>
          </a:p>
          <a:p>
            <a:pPr lvl="1">
              <a:buClr>
                <a:srgbClr val="FF0000"/>
              </a:buClr>
              <a:buFont typeface="Wingdings" pitchFamily="2" charset="2"/>
              <a:buChar char="q"/>
            </a:pPr>
            <a:r>
              <a:rPr lang="en-US" sz="4600" dirty="0" smtClean="0"/>
              <a:t>   </a:t>
            </a:r>
            <a:r>
              <a:rPr lang="en-US" sz="4600" b="1" dirty="0" smtClean="0">
                <a:solidFill>
                  <a:srgbClr val="0070C0"/>
                </a:solidFill>
              </a:rPr>
              <a:t>Patent</a:t>
            </a:r>
            <a:r>
              <a:rPr lang="en-US" sz="4600" dirty="0" smtClean="0"/>
              <a:t> was administered by Science</a:t>
            </a:r>
          </a:p>
          <a:p>
            <a:pPr lvl="2">
              <a:buFont typeface="Wingdings" pitchFamily="2" charset="2"/>
              <a:buNone/>
            </a:pPr>
            <a:r>
              <a:rPr lang="en-US" sz="4600" dirty="0" smtClean="0"/>
              <a:t>  and Technology Commission (currently Ministry of Science and Technology) , </a:t>
            </a:r>
          </a:p>
          <a:p>
            <a:pPr lvl="2">
              <a:buFont typeface="Wingdings" pitchFamily="2" charset="2"/>
              <a:buNone/>
            </a:pPr>
            <a:r>
              <a:rPr lang="en-US" sz="4600" dirty="0" smtClean="0"/>
              <a:t>  </a:t>
            </a:r>
            <a:r>
              <a:rPr lang="en-US" sz="4600" b="1" dirty="0" smtClean="0">
                <a:solidFill>
                  <a:srgbClr val="0070C0"/>
                </a:solidFill>
              </a:rPr>
              <a:t>Trademark</a:t>
            </a:r>
            <a:r>
              <a:rPr lang="en-US" sz="4600" dirty="0" smtClean="0"/>
              <a:t> by Ministry of Trade and</a:t>
            </a:r>
          </a:p>
          <a:p>
            <a:pPr lvl="2">
              <a:buFont typeface="Wingdings" pitchFamily="2" charset="2"/>
              <a:buNone/>
            </a:pPr>
            <a:r>
              <a:rPr lang="en-US" sz="4600" dirty="0" smtClean="0"/>
              <a:t>  </a:t>
            </a:r>
            <a:r>
              <a:rPr lang="en-US" sz="4600" b="1" dirty="0" smtClean="0">
                <a:solidFill>
                  <a:srgbClr val="0070C0"/>
                </a:solidFill>
              </a:rPr>
              <a:t>Copyright</a:t>
            </a:r>
            <a:r>
              <a:rPr lang="en-US" sz="4600" dirty="0" smtClean="0"/>
              <a:t> by Ministry of Culture.</a:t>
            </a:r>
          </a:p>
          <a:p>
            <a:endParaRPr lang="en-US" sz="4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762000" y="762000"/>
            <a:ext cx="7916862" cy="990600"/>
          </a:xfrm>
        </p:spPr>
        <p:style>
          <a:lnRef idx="2">
            <a:schemeClr val="accent2"/>
          </a:lnRef>
          <a:fillRef idx="1">
            <a:schemeClr val="lt1"/>
          </a:fillRef>
          <a:effectRef idx="0">
            <a:schemeClr val="accent2"/>
          </a:effectRef>
          <a:fontRef idx="minor">
            <a:schemeClr val="dk1"/>
          </a:fontRef>
        </p:style>
        <p:txBody>
          <a:bodyPr>
            <a:noAutofit/>
          </a:bodyPr>
          <a:lstStyle/>
          <a:p>
            <a:r>
              <a:rPr lang="en-US" sz="3600" b="1" dirty="0" smtClean="0"/>
              <a:t>...Service Delivered by TT Department :</a:t>
            </a:r>
            <a:endParaRPr lang="en-US" sz="3600" dirty="0" smtClean="0"/>
          </a:p>
        </p:txBody>
      </p:sp>
      <p:sp>
        <p:nvSpPr>
          <p:cNvPr id="3" name="Content Placeholder 2"/>
          <p:cNvSpPr>
            <a:spLocks noGrp="1"/>
          </p:cNvSpPr>
          <p:nvPr>
            <p:ph idx="1"/>
          </p:nvPr>
        </p:nvSpPr>
        <p:spPr>
          <a:xfrm>
            <a:off x="685800" y="2057400"/>
            <a:ext cx="8077200" cy="4230687"/>
          </a:xfrm>
        </p:spPr>
        <p:style>
          <a:lnRef idx="2">
            <a:schemeClr val="accent2"/>
          </a:lnRef>
          <a:fillRef idx="1">
            <a:schemeClr val="lt1"/>
          </a:fillRef>
          <a:effectRef idx="0">
            <a:schemeClr val="accent2"/>
          </a:effectRef>
          <a:fontRef idx="minor">
            <a:schemeClr val="dk1"/>
          </a:fontRef>
        </p:style>
        <p:txBody>
          <a:bodyPr>
            <a:normAutofit lnSpcReduction="10000"/>
          </a:bodyPr>
          <a:lstStyle/>
          <a:p>
            <a:pPr>
              <a:defRPr/>
            </a:pPr>
            <a:r>
              <a:rPr lang="en-US" dirty="0" smtClean="0"/>
              <a:t>Facilitate collaborations among inventors, TVET centers , Financial institutions( CBE and CBBE), FMF </a:t>
            </a:r>
            <a:r>
              <a:rPr lang="en-US" dirty="0" err="1" smtClean="0"/>
              <a:t>Inist</a:t>
            </a:r>
            <a:r>
              <a:rPr lang="en-US" dirty="0" smtClean="0"/>
              <a:t>.. To change their Ideas to practical prototypes or mass productions.</a:t>
            </a:r>
          </a:p>
          <a:p>
            <a:pPr>
              <a:buFont typeface="Wingdings" pitchFamily="2" charset="2"/>
              <a:buNone/>
              <a:defRPr/>
            </a:pPr>
            <a:r>
              <a:rPr lang="en-US" dirty="0" smtClean="0">
                <a:solidFill>
                  <a:srgbClr val="7030A0"/>
                </a:solidFill>
              </a:rPr>
              <a:t>   An IP financing Policy indicator paper, which strongly suggests the financing system to convert ideas into practice, has been prepared </a:t>
            </a:r>
          </a:p>
          <a:p>
            <a:pPr>
              <a:defRPr/>
            </a:pPr>
            <a:endParaRPr lang="en-US" dirty="0"/>
          </a:p>
        </p:txBody>
      </p:sp>
      <p:sp>
        <p:nvSpPr>
          <p:cNvPr id="5" name="Slide Number Placeholder 4"/>
          <p:cNvSpPr>
            <a:spLocks noGrp="1"/>
          </p:cNvSpPr>
          <p:nvPr>
            <p:ph type="sldNum" sz="quarter" idx="11"/>
          </p:nvPr>
        </p:nvSpPr>
        <p:spPr/>
        <p:txBody>
          <a:bodyPr/>
          <a:lstStyle/>
          <a:p>
            <a:pPr>
              <a:defRPr/>
            </a:pPr>
            <a:fld id="{8588BE67-37FC-4DCB-A927-FD5EB34B9CB4}" type="slidenum">
              <a:rPr lang="en-US" altLang="zh-TW" smtClean="0"/>
              <a:pPr>
                <a:defRPr/>
              </a:pPr>
              <a:t>30</a:t>
            </a:fld>
            <a:endParaRPr lang="en-US" altLang="zh-TW"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smtClean="0"/>
              <a:t>TRAINING</a:t>
            </a:r>
            <a:endParaRPr lang="en-US" dirty="0"/>
          </a:p>
        </p:txBody>
      </p:sp>
      <p:sp>
        <p:nvSpPr>
          <p:cNvPr id="3" name="Content Placeholder 2"/>
          <p:cNvSpPr>
            <a:spLocks noGrp="1"/>
          </p:cNvSpPr>
          <p:nvPr>
            <p:ph idx="1"/>
          </p:nvPr>
        </p:nvSpPr>
        <p:spPr>
          <a:xfrm>
            <a:off x="457200" y="1600200"/>
            <a:ext cx="8229600" cy="5029200"/>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lvl="1">
              <a:buFont typeface="Wingdings" pitchFamily="2" charset="2"/>
              <a:buChar char="v"/>
              <a:defRPr/>
            </a:pPr>
            <a:r>
              <a:rPr lang="en-US" dirty="0" smtClean="0">
                <a:solidFill>
                  <a:srgbClr val="00B050"/>
                </a:solidFill>
              </a:rPr>
              <a:t> Providing training for stake holders and inventors</a:t>
            </a:r>
          </a:p>
          <a:p>
            <a:pPr lvl="1">
              <a:buFont typeface="Wingdings" pitchFamily="2" charset="2"/>
              <a:buNone/>
              <a:defRPr/>
            </a:pPr>
            <a:r>
              <a:rPr lang="en-US" dirty="0" smtClean="0">
                <a:solidFill>
                  <a:srgbClr val="00B050"/>
                </a:solidFill>
              </a:rPr>
              <a:t>     at administrative regions </a:t>
            </a:r>
            <a:r>
              <a:rPr lang="en-US" dirty="0" smtClean="0">
                <a:solidFill>
                  <a:schemeClr val="bg1">
                    <a:lumMod val="40000"/>
                    <a:lumOff val="60000"/>
                  </a:schemeClr>
                </a:solidFill>
              </a:rPr>
              <a:t>regions.</a:t>
            </a:r>
          </a:p>
          <a:p>
            <a:pPr lvl="4">
              <a:buFont typeface="Wingdings" pitchFamily="2" charset="2"/>
              <a:buChar char="Ø"/>
              <a:defRPr/>
            </a:pPr>
            <a:r>
              <a:rPr lang="en-US" sz="2800" dirty="0" smtClean="0"/>
              <a:t>  </a:t>
            </a:r>
            <a:r>
              <a:rPr lang="en-US" sz="2800" dirty="0" err="1" smtClean="0"/>
              <a:t>Tigrai</a:t>
            </a:r>
            <a:r>
              <a:rPr lang="en-US" sz="2800" dirty="0" smtClean="0"/>
              <a:t> region</a:t>
            </a:r>
          </a:p>
          <a:p>
            <a:pPr lvl="4">
              <a:buFont typeface="Wingdings" pitchFamily="2" charset="2"/>
              <a:buChar char="Ø"/>
              <a:defRPr/>
            </a:pPr>
            <a:r>
              <a:rPr lang="en-US" sz="2800" dirty="0" smtClean="0"/>
              <a:t>  </a:t>
            </a:r>
            <a:r>
              <a:rPr lang="en-US" sz="2800" dirty="0" err="1" smtClean="0"/>
              <a:t>Amhara</a:t>
            </a:r>
            <a:r>
              <a:rPr lang="en-US" sz="2800" dirty="0" smtClean="0"/>
              <a:t> region</a:t>
            </a:r>
          </a:p>
          <a:p>
            <a:pPr lvl="4">
              <a:buFont typeface="Wingdings" pitchFamily="2" charset="2"/>
              <a:buChar char="Ø"/>
              <a:defRPr/>
            </a:pPr>
            <a:r>
              <a:rPr lang="en-US" sz="2800" dirty="0" smtClean="0"/>
              <a:t>  </a:t>
            </a:r>
            <a:r>
              <a:rPr lang="en-US" sz="2800" dirty="0" err="1" smtClean="0"/>
              <a:t>Debub</a:t>
            </a:r>
            <a:r>
              <a:rPr lang="en-US" sz="2800" dirty="0" smtClean="0"/>
              <a:t> region </a:t>
            </a:r>
          </a:p>
          <a:p>
            <a:pPr lvl="4">
              <a:buFont typeface="Wingdings" pitchFamily="2" charset="2"/>
              <a:buChar char="Ø"/>
              <a:defRPr/>
            </a:pPr>
            <a:r>
              <a:rPr lang="en-US" sz="2800" dirty="0" smtClean="0"/>
              <a:t>  </a:t>
            </a:r>
            <a:r>
              <a:rPr lang="en-US" sz="2800" dirty="0" err="1" smtClean="0"/>
              <a:t>Harari</a:t>
            </a:r>
            <a:r>
              <a:rPr lang="en-US" sz="2800" dirty="0" smtClean="0"/>
              <a:t> region (to be conducted in may)</a:t>
            </a:r>
          </a:p>
          <a:p>
            <a:pPr lvl="1">
              <a:buFont typeface="Wingdings" pitchFamily="2" charset="2"/>
              <a:buChar char="v"/>
              <a:defRPr/>
            </a:pPr>
            <a:r>
              <a:rPr lang="en-US" dirty="0" smtClean="0">
                <a:solidFill>
                  <a:srgbClr val="00B050"/>
                </a:solidFill>
              </a:rPr>
              <a:t>  Organizing discussion forums with :</a:t>
            </a:r>
          </a:p>
          <a:p>
            <a:pPr lvl="4">
              <a:spcBef>
                <a:spcPts val="0"/>
              </a:spcBef>
              <a:buFont typeface="Wingdings" pitchFamily="2" charset="2"/>
              <a:buChar char="Ø"/>
              <a:defRPr/>
            </a:pPr>
            <a:r>
              <a:rPr lang="en-US" sz="2800" dirty="0" smtClean="0">
                <a:solidFill>
                  <a:srgbClr val="00B050"/>
                </a:solidFill>
              </a:rPr>
              <a:t>  Inventors</a:t>
            </a:r>
          </a:p>
          <a:p>
            <a:pPr lvl="4">
              <a:buFont typeface="Wingdings" pitchFamily="2" charset="2"/>
              <a:buChar char="Ø"/>
              <a:defRPr/>
            </a:pPr>
            <a:r>
              <a:rPr lang="en-US" sz="2800" dirty="0" smtClean="0">
                <a:solidFill>
                  <a:srgbClr val="00B050"/>
                </a:solidFill>
              </a:rPr>
              <a:t>  Enforcement bodies</a:t>
            </a:r>
          </a:p>
          <a:p>
            <a:pPr lvl="4">
              <a:buFont typeface="Wingdings" pitchFamily="2" charset="2"/>
              <a:buChar char="Ø"/>
              <a:defRPr/>
            </a:pPr>
            <a:r>
              <a:rPr lang="en-US" sz="2800" dirty="0" smtClean="0">
                <a:solidFill>
                  <a:srgbClr val="00B050"/>
                </a:solidFill>
              </a:rPr>
              <a:t>  Stakeholders</a:t>
            </a:r>
          </a:p>
          <a:p>
            <a:pPr lvl="4">
              <a:buFont typeface="Wingdings" pitchFamily="2" charset="2"/>
              <a:buChar char="Ø"/>
              <a:defRPr/>
            </a:pPr>
            <a:r>
              <a:rPr lang="en-US" sz="2800" dirty="0" smtClean="0">
                <a:solidFill>
                  <a:srgbClr val="00B050"/>
                </a:solidFill>
              </a:rPr>
              <a:t>  Financial Institutions</a:t>
            </a:r>
            <a:endParaRPr lang="en-US" dirty="0">
              <a:solidFill>
                <a:srgbClr val="00B05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fontScale="90000"/>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MEMBERSHIP TO INTERNATIONAL TREATIES</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457200" y="1676400"/>
            <a:ext cx="8229600" cy="4525963"/>
          </a:xfrm>
        </p:spPr>
        <p:style>
          <a:lnRef idx="0">
            <a:schemeClr val="accent4"/>
          </a:lnRef>
          <a:fillRef idx="3">
            <a:schemeClr val="accent4"/>
          </a:fillRef>
          <a:effectRef idx="3">
            <a:schemeClr val="accent4"/>
          </a:effectRef>
          <a:fontRef idx="minor">
            <a:schemeClr val="lt1"/>
          </a:fontRef>
        </p:style>
        <p:txBody>
          <a:bodyPr/>
          <a:lstStyle/>
          <a:p>
            <a:r>
              <a:rPr lang="en-US" dirty="0" smtClean="0"/>
              <a:t>Ethiopia is a member only to the following International treaties</a:t>
            </a:r>
          </a:p>
          <a:p>
            <a:pPr lvl="1">
              <a:buFont typeface="Wingdings" pitchFamily="2" charset="2"/>
              <a:buChar char="v"/>
            </a:pPr>
            <a:r>
              <a:rPr lang="en-US" dirty="0" smtClean="0"/>
              <a:t>  The convention establishing the World</a:t>
            </a:r>
          </a:p>
          <a:p>
            <a:pPr lvl="1">
              <a:buNone/>
            </a:pPr>
            <a:r>
              <a:rPr lang="en-US" dirty="0" smtClean="0"/>
              <a:t>      Intellectual Property Organization. (acceded to in</a:t>
            </a:r>
          </a:p>
          <a:p>
            <a:pPr lvl="1">
              <a:buNone/>
            </a:pPr>
            <a:r>
              <a:rPr lang="en-US" dirty="0" smtClean="0"/>
              <a:t>      </a:t>
            </a:r>
            <a:r>
              <a:rPr lang="en-US" dirty="0" smtClean="0">
                <a:solidFill>
                  <a:srgbClr val="FFFF00"/>
                </a:solidFill>
              </a:rPr>
              <a:t>1998</a:t>
            </a:r>
            <a:r>
              <a:rPr lang="en-US" dirty="0" smtClean="0"/>
              <a:t>)</a:t>
            </a:r>
          </a:p>
          <a:p>
            <a:pPr lvl="1">
              <a:buFont typeface="Wingdings" pitchFamily="2" charset="2"/>
              <a:buChar char="v"/>
            </a:pPr>
            <a:r>
              <a:rPr lang="en-US" dirty="0" smtClean="0"/>
              <a:t>  The 1981 Nairobi Treaty on the Protection of</a:t>
            </a:r>
          </a:p>
          <a:p>
            <a:pPr lvl="1">
              <a:buNone/>
            </a:pPr>
            <a:r>
              <a:rPr lang="en-US" dirty="0" smtClean="0"/>
              <a:t>      Olympic Symbol . (joined in </a:t>
            </a:r>
            <a:r>
              <a:rPr lang="en-US" dirty="0" smtClean="0">
                <a:solidFill>
                  <a:srgbClr val="FFFF00"/>
                </a:solidFill>
              </a:rPr>
              <a:t>1982</a:t>
            </a:r>
            <a:r>
              <a:rPr lang="en-US" dirty="0" smtClean="0"/>
              <a:t>)</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CHALLENGES</a:t>
            </a:r>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Content Placeholder 2"/>
          <p:cNvSpPr>
            <a:spLocks noGrp="1"/>
          </p:cNvSpPr>
          <p:nvPr>
            <p:ph idx="1"/>
          </p:nvPr>
        </p:nvSpPr>
        <p:spPr>
          <a:xfrm>
            <a:off x="457200" y="1600200"/>
            <a:ext cx="8229600" cy="5105400"/>
          </a:xfrm>
        </p:spPr>
        <p:style>
          <a:lnRef idx="2">
            <a:schemeClr val="accent2"/>
          </a:lnRef>
          <a:fillRef idx="1">
            <a:schemeClr val="lt1"/>
          </a:fillRef>
          <a:effectRef idx="0">
            <a:schemeClr val="accent2"/>
          </a:effectRef>
          <a:fontRef idx="minor">
            <a:schemeClr val="dk1"/>
          </a:fontRef>
        </p:style>
        <p:txBody>
          <a:bodyPr>
            <a:normAutofit lnSpcReduction="10000"/>
          </a:bodyPr>
          <a:lstStyle/>
          <a:p>
            <a:r>
              <a:rPr lang="en-US" dirty="0" smtClean="0"/>
              <a:t>High turnover of staff,</a:t>
            </a:r>
          </a:p>
          <a:p>
            <a:r>
              <a:rPr lang="en-US" dirty="0" smtClean="0"/>
              <a:t>Inadequate skill and experience of staff,</a:t>
            </a:r>
          </a:p>
          <a:p>
            <a:r>
              <a:rPr lang="en-US" dirty="0" smtClean="0"/>
              <a:t>Lack of budget and facilities ,</a:t>
            </a:r>
          </a:p>
          <a:p>
            <a:r>
              <a:rPr lang="en-US" dirty="0" smtClean="0"/>
              <a:t>Limited knowledge of IPR’s by enforcement bodies and the public at large,</a:t>
            </a:r>
          </a:p>
          <a:p>
            <a:r>
              <a:rPr lang="en-US" dirty="0" smtClean="0"/>
              <a:t>Lack of National IP policy </a:t>
            </a:r>
          </a:p>
          <a:p>
            <a:r>
              <a:rPr lang="en-US" dirty="0" smtClean="0"/>
              <a:t>Lack of coordination with different stake holders</a:t>
            </a:r>
          </a:p>
          <a:p>
            <a:pPr marL="0" lvl="2" indent="-406400">
              <a:spcBef>
                <a:spcPct val="0"/>
              </a:spcBef>
            </a:pPr>
            <a:r>
              <a:rPr lang="en-US" sz="3000" dirty="0" smtClean="0"/>
              <a:t>Lack of awareness on how to start up  and</a:t>
            </a:r>
          </a:p>
          <a:p>
            <a:pPr marL="0" lvl="2" indent="-406400">
              <a:spcBef>
                <a:spcPct val="0"/>
              </a:spcBef>
              <a:buFont typeface="Wingdings" pitchFamily="2" charset="2"/>
              <a:buNone/>
            </a:pPr>
            <a:r>
              <a:rPr lang="en-US" sz="3000" dirty="0" smtClean="0"/>
              <a:t>    manage small businesses, </a:t>
            </a:r>
          </a:p>
          <a:p>
            <a:endParaRPr lang="en-US"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438400"/>
            <a:ext cx="8001000" cy="2209801"/>
          </a:xfrm>
          <a:solidFill>
            <a:schemeClr val="accent5">
              <a:lumMod val="60000"/>
              <a:lumOff val="40000"/>
            </a:schemeClr>
          </a:solidFill>
        </p:spPr>
        <p:style>
          <a:lnRef idx="2">
            <a:schemeClr val="accent1"/>
          </a:lnRef>
          <a:fillRef idx="1">
            <a:schemeClr val="lt1"/>
          </a:fillRef>
          <a:effectRef idx="0">
            <a:schemeClr val="accent1"/>
          </a:effectRef>
          <a:fontRef idx="minor">
            <a:schemeClr val="dk1"/>
          </a:fontRef>
        </p:style>
        <p:txBody>
          <a:bodyPr>
            <a:normAutofit fontScale="25000" lnSpcReduction="20000"/>
          </a:bodyPr>
          <a:lstStyle/>
          <a:p>
            <a:pPr>
              <a:buNone/>
            </a:pPr>
            <a:endParaRPr lang="en-US" sz="9600" b="1" dirty="0" smtClean="0">
              <a:ln w="18000">
                <a:solidFill>
                  <a:schemeClr val="accent2">
                    <a:satMod val="140000"/>
                  </a:schemeClr>
                </a:solidFill>
                <a:prstDash val="solid"/>
                <a:miter lim="800000"/>
              </a:ln>
              <a:solidFill>
                <a:schemeClr val="accent2">
                  <a:lumMod val="60000"/>
                  <a:lumOff val="40000"/>
                </a:schemeClr>
              </a:solidFill>
              <a:effectLst>
                <a:outerShdw blurRad="25500" dist="23000" dir="7020000" algn="tl">
                  <a:srgbClr val="000000">
                    <a:alpha val="50000"/>
                  </a:srgbClr>
                </a:outerShdw>
              </a:effectLst>
              <a:latin typeface="Victorian LET" pitchFamily="2" charset="0"/>
            </a:endParaRPr>
          </a:p>
          <a:p>
            <a:pPr>
              <a:buNone/>
            </a:pPr>
            <a:r>
              <a:rPr lang="en-US" sz="44000" b="1" dirty="0" smtClean="0">
                <a:ln w="18000">
                  <a:solidFill>
                    <a:schemeClr val="accent2">
                      <a:satMod val="140000"/>
                    </a:schemeClr>
                  </a:solidFill>
                  <a:prstDash val="solid"/>
                  <a:miter lim="800000"/>
                </a:ln>
                <a:solidFill>
                  <a:schemeClr val="accent2">
                    <a:lumMod val="60000"/>
                    <a:lumOff val="40000"/>
                  </a:schemeClr>
                </a:solidFill>
                <a:effectLst>
                  <a:outerShdw blurRad="25500" dist="23000" dir="7020000" algn="tl">
                    <a:srgbClr val="000000">
                      <a:alpha val="50000"/>
                    </a:srgbClr>
                  </a:outerShdw>
                </a:effectLst>
                <a:latin typeface="Algerian" pitchFamily="82" charset="0"/>
              </a:rPr>
              <a:t>THANK YOU</a:t>
            </a:r>
          </a:p>
          <a:p>
            <a:endParaRPr lang="en-US" b="1" dirty="0">
              <a:ln w="18000">
                <a:solidFill>
                  <a:schemeClr val="accent2">
                    <a:satMod val="140000"/>
                  </a:schemeClr>
                </a:solidFill>
                <a:prstDash val="solid"/>
                <a:miter lim="800000"/>
              </a:ln>
              <a:solidFill>
                <a:schemeClr val="accent2">
                  <a:lumMod val="60000"/>
                  <a:lumOff val="40000"/>
                </a:schemeClr>
              </a:solidFill>
              <a:effectLst>
                <a:outerShdw blurRad="25500" dist="23000" dir="7020000" algn="tl">
                  <a:srgbClr val="000000">
                    <a:alpha val="50000"/>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style>
          <a:lnRef idx="0">
            <a:schemeClr val="accent6"/>
          </a:lnRef>
          <a:fillRef idx="3">
            <a:schemeClr val="accent6"/>
          </a:fillRef>
          <a:effectRef idx="3">
            <a:schemeClr val="accent6"/>
          </a:effectRef>
          <a:fontRef idx="minor">
            <a:schemeClr val="lt1"/>
          </a:fontRef>
        </p:style>
        <p:txBody>
          <a:bodyPr>
            <a:normAutofit/>
          </a:bodyPr>
          <a:lstStyle/>
          <a:p>
            <a:r>
              <a:rPr lang="en-US" sz="6000" b="1" dirty="0" smtClean="0">
                <a:solidFill>
                  <a:srgbClr val="FFFF00"/>
                </a:solidFill>
                <a:latin typeface="Times New Roman" pitchFamily="18" charset="0"/>
                <a:cs typeface="Times New Roman" pitchFamily="18" charset="0"/>
              </a:rPr>
              <a:t>The First Applications</a:t>
            </a:r>
            <a:endParaRPr lang="en-US" sz="6000" b="1" dirty="0">
              <a:solidFill>
                <a:srgbClr val="FFFF00"/>
              </a:solidFill>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nvPr>
        </p:nvGraphicFramePr>
        <p:xfrm>
          <a:off x="457200" y="2209800"/>
          <a:ext cx="8153400" cy="3983355"/>
        </p:xfrm>
        <a:graphic>
          <a:graphicData uri="http://schemas.openxmlformats.org/drawingml/2006/table">
            <a:tbl>
              <a:tblPr firstRow="1" bandRow="1">
                <a:tableStyleId>{5C22544A-7EE6-4342-B048-85BDC9FD1C3A}</a:tableStyleId>
              </a:tblPr>
              <a:tblGrid>
                <a:gridCol w="748857"/>
                <a:gridCol w="4204143"/>
                <a:gridCol w="3200400"/>
              </a:tblGrid>
              <a:tr h="619125">
                <a:tc>
                  <a:txBody>
                    <a:bodyPr/>
                    <a:lstStyle/>
                    <a:p>
                      <a:pPr algn="ctr"/>
                      <a:endParaRPr lang="en-US" sz="2400" dirty="0"/>
                    </a:p>
                  </a:txBody>
                  <a:tcPr/>
                </a:tc>
                <a:tc>
                  <a:txBody>
                    <a:bodyPr/>
                    <a:lstStyle/>
                    <a:p>
                      <a:pPr algn="ctr"/>
                      <a:r>
                        <a:rPr lang="en-US" sz="2400" dirty="0" smtClean="0"/>
                        <a:t>TYPE OF APPLICATION</a:t>
                      </a:r>
                      <a:endParaRPr lang="en-US" sz="2400" dirty="0"/>
                    </a:p>
                  </a:txBody>
                  <a:tcPr/>
                </a:tc>
                <a:tc>
                  <a:txBody>
                    <a:bodyPr/>
                    <a:lstStyle/>
                    <a:p>
                      <a:pPr algn="ctr"/>
                      <a:r>
                        <a:rPr lang="en-US" sz="2400" dirty="0" smtClean="0"/>
                        <a:t>FILING DATE</a:t>
                      </a:r>
                      <a:endParaRPr lang="en-US" sz="2400" dirty="0"/>
                    </a:p>
                  </a:txBody>
                  <a:tcPr/>
                </a:tc>
              </a:tr>
              <a:tr h="742950">
                <a:tc>
                  <a:txBody>
                    <a:bodyPr/>
                    <a:lstStyle/>
                    <a:p>
                      <a:pPr algn="ctr"/>
                      <a:endParaRPr lang="en-US" sz="900" b="1" dirty="0" smtClean="0">
                        <a:solidFill>
                          <a:schemeClr val="accent6">
                            <a:lumMod val="50000"/>
                          </a:schemeClr>
                        </a:solidFill>
                        <a:latin typeface="Algerian" pitchFamily="82" charset="0"/>
                      </a:endParaRPr>
                    </a:p>
                    <a:p>
                      <a:pPr algn="ctr"/>
                      <a:r>
                        <a:rPr lang="en-US" sz="2400" b="1" dirty="0" smtClean="0">
                          <a:solidFill>
                            <a:schemeClr val="accent6">
                              <a:lumMod val="50000"/>
                            </a:schemeClr>
                          </a:solidFill>
                          <a:latin typeface="Algerian" pitchFamily="82" charset="0"/>
                        </a:rPr>
                        <a:t>1</a:t>
                      </a:r>
                      <a:endParaRPr lang="en-US" sz="2400" b="1" dirty="0">
                        <a:solidFill>
                          <a:schemeClr val="accent6">
                            <a:lumMod val="50000"/>
                          </a:schemeClr>
                        </a:solidFill>
                        <a:latin typeface="Algerian" pitchFamily="82" charset="0"/>
                      </a:endParaRPr>
                    </a:p>
                  </a:txBody>
                  <a:tcPr/>
                </a:tc>
                <a:tc>
                  <a:txBody>
                    <a:bodyPr/>
                    <a:lstStyle/>
                    <a:p>
                      <a:endParaRPr lang="en-US" sz="900" b="1" dirty="0" smtClean="0">
                        <a:solidFill>
                          <a:schemeClr val="accent6">
                            <a:lumMod val="50000"/>
                          </a:schemeClr>
                        </a:solidFill>
                        <a:latin typeface="Algerian" pitchFamily="82" charset="0"/>
                      </a:endParaRPr>
                    </a:p>
                    <a:p>
                      <a:r>
                        <a:rPr lang="en-US" sz="2400" b="1" dirty="0" smtClean="0">
                          <a:solidFill>
                            <a:schemeClr val="accent6">
                              <a:lumMod val="50000"/>
                            </a:schemeClr>
                          </a:solidFill>
                          <a:latin typeface="Algerian" pitchFamily="82" charset="0"/>
                        </a:rPr>
                        <a:t>PATENT</a:t>
                      </a:r>
                      <a:endParaRPr lang="en-US" sz="2400" b="1" dirty="0">
                        <a:solidFill>
                          <a:schemeClr val="accent6">
                            <a:lumMod val="50000"/>
                          </a:schemeClr>
                        </a:solidFill>
                        <a:latin typeface="Algerian" pitchFamily="82" charset="0"/>
                      </a:endParaRPr>
                    </a:p>
                  </a:txBody>
                  <a:tcPr/>
                </a:tc>
                <a:tc>
                  <a:txBody>
                    <a:bodyPr/>
                    <a:lstStyle/>
                    <a:p>
                      <a:pPr algn="ctr"/>
                      <a:endParaRPr lang="en-US" sz="600" b="1" dirty="0" smtClean="0"/>
                    </a:p>
                    <a:p>
                      <a:pPr algn="l"/>
                      <a:r>
                        <a:rPr lang="en-US" sz="600" b="1" baseline="0" dirty="0" smtClean="0"/>
                        <a:t>                       </a:t>
                      </a:r>
                      <a:r>
                        <a:rPr lang="en-US" sz="2400" b="1" dirty="0" smtClean="0"/>
                        <a:t>25 May 1997</a:t>
                      </a:r>
                      <a:endParaRPr lang="en-US" sz="2400" b="1" dirty="0"/>
                    </a:p>
                  </a:txBody>
                  <a:tcPr/>
                </a:tc>
              </a:tr>
              <a:tr h="742950">
                <a:tc>
                  <a:txBody>
                    <a:bodyPr/>
                    <a:lstStyle/>
                    <a:p>
                      <a:pPr algn="ctr"/>
                      <a:endParaRPr lang="en-US" sz="1000" b="1" dirty="0" smtClean="0">
                        <a:solidFill>
                          <a:schemeClr val="accent6">
                            <a:lumMod val="50000"/>
                          </a:schemeClr>
                        </a:solidFill>
                        <a:latin typeface="Algerian" pitchFamily="82" charset="0"/>
                      </a:endParaRPr>
                    </a:p>
                    <a:p>
                      <a:pPr algn="ctr"/>
                      <a:r>
                        <a:rPr lang="en-US" sz="2400" b="1" dirty="0" smtClean="0">
                          <a:solidFill>
                            <a:schemeClr val="accent6">
                              <a:lumMod val="50000"/>
                            </a:schemeClr>
                          </a:solidFill>
                          <a:latin typeface="Algerian" pitchFamily="82" charset="0"/>
                        </a:rPr>
                        <a:t>2</a:t>
                      </a:r>
                      <a:endParaRPr lang="en-US" sz="2400" b="1" dirty="0">
                        <a:solidFill>
                          <a:schemeClr val="accent6">
                            <a:lumMod val="50000"/>
                          </a:schemeClr>
                        </a:solidFill>
                        <a:latin typeface="Algerian" pitchFamily="82" charset="0"/>
                      </a:endParaRPr>
                    </a:p>
                  </a:txBody>
                  <a:tcPr/>
                </a:tc>
                <a:tc>
                  <a:txBody>
                    <a:bodyPr/>
                    <a:lstStyle/>
                    <a:p>
                      <a:endParaRPr lang="en-US" sz="900" b="1" dirty="0" smtClean="0">
                        <a:solidFill>
                          <a:schemeClr val="accent6">
                            <a:lumMod val="50000"/>
                          </a:schemeClr>
                        </a:solidFill>
                        <a:latin typeface="Algerian" pitchFamily="82" charset="0"/>
                      </a:endParaRPr>
                    </a:p>
                    <a:p>
                      <a:r>
                        <a:rPr lang="en-US" sz="2400" b="1" dirty="0" smtClean="0">
                          <a:solidFill>
                            <a:schemeClr val="accent6">
                              <a:lumMod val="50000"/>
                            </a:schemeClr>
                          </a:solidFill>
                          <a:latin typeface="Algerian" pitchFamily="82" charset="0"/>
                        </a:rPr>
                        <a:t>PATENT OF INTRODUCTION</a:t>
                      </a:r>
                      <a:endParaRPr lang="en-US" sz="2400" b="1" dirty="0">
                        <a:solidFill>
                          <a:schemeClr val="accent6">
                            <a:lumMod val="50000"/>
                          </a:schemeClr>
                        </a:solidFill>
                        <a:latin typeface="Algerian" pitchFamily="82"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6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t>25 February</a:t>
                      </a:r>
                      <a:r>
                        <a:rPr lang="en-US" sz="2400" b="1" baseline="0" dirty="0" smtClean="0"/>
                        <a:t> 1997</a:t>
                      </a:r>
                      <a:endParaRPr lang="en-US" sz="2400" b="1" dirty="0" smtClean="0"/>
                    </a:p>
                  </a:txBody>
                  <a:tcPr/>
                </a:tc>
              </a:tr>
              <a:tr h="619125">
                <a:tc>
                  <a:txBody>
                    <a:bodyPr/>
                    <a:lstStyle/>
                    <a:p>
                      <a:pPr algn="ctr"/>
                      <a:endParaRPr lang="en-US" sz="1200" b="1" dirty="0" smtClean="0">
                        <a:solidFill>
                          <a:schemeClr val="accent6">
                            <a:lumMod val="50000"/>
                          </a:schemeClr>
                        </a:solidFill>
                        <a:latin typeface="Algerian" pitchFamily="82" charset="0"/>
                      </a:endParaRPr>
                    </a:p>
                    <a:p>
                      <a:pPr algn="ctr"/>
                      <a:r>
                        <a:rPr lang="en-US" sz="2400" b="1" dirty="0" smtClean="0">
                          <a:solidFill>
                            <a:schemeClr val="accent6">
                              <a:lumMod val="50000"/>
                            </a:schemeClr>
                          </a:solidFill>
                          <a:latin typeface="Algerian" pitchFamily="82" charset="0"/>
                        </a:rPr>
                        <a:t>3</a:t>
                      </a:r>
                      <a:endParaRPr lang="en-US" sz="2400" b="1" dirty="0">
                        <a:solidFill>
                          <a:schemeClr val="accent6">
                            <a:lumMod val="50000"/>
                          </a:schemeClr>
                        </a:solidFill>
                        <a:latin typeface="Algerian" pitchFamily="82" charset="0"/>
                      </a:endParaRPr>
                    </a:p>
                  </a:txBody>
                  <a:tcPr/>
                </a:tc>
                <a:tc>
                  <a:txBody>
                    <a:bodyPr/>
                    <a:lstStyle/>
                    <a:p>
                      <a:endParaRPr lang="en-US" sz="500" b="1" dirty="0" smtClean="0">
                        <a:solidFill>
                          <a:schemeClr val="accent6">
                            <a:lumMod val="50000"/>
                          </a:schemeClr>
                        </a:solidFill>
                        <a:latin typeface="Algerian" pitchFamily="82" charset="0"/>
                      </a:endParaRPr>
                    </a:p>
                    <a:p>
                      <a:r>
                        <a:rPr lang="en-US" sz="2400" b="1" dirty="0" smtClean="0">
                          <a:solidFill>
                            <a:schemeClr val="accent6">
                              <a:lumMod val="50000"/>
                            </a:schemeClr>
                          </a:solidFill>
                          <a:latin typeface="Algerian" pitchFamily="82" charset="0"/>
                        </a:rPr>
                        <a:t>MODEL</a:t>
                      </a:r>
                      <a:endParaRPr lang="en-US" sz="2400" b="1" dirty="0">
                        <a:solidFill>
                          <a:schemeClr val="accent6">
                            <a:lumMod val="50000"/>
                          </a:schemeClr>
                        </a:solidFill>
                        <a:latin typeface="Algerian" pitchFamily="82" charset="0"/>
                      </a:endParaRPr>
                    </a:p>
                  </a:txBody>
                  <a:tcPr/>
                </a:tc>
                <a:tc>
                  <a:txBody>
                    <a:bodyPr/>
                    <a:lstStyle/>
                    <a:p>
                      <a:r>
                        <a:rPr lang="en-US" sz="2400" b="1" dirty="0" smtClean="0"/>
                        <a:t>      29 August 1996</a:t>
                      </a:r>
                      <a:endParaRPr lang="en-US" sz="2400" b="1" dirty="0"/>
                    </a:p>
                  </a:txBody>
                  <a:tcPr/>
                </a:tc>
              </a:tr>
              <a:tr h="619125">
                <a:tc>
                  <a:txBody>
                    <a:bodyPr/>
                    <a:lstStyle/>
                    <a:p>
                      <a:pPr algn="ctr"/>
                      <a:r>
                        <a:rPr lang="en-US" sz="2400" b="1" dirty="0" smtClean="0">
                          <a:solidFill>
                            <a:schemeClr val="accent6">
                              <a:lumMod val="50000"/>
                            </a:schemeClr>
                          </a:solidFill>
                          <a:latin typeface="Algerian" pitchFamily="82" charset="0"/>
                        </a:rPr>
                        <a:t>4</a:t>
                      </a:r>
                      <a:endParaRPr lang="en-US" sz="2400" b="1" dirty="0">
                        <a:solidFill>
                          <a:schemeClr val="accent6">
                            <a:lumMod val="50000"/>
                          </a:schemeClr>
                        </a:solidFill>
                        <a:latin typeface="Algerian" pitchFamily="82" charset="0"/>
                      </a:endParaRPr>
                    </a:p>
                  </a:txBody>
                  <a:tcPr/>
                </a:tc>
                <a:tc>
                  <a:txBody>
                    <a:bodyPr/>
                    <a:lstStyle/>
                    <a:p>
                      <a:r>
                        <a:rPr lang="en-US" sz="2400" b="1" dirty="0" smtClean="0">
                          <a:solidFill>
                            <a:schemeClr val="accent6">
                              <a:lumMod val="50000"/>
                            </a:schemeClr>
                          </a:solidFill>
                          <a:latin typeface="Algerian" pitchFamily="82" charset="0"/>
                        </a:rPr>
                        <a:t>TRADEMARK</a:t>
                      </a:r>
                      <a:endParaRPr lang="en-US" sz="2400" b="1" dirty="0">
                        <a:solidFill>
                          <a:schemeClr val="accent6">
                            <a:lumMod val="50000"/>
                          </a:schemeClr>
                        </a:solidFill>
                        <a:latin typeface="Algerian" pitchFamily="82" charset="0"/>
                      </a:endParaRPr>
                    </a:p>
                  </a:txBody>
                  <a:tcPr/>
                </a:tc>
                <a:tc>
                  <a:txBody>
                    <a:bodyPr/>
                    <a:lstStyle/>
                    <a:p>
                      <a:endParaRPr lang="en-US" dirty="0"/>
                    </a:p>
                  </a:txBody>
                  <a:tcPr/>
                </a:tc>
              </a:tr>
              <a:tr h="619125">
                <a:tc>
                  <a:txBody>
                    <a:bodyPr/>
                    <a:lstStyle/>
                    <a:p>
                      <a:pPr algn="ctr"/>
                      <a:r>
                        <a:rPr lang="en-US" sz="2400" b="1" dirty="0" smtClean="0">
                          <a:solidFill>
                            <a:schemeClr val="accent6">
                              <a:lumMod val="50000"/>
                            </a:schemeClr>
                          </a:solidFill>
                          <a:latin typeface="Algerian" pitchFamily="82" charset="0"/>
                        </a:rPr>
                        <a:t>5</a:t>
                      </a:r>
                      <a:endParaRPr lang="en-US" sz="2400" b="1" dirty="0">
                        <a:solidFill>
                          <a:schemeClr val="accent6">
                            <a:lumMod val="50000"/>
                          </a:schemeClr>
                        </a:solidFill>
                        <a:latin typeface="Algerian" pitchFamily="82" charset="0"/>
                      </a:endParaRPr>
                    </a:p>
                  </a:txBody>
                  <a:tcPr/>
                </a:tc>
                <a:tc>
                  <a:txBody>
                    <a:bodyPr/>
                    <a:lstStyle/>
                    <a:p>
                      <a:r>
                        <a:rPr lang="en-US" sz="2400" b="1" dirty="0" smtClean="0">
                          <a:solidFill>
                            <a:schemeClr val="accent6">
                              <a:lumMod val="50000"/>
                            </a:schemeClr>
                          </a:solidFill>
                          <a:latin typeface="Algerian" pitchFamily="82" charset="0"/>
                        </a:rPr>
                        <a:t>INDUSTRIAL DESIGN</a:t>
                      </a:r>
                      <a:endParaRPr lang="en-US" sz="2400" b="1" dirty="0">
                        <a:solidFill>
                          <a:schemeClr val="accent6">
                            <a:lumMod val="50000"/>
                          </a:schemeClr>
                        </a:solidFill>
                        <a:latin typeface="Algerian" pitchFamily="82" charset="0"/>
                      </a:endParaRPr>
                    </a:p>
                  </a:txBody>
                  <a:tcPr/>
                </a:tc>
                <a:tc>
                  <a:txBody>
                    <a:bodyPr/>
                    <a:lstStyle/>
                    <a:p>
                      <a:endParaRPr lang="en-US"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style>
          <a:lnRef idx="2">
            <a:schemeClr val="accent6"/>
          </a:lnRef>
          <a:fillRef idx="1">
            <a:schemeClr val="lt1"/>
          </a:fillRef>
          <a:effectRef idx="0">
            <a:schemeClr val="accent6"/>
          </a:effectRef>
          <a:fontRef idx="minor">
            <a:schemeClr val="dk1"/>
          </a:fontRef>
        </p:style>
        <p:txBody>
          <a:bodyPr/>
          <a:lstStyle/>
          <a:p>
            <a:r>
              <a:rPr lang="en-US" dirty="0" smtClean="0">
                <a:solidFill>
                  <a:srgbClr val="0070C0"/>
                </a:solidFill>
              </a:rPr>
              <a:t>Establishment of EIPO</a:t>
            </a:r>
            <a:endParaRPr lang="en-US" dirty="0">
              <a:solidFill>
                <a:srgbClr val="0070C0"/>
              </a:solidFill>
            </a:endParaRPr>
          </a:p>
        </p:txBody>
      </p:sp>
      <p:sp>
        <p:nvSpPr>
          <p:cNvPr id="3" name="Content Placeholder 2"/>
          <p:cNvSpPr>
            <a:spLocks noGrp="1"/>
          </p:cNvSpPr>
          <p:nvPr>
            <p:ph idx="1"/>
          </p:nvPr>
        </p:nvSpPr>
        <p:spPr>
          <a:xfrm>
            <a:off x="457200" y="1447800"/>
            <a:ext cx="8229600" cy="5181600"/>
          </a:xfrm>
        </p:spPr>
        <p:style>
          <a:lnRef idx="2">
            <a:schemeClr val="accent2"/>
          </a:lnRef>
          <a:fillRef idx="1">
            <a:schemeClr val="lt1"/>
          </a:fillRef>
          <a:effectRef idx="0">
            <a:schemeClr val="accent2"/>
          </a:effectRef>
          <a:fontRef idx="minor">
            <a:schemeClr val="dk1"/>
          </a:fontRef>
        </p:style>
        <p:txBody>
          <a:bodyPr>
            <a:normAutofit fontScale="77500" lnSpcReduction="20000"/>
          </a:bodyPr>
          <a:lstStyle/>
          <a:p>
            <a:pPr>
              <a:spcBef>
                <a:spcPts val="0"/>
              </a:spcBef>
              <a:defRPr/>
            </a:pPr>
            <a:endParaRPr lang="en-US" dirty="0" smtClean="0"/>
          </a:p>
          <a:p>
            <a:pPr>
              <a:spcBef>
                <a:spcPts val="0"/>
              </a:spcBef>
              <a:defRPr/>
            </a:pPr>
            <a:r>
              <a:rPr lang="en-US" dirty="0" smtClean="0"/>
              <a:t>The Ethiopian Intellectual Property    Office       was established by :</a:t>
            </a:r>
          </a:p>
          <a:p>
            <a:pPr>
              <a:spcBef>
                <a:spcPts val="0"/>
              </a:spcBef>
              <a:buNone/>
              <a:defRPr/>
            </a:pPr>
            <a:endParaRPr lang="en-US" dirty="0" smtClean="0"/>
          </a:p>
          <a:p>
            <a:pPr algn="ctr">
              <a:spcBef>
                <a:spcPts val="0"/>
              </a:spcBef>
              <a:buFont typeface="Wingdings" pitchFamily="2" charset="2"/>
              <a:buNone/>
              <a:defRPr/>
            </a:pPr>
            <a:r>
              <a:rPr lang="en-US" b="1" dirty="0" smtClean="0">
                <a:solidFill>
                  <a:srgbClr val="FF0000"/>
                </a:solidFill>
              </a:rPr>
              <a:t>           Proclamation No. 320/2003 </a:t>
            </a:r>
          </a:p>
          <a:p>
            <a:pPr algn="ctr">
              <a:spcBef>
                <a:spcPts val="0"/>
              </a:spcBef>
              <a:buFont typeface="Wingdings" pitchFamily="2" charset="2"/>
              <a:buNone/>
              <a:defRPr/>
            </a:pPr>
            <a:r>
              <a:rPr lang="en-US" b="1" dirty="0" smtClean="0">
                <a:solidFill>
                  <a:srgbClr val="FF0000"/>
                </a:solidFill>
              </a:rPr>
              <a:t>           Ethiopian Intellectual Property Office </a:t>
            </a:r>
          </a:p>
          <a:p>
            <a:pPr algn="ctr">
              <a:spcBef>
                <a:spcPts val="0"/>
              </a:spcBef>
              <a:buFont typeface="Wingdings" pitchFamily="2" charset="2"/>
              <a:buNone/>
              <a:defRPr/>
            </a:pPr>
            <a:r>
              <a:rPr lang="en-US" b="1" dirty="0" smtClean="0">
                <a:solidFill>
                  <a:srgbClr val="FF0000"/>
                </a:solidFill>
              </a:rPr>
              <a:t>           Establishment Proclamation</a:t>
            </a:r>
          </a:p>
          <a:p>
            <a:pPr>
              <a:spcBef>
                <a:spcPts val="0"/>
              </a:spcBef>
              <a:defRPr/>
            </a:pPr>
            <a:endParaRPr lang="en-US" dirty="0" smtClean="0"/>
          </a:p>
          <a:p>
            <a:pPr>
              <a:spcBef>
                <a:spcPts val="0"/>
              </a:spcBef>
              <a:defRPr/>
            </a:pPr>
            <a:r>
              <a:rPr lang="en-US" dirty="0" smtClean="0"/>
              <a:t>In  this proclamation the EIPO is given mandates to administer the following IP elements :</a:t>
            </a:r>
          </a:p>
          <a:p>
            <a:pPr>
              <a:spcBef>
                <a:spcPts val="0"/>
              </a:spcBef>
              <a:buNone/>
              <a:defRPr/>
            </a:pPr>
            <a:endParaRPr lang="en-US" sz="1500" dirty="0" smtClean="0"/>
          </a:p>
          <a:p>
            <a:pPr lvl="3">
              <a:spcBef>
                <a:spcPts val="0"/>
              </a:spcBef>
              <a:buClr>
                <a:srgbClr val="FF0000"/>
              </a:buClr>
              <a:buFont typeface="Courier New" pitchFamily="49" charset="0"/>
              <a:buChar char="o"/>
              <a:defRPr/>
            </a:pPr>
            <a:r>
              <a:rPr lang="en-US" sz="3600" dirty="0" smtClean="0">
                <a:solidFill>
                  <a:srgbClr val="00B050"/>
                </a:solidFill>
              </a:rPr>
              <a:t>  </a:t>
            </a:r>
            <a:r>
              <a:rPr lang="en-US" sz="3600" b="1" dirty="0" smtClean="0">
                <a:solidFill>
                  <a:srgbClr val="00B050"/>
                </a:solidFill>
              </a:rPr>
              <a:t>PATENT</a:t>
            </a:r>
          </a:p>
          <a:p>
            <a:pPr lvl="3">
              <a:buClr>
                <a:srgbClr val="FF0000"/>
              </a:buClr>
              <a:buFont typeface="Courier New" pitchFamily="49" charset="0"/>
              <a:buChar char="o"/>
              <a:defRPr/>
            </a:pPr>
            <a:r>
              <a:rPr lang="en-US" sz="3600" dirty="0" smtClean="0">
                <a:solidFill>
                  <a:schemeClr val="accent1">
                    <a:lumMod val="40000"/>
                    <a:lumOff val="60000"/>
                  </a:schemeClr>
                </a:solidFill>
              </a:rPr>
              <a:t>  </a:t>
            </a:r>
            <a:r>
              <a:rPr lang="en-US" sz="3600" b="1" dirty="0" smtClean="0">
                <a:solidFill>
                  <a:srgbClr val="00B050"/>
                </a:solidFill>
              </a:rPr>
              <a:t>COPYRIGHT</a:t>
            </a:r>
            <a:r>
              <a:rPr lang="en-US" sz="3600" dirty="0" smtClean="0"/>
              <a:t> </a:t>
            </a:r>
          </a:p>
          <a:p>
            <a:pPr lvl="3">
              <a:buClr>
                <a:srgbClr val="FF0000"/>
              </a:buClr>
              <a:buFont typeface="Courier New" pitchFamily="49" charset="0"/>
              <a:buChar char="o"/>
              <a:defRPr/>
            </a:pPr>
            <a:r>
              <a:rPr lang="en-US" sz="3600" b="1" dirty="0" smtClean="0">
                <a:solidFill>
                  <a:srgbClr val="00B050"/>
                </a:solidFill>
              </a:rPr>
              <a:t>  TRADEMARK</a:t>
            </a:r>
            <a:r>
              <a:rPr lang="en-US" sz="3600" b="1" dirty="0" smtClean="0">
                <a:solidFill>
                  <a:schemeClr val="accent1">
                    <a:lumMod val="40000"/>
                    <a:lumOff val="60000"/>
                  </a:schemeClr>
                </a:solidFill>
              </a:rPr>
              <a:t>   </a:t>
            </a:r>
            <a:r>
              <a:rPr lang="en-US" sz="3600" dirty="0" smtClean="0"/>
              <a:t>and</a:t>
            </a:r>
          </a:p>
          <a:p>
            <a:pPr lvl="3">
              <a:buClr>
                <a:srgbClr val="FF0000"/>
              </a:buClr>
              <a:buFont typeface="Courier New" pitchFamily="49" charset="0"/>
              <a:buChar char="o"/>
              <a:defRPr/>
            </a:pPr>
            <a:r>
              <a:rPr lang="en-US" sz="3600" dirty="0" smtClean="0"/>
              <a:t>  </a:t>
            </a:r>
            <a:r>
              <a:rPr lang="en-US" sz="3600" b="1" dirty="0" smtClean="0">
                <a:solidFill>
                  <a:srgbClr val="00B050"/>
                </a:solidFill>
              </a:rPr>
              <a:t>INDUSTRIAL DESIGN</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lstStyle/>
          <a:p>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OBJECTIVES OF THE OFFICE</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533400" y="1828800"/>
            <a:ext cx="8229600" cy="4800600"/>
          </a:xfrm>
        </p:spPr>
        <p:style>
          <a:lnRef idx="1">
            <a:schemeClr val="accent5"/>
          </a:lnRef>
          <a:fillRef idx="2">
            <a:schemeClr val="accent5"/>
          </a:fillRef>
          <a:effectRef idx="1">
            <a:schemeClr val="accent5"/>
          </a:effectRef>
          <a:fontRef idx="minor">
            <a:schemeClr val="dk1"/>
          </a:fontRef>
        </p:style>
        <p:txBody>
          <a:bodyPr>
            <a:normAutofit fontScale="77500" lnSpcReduction="20000"/>
          </a:bodyPr>
          <a:lstStyle/>
          <a:p>
            <a:pPr>
              <a:buNone/>
            </a:pPr>
            <a:endParaRPr lang="en-US" sz="1200" dirty="0" smtClean="0"/>
          </a:p>
          <a:p>
            <a:pPr>
              <a:buNone/>
            </a:pPr>
            <a:r>
              <a:rPr lang="en-US" dirty="0" smtClean="0"/>
              <a:t>1.  to facilitate the provision of adequate legal protection</a:t>
            </a:r>
          </a:p>
          <a:p>
            <a:pPr>
              <a:buNone/>
            </a:pPr>
            <a:r>
              <a:rPr lang="en-US" dirty="0" smtClean="0"/>
              <a:t>      for and exploitation of intellectual property in the</a:t>
            </a:r>
          </a:p>
          <a:p>
            <a:pPr>
              <a:buNone/>
            </a:pPr>
            <a:r>
              <a:rPr lang="en-US" dirty="0" smtClean="0"/>
              <a:t>      country;</a:t>
            </a:r>
          </a:p>
          <a:p>
            <a:pPr>
              <a:buNone/>
            </a:pPr>
            <a:endParaRPr lang="en-US" sz="1000" dirty="0" smtClean="0"/>
          </a:p>
          <a:p>
            <a:pPr marL="514350" indent="-514350">
              <a:buAutoNum type="arabicPeriod" startAt="2"/>
            </a:pPr>
            <a:r>
              <a:rPr lang="en-US" b="1" dirty="0" smtClean="0">
                <a:solidFill>
                  <a:srgbClr val="00B050"/>
                </a:solidFill>
              </a:rPr>
              <a:t>to collect, organize and disseminate technological</a:t>
            </a:r>
          </a:p>
          <a:p>
            <a:pPr>
              <a:buNone/>
            </a:pPr>
            <a:r>
              <a:rPr lang="en-US" b="1" dirty="0" smtClean="0">
                <a:solidFill>
                  <a:srgbClr val="00B050"/>
                </a:solidFill>
              </a:rPr>
              <a:t>      information contained in patent documents and</a:t>
            </a:r>
          </a:p>
          <a:p>
            <a:pPr>
              <a:buNone/>
            </a:pPr>
            <a:r>
              <a:rPr lang="en-US" b="1" dirty="0" smtClean="0">
                <a:solidFill>
                  <a:srgbClr val="00B050"/>
                </a:solidFill>
              </a:rPr>
              <a:t>      encourage its utilization;</a:t>
            </a:r>
          </a:p>
          <a:p>
            <a:pPr>
              <a:buNone/>
            </a:pPr>
            <a:endParaRPr lang="en-US" sz="900" b="1" dirty="0" smtClean="0">
              <a:solidFill>
                <a:srgbClr val="00B050"/>
              </a:solidFill>
            </a:endParaRPr>
          </a:p>
          <a:p>
            <a:pPr marL="514350" indent="-514350">
              <a:buAutoNum type="arabicPeriod" startAt="3"/>
            </a:pPr>
            <a:r>
              <a:rPr lang="en-US" dirty="0" smtClean="0"/>
              <a:t>to study, analyze and recommend policies and</a:t>
            </a:r>
          </a:p>
          <a:p>
            <a:pPr>
              <a:buNone/>
            </a:pPr>
            <a:r>
              <a:rPr lang="en-US" dirty="0" smtClean="0"/>
              <a:t>       legislations on intellectual property to the Government;</a:t>
            </a:r>
          </a:p>
          <a:p>
            <a:pPr>
              <a:buNone/>
            </a:pPr>
            <a:endParaRPr lang="en-US" sz="1000" dirty="0" smtClean="0"/>
          </a:p>
          <a:p>
            <a:pPr marL="514350" indent="-514350">
              <a:buAutoNum type="arabicPeriod" startAt="4"/>
            </a:pPr>
            <a:r>
              <a:rPr lang="en-US" b="1" dirty="0" smtClean="0">
                <a:solidFill>
                  <a:srgbClr val="00B050"/>
                </a:solidFill>
              </a:rPr>
              <a:t>to promote knowledge and understanding of intellectual</a:t>
            </a:r>
          </a:p>
          <a:p>
            <a:pPr>
              <a:buNone/>
            </a:pPr>
            <a:r>
              <a:rPr lang="en-US" b="1" dirty="0" smtClean="0">
                <a:solidFill>
                  <a:srgbClr val="00B050"/>
                </a:solidFill>
              </a:rPr>
              <a:t>       property among the general public.</a:t>
            </a:r>
          </a:p>
          <a:p>
            <a:pPr>
              <a:buNone/>
            </a:pPr>
            <a:endParaRPr lang="en-US" b="1" dirty="0">
              <a:solidFill>
                <a:srgbClr val="00B05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style>
          <a:lnRef idx="2">
            <a:schemeClr val="dk1"/>
          </a:lnRef>
          <a:fillRef idx="1">
            <a:schemeClr val="lt1"/>
          </a:fillRef>
          <a:effectRef idx="0">
            <a:schemeClr val="dk1"/>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PROCLAMATIONS</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Content Placeholder 2"/>
          <p:cNvSpPr>
            <a:spLocks noGrp="1"/>
          </p:cNvSpPr>
          <p:nvPr>
            <p:ph idx="1"/>
          </p:nvPr>
        </p:nvSpPr>
        <p:spPr>
          <a:xfrm>
            <a:off x="457200" y="1600200"/>
            <a:ext cx="8229600" cy="4876800"/>
          </a:xfrm>
        </p:spPr>
        <p:style>
          <a:lnRef idx="2">
            <a:schemeClr val="accent2"/>
          </a:lnRef>
          <a:fillRef idx="1">
            <a:schemeClr val="lt1"/>
          </a:fillRef>
          <a:effectRef idx="0">
            <a:schemeClr val="accent2"/>
          </a:effectRef>
          <a:fontRef idx="minor">
            <a:schemeClr val="dk1"/>
          </a:fontRef>
        </p:style>
        <p:txBody>
          <a:bodyPr>
            <a:normAutofit/>
          </a:bodyPr>
          <a:lstStyle/>
          <a:p>
            <a:pPr marL="514350" indent="-514350">
              <a:buAutoNum type="arabicPeriod"/>
            </a:pPr>
            <a:r>
              <a:rPr lang="en-US" sz="2800" b="1" dirty="0" smtClean="0"/>
              <a:t>PROCLAMATION No. 501/2006.</a:t>
            </a:r>
          </a:p>
          <a:p>
            <a:pPr>
              <a:spcBef>
                <a:spcPts val="0"/>
              </a:spcBef>
              <a:buNone/>
            </a:pPr>
            <a:r>
              <a:rPr lang="en-US" sz="2800" b="1" dirty="0" smtClean="0"/>
              <a:t> </a:t>
            </a:r>
            <a:r>
              <a:rPr lang="en-US" sz="2800" b="1" dirty="0" smtClean="0">
                <a:solidFill>
                  <a:srgbClr val="00B050"/>
                </a:solidFill>
              </a:rPr>
              <a:t>     TRADEMARK REGISTRATION AND    PROTECTION   </a:t>
            </a:r>
          </a:p>
          <a:p>
            <a:pPr>
              <a:spcBef>
                <a:spcPts val="0"/>
              </a:spcBef>
              <a:buNone/>
            </a:pPr>
            <a:r>
              <a:rPr lang="en-US" sz="2800" b="1" dirty="0" smtClean="0">
                <a:solidFill>
                  <a:srgbClr val="00B050"/>
                </a:solidFill>
              </a:rPr>
              <a:t>      PROCLAMATION</a:t>
            </a:r>
          </a:p>
          <a:p>
            <a:pPr>
              <a:spcBef>
                <a:spcPts val="0"/>
              </a:spcBef>
              <a:buNone/>
            </a:pPr>
            <a:endParaRPr lang="en-US" sz="1100" b="1" dirty="0" smtClean="0">
              <a:solidFill>
                <a:srgbClr val="00B050"/>
              </a:solidFill>
            </a:endParaRPr>
          </a:p>
          <a:p>
            <a:pPr>
              <a:buNone/>
              <a:defRPr/>
            </a:pPr>
            <a:r>
              <a:rPr lang="en-US" sz="2800" b="1" dirty="0" smtClean="0"/>
              <a:t>2.  </a:t>
            </a:r>
            <a:r>
              <a:rPr lang="en-US" sz="2800" b="1" dirty="0" smtClean="0">
                <a:latin typeface="Arial Narrow" pitchFamily="34" charset="0"/>
              </a:rPr>
              <a:t>PROCLAMATION No. 123/1995</a:t>
            </a:r>
          </a:p>
          <a:p>
            <a:pPr>
              <a:buFont typeface="Wingdings" pitchFamily="2" charset="2"/>
              <a:buNone/>
              <a:defRPr/>
            </a:pPr>
            <a:r>
              <a:rPr lang="en-US" sz="2800" b="1" dirty="0" smtClean="0">
                <a:solidFill>
                  <a:srgbClr val="00B050"/>
                </a:solidFill>
                <a:latin typeface="Arial Narrow" pitchFamily="34" charset="0"/>
              </a:rPr>
              <a:t>     A proclamation Concerning Inventions, Minor  Inventions and Industrial Designs</a:t>
            </a:r>
          </a:p>
          <a:p>
            <a:pPr>
              <a:buFont typeface="Wingdings" pitchFamily="2" charset="2"/>
              <a:buNone/>
              <a:defRPr/>
            </a:pPr>
            <a:endParaRPr lang="en-US" sz="1200" b="1" dirty="0" smtClean="0">
              <a:solidFill>
                <a:srgbClr val="00B050"/>
              </a:solidFill>
              <a:latin typeface="Arial Narrow" pitchFamily="34" charset="0"/>
            </a:endParaRPr>
          </a:p>
          <a:p>
            <a:pPr>
              <a:buNone/>
            </a:pPr>
            <a:r>
              <a:rPr lang="en-US" sz="2800" b="1" dirty="0" smtClean="0"/>
              <a:t>3.  </a:t>
            </a:r>
            <a:r>
              <a:rPr lang="en-US" sz="2800" b="1" dirty="0" smtClean="0">
                <a:latin typeface="Arial Narrow" pitchFamily="34" charset="0"/>
              </a:rPr>
              <a:t>PROCLAMATION No</a:t>
            </a:r>
            <a:r>
              <a:rPr lang="en-US" sz="2800" b="1" dirty="0" smtClean="0"/>
              <a:t>. 410/2004.</a:t>
            </a:r>
            <a:endParaRPr lang="en-US" sz="2800" b="1" dirty="0" smtClean="0">
              <a:latin typeface="Arial Narrow" pitchFamily="34" charset="0"/>
            </a:endParaRPr>
          </a:p>
          <a:p>
            <a:pPr>
              <a:buNone/>
            </a:pPr>
            <a:r>
              <a:rPr lang="en-US" sz="2800" b="1" dirty="0" smtClean="0">
                <a:solidFill>
                  <a:srgbClr val="00B050"/>
                </a:solidFill>
                <a:latin typeface="Arial Narrow" pitchFamily="34" charset="0"/>
              </a:rPr>
              <a:t>     A p</a:t>
            </a:r>
            <a:r>
              <a:rPr lang="en-US" sz="2800" b="1" dirty="0" smtClean="0">
                <a:solidFill>
                  <a:srgbClr val="00B050"/>
                </a:solidFill>
              </a:rPr>
              <a:t>roclamation to protect copy right and neighboring rights</a:t>
            </a:r>
            <a:endParaRPr lang="en-US" sz="2800" dirty="0" smtClean="0">
              <a:solidFill>
                <a:srgbClr val="00B050"/>
              </a:solidFill>
            </a:endParaRPr>
          </a:p>
          <a:p>
            <a:pPr>
              <a:buNone/>
            </a:pPr>
            <a:endParaRPr lang="en-US" dirty="0">
              <a:solidFill>
                <a:srgbClr val="00B05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rgbClr val="FFFF00"/>
          </a:solidFill>
        </p:spPr>
        <p:style>
          <a:lnRef idx="2">
            <a:schemeClr val="dk1"/>
          </a:lnRef>
          <a:fillRef idx="1">
            <a:schemeClr val="lt1"/>
          </a:fillRef>
          <a:effectRef idx="0">
            <a:schemeClr val="dk1"/>
          </a:effectRef>
          <a:fontRef idx="minor">
            <a:schemeClr val="dk1"/>
          </a:fontRef>
        </p:style>
        <p:txBody>
          <a:bodyPr>
            <a:normAutofit fontScale="90000"/>
          </a:bodyPr>
          <a:lstStyle/>
          <a:p>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Organizational Structure of EIPO</a:t>
            </a:r>
            <a:endParaRPr lang="en-US" sz="3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4" name="Rounded Rectangle 3"/>
          <p:cNvSpPr/>
          <p:nvPr/>
        </p:nvSpPr>
        <p:spPr>
          <a:xfrm>
            <a:off x="3200400" y="990600"/>
            <a:ext cx="21336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p:cNvSpPr>
            <a:spLocks noGrp="1"/>
          </p:cNvSpPr>
          <p:nvPr>
            <p:ph idx="1"/>
          </p:nvPr>
        </p:nvSpPr>
        <p:spPr>
          <a:xfrm>
            <a:off x="533400" y="914400"/>
            <a:ext cx="8229600" cy="4525963"/>
          </a:xfrm>
        </p:spPr>
        <p:txBody>
          <a:bodyPr/>
          <a:lstStyle/>
          <a:p>
            <a:pPr>
              <a:buNone/>
            </a:pPr>
            <a:r>
              <a:rPr lang="en-US" sz="2400" dirty="0" smtClean="0"/>
              <a:t>                                              </a:t>
            </a:r>
            <a:r>
              <a:rPr lang="en-US" sz="2400" dirty="0" smtClean="0">
                <a:solidFill>
                  <a:srgbClr val="FFFF00"/>
                </a:solidFill>
              </a:rPr>
              <a:t>Director </a:t>
            </a:r>
          </a:p>
          <a:p>
            <a:pPr>
              <a:buNone/>
            </a:pPr>
            <a:r>
              <a:rPr lang="en-US" sz="2400" dirty="0" smtClean="0">
                <a:solidFill>
                  <a:srgbClr val="FFFF00"/>
                </a:solidFill>
              </a:rPr>
              <a:t>                                               General</a:t>
            </a:r>
          </a:p>
          <a:p>
            <a:endParaRPr lang="en-US" dirty="0"/>
          </a:p>
        </p:txBody>
      </p:sp>
      <p:sp>
        <p:nvSpPr>
          <p:cNvPr id="10" name="Left Arrow 9"/>
          <p:cNvSpPr/>
          <p:nvPr/>
        </p:nvSpPr>
        <p:spPr>
          <a:xfrm>
            <a:off x="3505200" y="3048000"/>
            <a:ext cx="914400" cy="76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2" name="Rectangle 11"/>
          <p:cNvSpPr/>
          <p:nvPr/>
        </p:nvSpPr>
        <p:spPr>
          <a:xfrm>
            <a:off x="1828800" y="2819400"/>
            <a:ext cx="1600200" cy="533400"/>
          </a:xfrm>
          <a:prstGeom prst="rect">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Internal Audit</a:t>
            </a:r>
          </a:p>
        </p:txBody>
      </p:sp>
      <p:grpSp>
        <p:nvGrpSpPr>
          <p:cNvPr id="3" name="Group 30"/>
          <p:cNvGrpSpPr/>
          <p:nvPr/>
        </p:nvGrpSpPr>
        <p:grpSpPr>
          <a:xfrm>
            <a:off x="1828800" y="1905000"/>
            <a:ext cx="5334000" cy="1600200"/>
            <a:chOff x="1905000" y="2590800"/>
            <a:chExt cx="5334000" cy="1600200"/>
          </a:xfrm>
        </p:grpSpPr>
        <p:sp>
          <p:nvSpPr>
            <p:cNvPr id="8" name="Right Arrow 7"/>
            <p:cNvSpPr/>
            <p:nvPr/>
          </p:nvSpPr>
          <p:spPr>
            <a:xfrm>
              <a:off x="4343400" y="3048000"/>
              <a:ext cx="10668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Right Arrow 8"/>
            <p:cNvSpPr/>
            <p:nvPr/>
          </p:nvSpPr>
          <p:spPr>
            <a:xfrm>
              <a:off x="4343400" y="3733800"/>
              <a:ext cx="10668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4" name="Rectangle 13"/>
            <p:cNvSpPr/>
            <p:nvPr/>
          </p:nvSpPr>
          <p:spPr>
            <a:xfrm>
              <a:off x="5486400" y="2819400"/>
              <a:ext cx="1752600" cy="533400"/>
            </a:xfrm>
            <a:prstGeom prst="rect">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Special Advisor</a:t>
              </a:r>
            </a:p>
          </p:txBody>
        </p:sp>
        <p:sp>
          <p:nvSpPr>
            <p:cNvPr id="15" name="Rectangle 14"/>
            <p:cNvSpPr/>
            <p:nvPr/>
          </p:nvSpPr>
          <p:spPr>
            <a:xfrm>
              <a:off x="5410200" y="3505200"/>
              <a:ext cx="1752600" cy="533400"/>
            </a:xfrm>
            <a:prstGeom prst="rect">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Ethics</a:t>
              </a:r>
            </a:p>
          </p:txBody>
        </p:sp>
        <p:sp>
          <p:nvSpPr>
            <p:cNvPr id="26" name="Down Arrow 25"/>
            <p:cNvSpPr/>
            <p:nvPr/>
          </p:nvSpPr>
          <p:spPr>
            <a:xfrm>
              <a:off x="4419600" y="2590800"/>
              <a:ext cx="46038" cy="1600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7" name="Left Arrow 26"/>
            <p:cNvSpPr/>
            <p:nvPr/>
          </p:nvSpPr>
          <p:spPr>
            <a:xfrm>
              <a:off x="3581400" y="3048000"/>
              <a:ext cx="914400" cy="76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8" name="Left Arrow 27"/>
            <p:cNvSpPr/>
            <p:nvPr/>
          </p:nvSpPr>
          <p:spPr>
            <a:xfrm>
              <a:off x="3505200" y="3733800"/>
              <a:ext cx="914400" cy="76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9" name="Rectangle 28"/>
            <p:cNvSpPr/>
            <p:nvPr/>
          </p:nvSpPr>
          <p:spPr>
            <a:xfrm>
              <a:off x="1905000" y="2819400"/>
              <a:ext cx="1600200" cy="533400"/>
            </a:xfrm>
            <a:prstGeom prst="rect">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Internal Audit</a:t>
              </a:r>
            </a:p>
          </p:txBody>
        </p:sp>
        <p:sp>
          <p:nvSpPr>
            <p:cNvPr id="30" name="Rectangle 29"/>
            <p:cNvSpPr/>
            <p:nvPr/>
          </p:nvSpPr>
          <p:spPr>
            <a:xfrm>
              <a:off x="1905000" y="3505200"/>
              <a:ext cx="1600200" cy="533400"/>
            </a:xfrm>
            <a:prstGeom prst="rect">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Reform</a:t>
              </a:r>
            </a:p>
          </p:txBody>
        </p:sp>
      </p:grpSp>
      <p:grpSp>
        <p:nvGrpSpPr>
          <p:cNvPr id="5" name="Group 90"/>
          <p:cNvGrpSpPr/>
          <p:nvPr/>
        </p:nvGrpSpPr>
        <p:grpSpPr>
          <a:xfrm>
            <a:off x="533400" y="3581400"/>
            <a:ext cx="2743200" cy="2895600"/>
            <a:chOff x="533400" y="3581400"/>
            <a:chExt cx="2743200" cy="2895600"/>
          </a:xfrm>
        </p:grpSpPr>
        <p:sp>
          <p:nvSpPr>
            <p:cNvPr id="16" name="Rectangle 15"/>
            <p:cNvSpPr/>
            <p:nvPr/>
          </p:nvSpPr>
          <p:spPr>
            <a:xfrm>
              <a:off x="914400" y="5715000"/>
              <a:ext cx="2362200" cy="762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rgbClr val="FF0000"/>
                  </a:solidFill>
                  <a:effectLst>
                    <a:outerShdw blurRad="38100" dist="38100" dir="2700000" algn="tl">
                      <a:srgbClr val="000000">
                        <a:alpha val="43137"/>
                      </a:srgbClr>
                    </a:outerShdw>
                  </a:effectLst>
                </a:rPr>
                <a:t>Copyright and  Communities right Directorate</a:t>
              </a:r>
            </a:p>
          </p:txBody>
        </p:sp>
        <p:sp>
          <p:nvSpPr>
            <p:cNvPr id="17" name="Rectangle 16"/>
            <p:cNvSpPr/>
            <p:nvPr/>
          </p:nvSpPr>
          <p:spPr>
            <a:xfrm>
              <a:off x="914400" y="4572000"/>
              <a:ext cx="2286000" cy="9906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rgbClr val="FFFF00"/>
                  </a:solidFill>
                  <a:effectLst>
                    <a:outerShdw blurRad="38100" dist="38100" dir="2700000" algn="tl">
                      <a:srgbClr val="000000">
                        <a:alpha val="43137"/>
                      </a:srgbClr>
                    </a:outerShdw>
                  </a:effectLst>
                </a:rPr>
                <a:t>Trademark, </a:t>
              </a:r>
              <a:r>
                <a:rPr lang="en-US" sz="1600" b="1" dirty="0" smtClean="0">
                  <a:solidFill>
                    <a:srgbClr val="FFFF00"/>
                  </a:solidFill>
                  <a:effectLst>
                    <a:outerShdw blurRad="38100" dist="38100" dir="2700000" algn="tl">
                      <a:srgbClr val="000000">
                        <a:alpha val="43137"/>
                      </a:srgbClr>
                    </a:outerShdw>
                  </a:effectLst>
                </a:rPr>
                <a:t>Industrial Design </a:t>
              </a:r>
              <a:r>
                <a:rPr lang="en-US" sz="1600" b="1" dirty="0">
                  <a:solidFill>
                    <a:srgbClr val="FFFF00"/>
                  </a:solidFill>
                  <a:effectLst>
                    <a:outerShdw blurRad="38100" dist="38100" dir="2700000" algn="tl">
                      <a:srgbClr val="000000">
                        <a:alpha val="43137"/>
                      </a:srgbClr>
                    </a:outerShdw>
                  </a:effectLst>
                </a:rPr>
                <a:t>Protection and Development Directorate</a:t>
              </a:r>
            </a:p>
          </p:txBody>
        </p:sp>
        <p:sp>
          <p:nvSpPr>
            <p:cNvPr id="18" name="Rectangle 17"/>
            <p:cNvSpPr/>
            <p:nvPr/>
          </p:nvSpPr>
          <p:spPr>
            <a:xfrm>
              <a:off x="914400" y="3733800"/>
              <a:ext cx="2286000" cy="762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rgbClr val="00B050"/>
                  </a:solidFill>
                </a:rPr>
                <a:t>Patent </a:t>
              </a:r>
              <a:r>
                <a:rPr lang="en-US" dirty="0" smtClean="0">
                  <a:solidFill>
                    <a:srgbClr val="00B050"/>
                  </a:solidFill>
                </a:rPr>
                <a:t>Protection and </a:t>
              </a:r>
              <a:r>
                <a:rPr lang="en-US" dirty="0">
                  <a:solidFill>
                    <a:srgbClr val="00B050"/>
                  </a:solidFill>
                </a:rPr>
                <a:t>Technology Transfer   Directorate</a:t>
              </a:r>
            </a:p>
          </p:txBody>
        </p:sp>
        <p:grpSp>
          <p:nvGrpSpPr>
            <p:cNvPr id="7" name="Group 72"/>
            <p:cNvGrpSpPr/>
            <p:nvPr/>
          </p:nvGrpSpPr>
          <p:grpSpPr>
            <a:xfrm>
              <a:off x="533400" y="3581400"/>
              <a:ext cx="381000" cy="2514600"/>
              <a:chOff x="533400" y="3581400"/>
              <a:chExt cx="381000" cy="2514600"/>
            </a:xfrm>
          </p:grpSpPr>
          <p:cxnSp>
            <p:nvCxnSpPr>
              <p:cNvPr id="35" name="Straight Connector 34"/>
              <p:cNvCxnSpPr/>
              <p:nvPr/>
            </p:nvCxnSpPr>
            <p:spPr>
              <a:xfrm>
                <a:off x="533400" y="3581400"/>
                <a:ext cx="0" cy="1524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62000" y="4038600"/>
                <a:ext cx="0" cy="2057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533400" y="51054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a:endCxn id="18" idx="1"/>
              </p:cNvCxnSpPr>
              <p:nvPr/>
            </p:nvCxnSpPr>
            <p:spPr>
              <a:xfrm>
                <a:off x="762000" y="4038600"/>
                <a:ext cx="1524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V="1">
                <a:off x="762000" y="59436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762000" y="5105400"/>
                <a:ext cx="152400" cy="0"/>
              </a:xfrm>
              <a:prstGeom prst="line">
                <a:avLst/>
              </a:prstGeom>
            </p:spPr>
            <p:style>
              <a:lnRef idx="1">
                <a:schemeClr val="accent1"/>
              </a:lnRef>
              <a:fillRef idx="0">
                <a:schemeClr val="accent1"/>
              </a:fillRef>
              <a:effectRef idx="0">
                <a:schemeClr val="accent1"/>
              </a:effectRef>
              <a:fontRef idx="minor">
                <a:schemeClr val="tx1"/>
              </a:fontRef>
            </p:style>
          </p:cxnSp>
        </p:grpSp>
      </p:grpSp>
      <p:grpSp>
        <p:nvGrpSpPr>
          <p:cNvPr id="11" name="Group 89"/>
          <p:cNvGrpSpPr/>
          <p:nvPr/>
        </p:nvGrpSpPr>
        <p:grpSpPr>
          <a:xfrm>
            <a:off x="533400" y="3581400"/>
            <a:ext cx="7620000" cy="2286000"/>
            <a:chOff x="533400" y="3581400"/>
            <a:chExt cx="7620000" cy="2286000"/>
          </a:xfrm>
        </p:grpSpPr>
        <p:sp>
          <p:nvSpPr>
            <p:cNvPr id="19" name="Rectangle 18"/>
            <p:cNvSpPr/>
            <p:nvPr/>
          </p:nvSpPr>
          <p:spPr>
            <a:xfrm>
              <a:off x="3581400" y="5181600"/>
              <a:ext cx="1676400" cy="6858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Communication</a:t>
              </a:r>
            </a:p>
          </p:txBody>
        </p:sp>
        <p:sp>
          <p:nvSpPr>
            <p:cNvPr id="20" name="Rectangle 19"/>
            <p:cNvSpPr/>
            <p:nvPr/>
          </p:nvSpPr>
          <p:spPr>
            <a:xfrm>
              <a:off x="3581400" y="4191000"/>
              <a:ext cx="1447800" cy="685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IP Legal Affairs</a:t>
              </a:r>
            </a:p>
          </p:txBody>
        </p:sp>
        <p:cxnSp>
          <p:nvCxnSpPr>
            <p:cNvPr id="33" name="Straight Connector 32"/>
            <p:cNvCxnSpPr/>
            <p:nvPr/>
          </p:nvCxnSpPr>
          <p:spPr>
            <a:xfrm>
              <a:off x="533400" y="3581400"/>
              <a:ext cx="762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3352800" y="3581400"/>
              <a:ext cx="0" cy="1905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V="1">
              <a:off x="3352800" y="5410200"/>
              <a:ext cx="2286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3352800" y="4495800"/>
              <a:ext cx="228600" cy="76200"/>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74" name="Straight Connector 73"/>
          <p:cNvCxnSpPr/>
          <p:nvPr/>
        </p:nvCxnSpPr>
        <p:spPr>
          <a:xfrm>
            <a:off x="381000" y="6858000"/>
            <a:ext cx="22860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3" name="Group 88"/>
          <p:cNvGrpSpPr/>
          <p:nvPr/>
        </p:nvGrpSpPr>
        <p:grpSpPr>
          <a:xfrm>
            <a:off x="5105400" y="3581400"/>
            <a:ext cx="2133600" cy="3048000"/>
            <a:chOff x="5105400" y="3581400"/>
            <a:chExt cx="2133600" cy="3048000"/>
          </a:xfrm>
        </p:grpSpPr>
        <p:sp>
          <p:nvSpPr>
            <p:cNvPr id="22" name="Rectangle 21"/>
            <p:cNvSpPr/>
            <p:nvPr/>
          </p:nvSpPr>
          <p:spPr>
            <a:xfrm>
              <a:off x="5410200" y="3810000"/>
              <a:ext cx="1828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HRM</a:t>
              </a:r>
            </a:p>
          </p:txBody>
        </p:sp>
        <p:sp>
          <p:nvSpPr>
            <p:cNvPr id="23" name="Rectangle 22"/>
            <p:cNvSpPr/>
            <p:nvPr/>
          </p:nvSpPr>
          <p:spPr>
            <a:xfrm>
              <a:off x="5410200" y="5715000"/>
              <a:ext cx="1828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t>Finance</a:t>
              </a:r>
            </a:p>
            <a:p>
              <a:pPr algn="ctr">
                <a:defRPr/>
              </a:pPr>
              <a:r>
                <a:rPr lang="en-US" dirty="0" smtClean="0"/>
                <a:t>and Property Service</a:t>
              </a:r>
              <a:endParaRPr lang="en-US" dirty="0"/>
            </a:p>
          </p:txBody>
        </p:sp>
        <p:sp>
          <p:nvSpPr>
            <p:cNvPr id="25" name="Rectangle 24"/>
            <p:cNvSpPr/>
            <p:nvPr/>
          </p:nvSpPr>
          <p:spPr>
            <a:xfrm>
              <a:off x="5410200" y="4876800"/>
              <a:ext cx="1828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IT Department </a:t>
              </a:r>
              <a:endParaRPr lang="en-US" dirty="0"/>
            </a:p>
          </p:txBody>
        </p:sp>
        <p:grpSp>
          <p:nvGrpSpPr>
            <p:cNvPr id="31" name="Group 74"/>
            <p:cNvGrpSpPr/>
            <p:nvPr/>
          </p:nvGrpSpPr>
          <p:grpSpPr>
            <a:xfrm>
              <a:off x="5105400" y="3581400"/>
              <a:ext cx="381000" cy="2514600"/>
              <a:chOff x="533400" y="3581400"/>
              <a:chExt cx="381000" cy="2514600"/>
            </a:xfrm>
          </p:grpSpPr>
          <p:cxnSp>
            <p:nvCxnSpPr>
              <p:cNvPr id="76" name="Straight Connector 75"/>
              <p:cNvCxnSpPr/>
              <p:nvPr/>
            </p:nvCxnSpPr>
            <p:spPr>
              <a:xfrm>
                <a:off x="533400" y="3581400"/>
                <a:ext cx="0" cy="1524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762000" y="4038600"/>
                <a:ext cx="0" cy="2057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533400" y="51054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762000" y="4038600"/>
                <a:ext cx="1524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flipV="1">
                <a:off x="762000" y="59436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762000" y="5105400"/>
                <a:ext cx="152400" cy="0"/>
              </a:xfrm>
              <a:prstGeom prst="line">
                <a:avLst/>
              </a:prstGeom>
            </p:spPr>
            <p:style>
              <a:lnRef idx="1">
                <a:schemeClr val="accent1"/>
              </a:lnRef>
              <a:fillRef idx="0">
                <a:schemeClr val="accent1"/>
              </a:fillRef>
              <a:effectRef idx="0">
                <a:schemeClr val="accent1"/>
              </a:effectRef>
              <a:fontRef idx="minor">
                <a:schemeClr val="tx1"/>
              </a:fontRef>
            </p:style>
          </p:cxnSp>
        </p:grpSp>
      </p:grpSp>
      <p:grpSp>
        <p:nvGrpSpPr>
          <p:cNvPr id="32" name="Group 87"/>
          <p:cNvGrpSpPr/>
          <p:nvPr/>
        </p:nvGrpSpPr>
        <p:grpSpPr>
          <a:xfrm>
            <a:off x="7391400" y="3581400"/>
            <a:ext cx="1524000" cy="2206625"/>
            <a:chOff x="7391400" y="3581400"/>
            <a:chExt cx="1524000" cy="2206625"/>
          </a:xfrm>
        </p:grpSpPr>
        <p:sp>
          <p:nvSpPr>
            <p:cNvPr id="21" name="Rectangle 20"/>
            <p:cNvSpPr/>
            <p:nvPr/>
          </p:nvSpPr>
          <p:spPr>
            <a:xfrm>
              <a:off x="7543800" y="5029200"/>
              <a:ext cx="1371600" cy="758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Gender  and Women Affairs </a:t>
              </a:r>
            </a:p>
          </p:txBody>
        </p:sp>
        <p:sp>
          <p:nvSpPr>
            <p:cNvPr id="24" name="Rectangle 23"/>
            <p:cNvSpPr/>
            <p:nvPr/>
          </p:nvSpPr>
          <p:spPr>
            <a:xfrm>
              <a:off x="7543800" y="4038600"/>
              <a:ext cx="1219200" cy="7429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Plan</a:t>
              </a:r>
            </a:p>
          </p:txBody>
        </p:sp>
        <p:cxnSp>
          <p:nvCxnSpPr>
            <p:cNvPr id="82" name="Straight Connector 81"/>
            <p:cNvCxnSpPr/>
            <p:nvPr/>
          </p:nvCxnSpPr>
          <p:spPr>
            <a:xfrm>
              <a:off x="7391400" y="3581400"/>
              <a:ext cx="0" cy="1905000"/>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83" name="Straight Connector 82"/>
          <p:cNvCxnSpPr/>
          <p:nvPr/>
        </p:nvCxnSpPr>
        <p:spPr>
          <a:xfrm flipV="1">
            <a:off x="7391400" y="5410200"/>
            <a:ext cx="2286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V="1">
            <a:off x="7391400" y="4495800"/>
            <a:ext cx="228600" cy="762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normAutofit fontScale="90000"/>
          </a:bodyPr>
          <a:lstStyle/>
          <a:p>
            <a:pPr algn="ctr"/>
            <a:r>
              <a:rPr lang="en-US" sz="3600" dirty="0" smtClean="0"/>
              <a:t>ORGANIZATIONAL STRUCTURE OF </a:t>
            </a:r>
            <a:br>
              <a:rPr lang="en-US" sz="3600" dirty="0" smtClean="0"/>
            </a:br>
            <a:r>
              <a:rPr lang="en-US" sz="3600" dirty="0" smtClean="0"/>
              <a:t>PATENT DIRECTORATE</a:t>
            </a:r>
          </a:p>
        </p:txBody>
      </p:sp>
      <p:sp>
        <p:nvSpPr>
          <p:cNvPr id="5" name="Slide Number Placeholder 4"/>
          <p:cNvSpPr>
            <a:spLocks noGrp="1"/>
          </p:cNvSpPr>
          <p:nvPr>
            <p:ph type="sldNum" sz="quarter" idx="11"/>
          </p:nvPr>
        </p:nvSpPr>
        <p:spPr/>
        <p:txBody>
          <a:bodyPr/>
          <a:lstStyle/>
          <a:p>
            <a:pPr>
              <a:defRPr/>
            </a:pPr>
            <a:fld id="{390F60A0-9F1D-4250-A86B-49E395D1D138}" type="slidenum">
              <a:rPr lang="en-US" altLang="zh-TW" smtClean="0"/>
              <a:pPr>
                <a:defRPr/>
              </a:pPr>
              <a:t>9</a:t>
            </a:fld>
            <a:endParaRPr lang="en-US" altLang="zh-TW"/>
          </a:p>
        </p:txBody>
      </p:sp>
      <p:sp>
        <p:nvSpPr>
          <p:cNvPr id="8" name="Flowchart: Alternate Process 7"/>
          <p:cNvSpPr/>
          <p:nvPr/>
        </p:nvSpPr>
        <p:spPr bwMode="auto">
          <a:xfrm>
            <a:off x="381000" y="2286000"/>
            <a:ext cx="8763000" cy="1219200"/>
          </a:xfrm>
          <a:prstGeom prst="flowChartAlternateProcess">
            <a:avLst/>
          </a:prstGeom>
          <a:solidFill>
            <a:schemeClr val="accent1"/>
          </a:solidFill>
          <a:ln w="9525" cap="flat" cmpd="sng" algn="ctr">
            <a:solidFill>
              <a:schemeClr val="tx1"/>
            </a:solidFill>
            <a:prstDash val="solid"/>
            <a:miter lim="800000"/>
            <a:headEnd type="none" w="med" len="med"/>
            <a:tailEnd type="none" w="med" len="med"/>
          </a:ln>
          <a:effectLst/>
        </p:spPr>
        <p:txBody>
          <a:bodyPr wrap="none"/>
          <a:lstStyle/>
          <a:p>
            <a:pPr algn="ctr">
              <a:defRPr/>
            </a:pPr>
            <a:r>
              <a:rPr lang="en-US" sz="3200" dirty="0">
                <a:solidFill>
                  <a:srgbClr val="FFFF00"/>
                </a:solidFill>
              </a:rPr>
              <a:t>PATENT PROTECTION AND TECHNOLOGY </a:t>
            </a:r>
          </a:p>
          <a:p>
            <a:pPr algn="ctr">
              <a:defRPr/>
            </a:pPr>
            <a:r>
              <a:rPr lang="en-US" sz="3200" dirty="0">
                <a:solidFill>
                  <a:srgbClr val="FFFF00"/>
                </a:solidFill>
              </a:rPr>
              <a:t>TRANSFER DIRECTORATE</a:t>
            </a:r>
          </a:p>
        </p:txBody>
      </p:sp>
      <p:sp>
        <p:nvSpPr>
          <p:cNvPr id="9" name="Rectangle 8"/>
          <p:cNvSpPr/>
          <p:nvPr/>
        </p:nvSpPr>
        <p:spPr bwMode="auto">
          <a:xfrm>
            <a:off x="152400" y="4800600"/>
            <a:ext cx="2209800" cy="990600"/>
          </a:xfrm>
          <a:prstGeom prst="rect">
            <a:avLst/>
          </a:prstGeom>
          <a:solidFill>
            <a:schemeClr val="accent1"/>
          </a:solidFill>
          <a:ln w="9525" cap="flat" cmpd="sng" algn="ctr">
            <a:solidFill>
              <a:schemeClr val="tx1"/>
            </a:solidFill>
            <a:prstDash val="solid"/>
            <a:miter lim="800000"/>
            <a:headEnd type="none" w="med" len="med"/>
            <a:tailEnd type="none" w="med" len="med"/>
          </a:ln>
          <a:effectLst/>
        </p:spPr>
        <p:txBody>
          <a:bodyPr wrap="none"/>
          <a:lstStyle/>
          <a:p>
            <a:pPr algn="ctr">
              <a:defRPr/>
            </a:pPr>
            <a:endParaRPr lang="en-US" sz="1050" dirty="0"/>
          </a:p>
          <a:p>
            <a:pPr algn="ctr">
              <a:defRPr/>
            </a:pPr>
            <a:r>
              <a:rPr lang="en-US" sz="2200" dirty="0">
                <a:solidFill>
                  <a:srgbClr val="FFFF00"/>
                </a:solidFill>
              </a:rPr>
              <a:t>PATENT </a:t>
            </a:r>
          </a:p>
          <a:p>
            <a:pPr algn="ctr">
              <a:defRPr/>
            </a:pPr>
            <a:r>
              <a:rPr lang="en-US" sz="2200" dirty="0">
                <a:solidFill>
                  <a:srgbClr val="FFFF00"/>
                </a:solidFill>
              </a:rPr>
              <a:t>ADMINISTRATION</a:t>
            </a:r>
          </a:p>
        </p:txBody>
      </p:sp>
      <p:sp>
        <p:nvSpPr>
          <p:cNvPr id="10" name="Rectangle 9"/>
          <p:cNvSpPr/>
          <p:nvPr/>
        </p:nvSpPr>
        <p:spPr bwMode="auto">
          <a:xfrm>
            <a:off x="2590800" y="4800600"/>
            <a:ext cx="2057400" cy="990600"/>
          </a:xfrm>
          <a:prstGeom prst="rect">
            <a:avLst/>
          </a:prstGeom>
          <a:solidFill>
            <a:schemeClr val="accent1"/>
          </a:solidFill>
          <a:ln w="9525" cap="flat" cmpd="sng" algn="ctr">
            <a:solidFill>
              <a:schemeClr val="tx1"/>
            </a:solidFill>
            <a:prstDash val="solid"/>
            <a:miter lim="800000"/>
            <a:headEnd type="none" w="med" len="med"/>
            <a:tailEnd type="none" w="med" len="med"/>
          </a:ln>
          <a:effectLst/>
        </p:spPr>
        <p:txBody>
          <a:bodyPr wrap="none"/>
          <a:lstStyle/>
          <a:p>
            <a:pPr algn="ctr">
              <a:defRPr/>
            </a:pPr>
            <a:r>
              <a:rPr lang="en-US" sz="2200" dirty="0">
                <a:solidFill>
                  <a:srgbClr val="FFFF00"/>
                </a:solidFill>
              </a:rPr>
              <a:t>PATENT SEARCH</a:t>
            </a:r>
          </a:p>
          <a:p>
            <a:pPr algn="ctr">
              <a:defRPr/>
            </a:pPr>
            <a:r>
              <a:rPr lang="en-US" sz="2200" dirty="0">
                <a:solidFill>
                  <a:srgbClr val="FFFF00"/>
                </a:solidFill>
              </a:rPr>
              <a:t>AND </a:t>
            </a:r>
          </a:p>
          <a:p>
            <a:pPr algn="ctr">
              <a:defRPr/>
            </a:pPr>
            <a:r>
              <a:rPr lang="en-US" sz="2200" dirty="0">
                <a:solidFill>
                  <a:srgbClr val="FFFF00"/>
                </a:solidFill>
              </a:rPr>
              <a:t>EXAMINATION</a:t>
            </a:r>
          </a:p>
        </p:txBody>
      </p:sp>
      <p:sp>
        <p:nvSpPr>
          <p:cNvPr id="11" name="Rectangle 10"/>
          <p:cNvSpPr/>
          <p:nvPr/>
        </p:nvSpPr>
        <p:spPr bwMode="auto">
          <a:xfrm>
            <a:off x="4876800" y="4800600"/>
            <a:ext cx="2057400" cy="990600"/>
          </a:xfrm>
          <a:prstGeom prst="rect">
            <a:avLst/>
          </a:prstGeom>
          <a:solidFill>
            <a:schemeClr val="accent1"/>
          </a:solidFill>
          <a:ln w="9525" cap="flat" cmpd="sng" algn="ctr">
            <a:solidFill>
              <a:schemeClr val="tx1"/>
            </a:solidFill>
            <a:prstDash val="solid"/>
            <a:miter lim="800000"/>
            <a:headEnd type="none" w="med" len="med"/>
            <a:tailEnd type="none" w="med" len="med"/>
          </a:ln>
          <a:effectLst/>
        </p:spPr>
        <p:txBody>
          <a:bodyPr wrap="none"/>
          <a:lstStyle/>
          <a:p>
            <a:pPr algn="ctr">
              <a:defRPr/>
            </a:pPr>
            <a:endParaRPr lang="en-US" sz="900" dirty="0"/>
          </a:p>
          <a:p>
            <a:pPr algn="ctr">
              <a:defRPr/>
            </a:pPr>
            <a:r>
              <a:rPr lang="en-US" sz="2200" dirty="0">
                <a:solidFill>
                  <a:srgbClr val="FFFF00"/>
                </a:solidFill>
              </a:rPr>
              <a:t>PATENT</a:t>
            </a:r>
          </a:p>
          <a:p>
            <a:pPr algn="ctr">
              <a:defRPr/>
            </a:pPr>
            <a:r>
              <a:rPr lang="en-US" sz="2200" dirty="0">
                <a:solidFill>
                  <a:srgbClr val="FFFF00"/>
                </a:solidFill>
              </a:rPr>
              <a:t> INFORMATION</a:t>
            </a:r>
          </a:p>
          <a:p>
            <a:pPr>
              <a:defRPr/>
            </a:pPr>
            <a:endParaRPr lang="en-US" sz="1800" dirty="0"/>
          </a:p>
        </p:txBody>
      </p:sp>
      <p:sp>
        <p:nvSpPr>
          <p:cNvPr id="12" name="Rectangle 11"/>
          <p:cNvSpPr/>
          <p:nvPr/>
        </p:nvSpPr>
        <p:spPr bwMode="auto">
          <a:xfrm>
            <a:off x="7086600" y="4800600"/>
            <a:ext cx="1905000" cy="990600"/>
          </a:xfrm>
          <a:prstGeom prst="rect">
            <a:avLst/>
          </a:prstGeom>
          <a:solidFill>
            <a:schemeClr val="accent1"/>
          </a:solidFill>
          <a:ln w="9525" cap="flat" cmpd="sng" algn="ctr">
            <a:solidFill>
              <a:schemeClr val="tx1"/>
            </a:solidFill>
            <a:prstDash val="solid"/>
            <a:miter lim="800000"/>
            <a:headEnd type="none" w="med" len="med"/>
            <a:tailEnd type="none" w="med" len="med"/>
          </a:ln>
          <a:effectLst/>
        </p:spPr>
        <p:txBody>
          <a:bodyPr wrap="none"/>
          <a:lstStyle/>
          <a:p>
            <a:pPr algn="ctr">
              <a:defRPr/>
            </a:pPr>
            <a:endParaRPr lang="en-US" sz="1050" dirty="0"/>
          </a:p>
          <a:p>
            <a:pPr algn="ctr">
              <a:defRPr/>
            </a:pPr>
            <a:r>
              <a:rPr lang="en-US" sz="2200" dirty="0">
                <a:solidFill>
                  <a:srgbClr val="FFFF00"/>
                </a:solidFill>
              </a:rPr>
              <a:t>TECHNOLOGY </a:t>
            </a:r>
          </a:p>
          <a:p>
            <a:pPr algn="ctr">
              <a:defRPr/>
            </a:pPr>
            <a:r>
              <a:rPr lang="en-US" sz="2200" dirty="0">
                <a:solidFill>
                  <a:srgbClr val="FFFF00"/>
                </a:solidFill>
              </a:rPr>
              <a:t>TRANSFER</a:t>
            </a:r>
          </a:p>
        </p:txBody>
      </p:sp>
      <p:cxnSp>
        <p:nvCxnSpPr>
          <p:cNvPr id="8201" name="Straight Arrow Connector 13"/>
          <p:cNvCxnSpPr>
            <a:cxnSpLocks noChangeShapeType="1"/>
          </p:cNvCxnSpPr>
          <p:nvPr/>
        </p:nvCxnSpPr>
        <p:spPr bwMode="auto">
          <a:xfrm>
            <a:off x="3810000" y="4343400"/>
            <a:ext cx="0" cy="457200"/>
          </a:xfrm>
          <a:prstGeom prst="straightConnector1">
            <a:avLst/>
          </a:prstGeom>
          <a:noFill/>
          <a:ln w="9525" algn="ctr">
            <a:solidFill>
              <a:schemeClr val="tx1"/>
            </a:solidFill>
            <a:miter lim="800000"/>
            <a:headEnd/>
            <a:tailEnd type="arrow" w="med" len="med"/>
          </a:ln>
        </p:spPr>
      </p:cxnSp>
      <p:cxnSp>
        <p:nvCxnSpPr>
          <p:cNvPr id="8202" name="Straight Connector 15"/>
          <p:cNvCxnSpPr>
            <a:cxnSpLocks noChangeShapeType="1"/>
          </p:cNvCxnSpPr>
          <p:nvPr/>
        </p:nvCxnSpPr>
        <p:spPr bwMode="auto">
          <a:xfrm>
            <a:off x="2590800" y="3581400"/>
            <a:ext cx="0" cy="762000"/>
          </a:xfrm>
          <a:prstGeom prst="line">
            <a:avLst/>
          </a:prstGeom>
          <a:noFill/>
          <a:ln w="9525" algn="ctr">
            <a:solidFill>
              <a:schemeClr val="tx1"/>
            </a:solidFill>
            <a:miter lim="800000"/>
            <a:headEnd/>
            <a:tailEnd/>
          </a:ln>
        </p:spPr>
      </p:cxnSp>
      <p:cxnSp>
        <p:nvCxnSpPr>
          <p:cNvPr id="8203" name="Straight Connector 22"/>
          <p:cNvCxnSpPr>
            <a:cxnSpLocks noChangeShapeType="1"/>
          </p:cNvCxnSpPr>
          <p:nvPr/>
        </p:nvCxnSpPr>
        <p:spPr bwMode="auto">
          <a:xfrm>
            <a:off x="1219200" y="4343400"/>
            <a:ext cx="2590800" cy="0"/>
          </a:xfrm>
          <a:prstGeom prst="line">
            <a:avLst/>
          </a:prstGeom>
          <a:noFill/>
          <a:ln w="9525" algn="ctr">
            <a:solidFill>
              <a:schemeClr val="tx1"/>
            </a:solidFill>
            <a:miter lim="800000"/>
            <a:headEnd/>
            <a:tailEnd/>
          </a:ln>
        </p:spPr>
      </p:cxnSp>
      <p:cxnSp>
        <p:nvCxnSpPr>
          <p:cNvPr id="8204" name="Straight Arrow Connector 25"/>
          <p:cNvCxnSpPr>
            <a:cxnSpLocks noChangeShapeType="1"/>
          </p:cNvCxnSpPr>
          <p:nvPr/>
        </p:nvCxnSpPr>
        <p:spPr bwMode="auto">
          <a:xfrm>
            <a:off x="5943600" y="3581400"/>
            <a:ext cx="0" cy="1219200"/>
          </a:xfrm>
          <a:prstGeom prst="straightConnector1">
            <a:avLst/>
          </a:prstGeom>
          <a:noFill/>
          <a:ln w="9525" algn="ctr">
            <a:solidFill>
              <a:schemeClr val="tx1"/>
            </a:solidFill>
            <a:miter lim="800000"/>
            <a:headEnd/>
            <a:tailEnd type="arrow" w="med" len="med"/>
          </a:ln>
        </p:spPr>
      </p:cxnSp>
      <p:cxnSp>
        <p:nvCxnSpPr>
          <p:cNvPr id="8205" name="Straight Arrow Connector 27"/>
          <p:cNvCxnSpPr>
            <a:cxnSpLocks noChangeShapeType="1"/>
          </p:cNvCxnSpPr>
          <p:nvPr/>
        </p:nvCxnSpPr>
        <p:spPr bwMode="auto">
          <a:xfrm>
            <a:off x="8077200" y="3581400"/>
            <a:ext cx="0" cy="1219200"/>
          </a:xfrm>
          <a:prstGeom prst="straightConnector1">
            <a:avLst/>
          </a:prstGeom>
          <a:noFill/>
          <a:ln w="9525" algn="ctr">
            <a:solidFill>
              <a:schemeClr val="tx1"/>
            </a:solidFill>
            <a:miter lim="800000"/>
            <a:headEnd/>
            <a:tailEnd type="arrow" w="med" len="med"/>
          </a:ln>
        </p:spPr>
      </p:cxnSp>
      <p:cxnSp>
        <p:nvCxnSpPr>
          <p:cNvPr id="8206" name="Straight Arrow Connector 36"/>
          <p:cNvCxnSpPr>
            <a:cxnSpLocks noChangeShapeType="1"/>
          </p:cNvCxnSpPr>
          <p:nvPr/>
        </p:nvCxnSpPr>
        <p:spPr bwMode="auto">
          <a:xfrm>
            <a:off x="1219200" y="4343400"/>
            <a:ext cx="0" cy="457200"/>
          </a:xfrm>
          <a:prstGeom prst="straightConnector1">
            <a:avLst/>
          </a:prstGeom>
          <a:noFill/>
          <a:ln w="9525" algn="ctr">
            <a:solidFill>
              <a:schemeClr val="tx1"/>
            </a:solidFill>
            <a:miter lim="800000"/>
            <a:headEnd/>
            <a:tailEnd type="arrow" w="med" len="med"/>
          </a:ln>
        </p:spPr>
      </p:cxn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94"/>
    </a:dk1>
    <a:lt1>
      <a:srgbClr val="FFCC00"/>
    </a:lt1>
    <a:dk2>
      <a:srgbClr val="0000CC"/>
    </a:dk2>
    <a:lt2>
      <a:srgbClr val="FFCC00"/>
    </a:lt2>
    <a:accent1>
      <a:srgbClr val="3193FF"/>
    </a:accent1>
    <a:accent2>
      <a:srgbClr val="009900"/>
    </a:accent2>
    <a:accent3>
      <a:srgbClr val="AAAAE2"/>
    </a:accent3>
    <a:accent4>
      <a:srgbClr val="DAAE00"/>
    </a:accent4>
    <a:accent5>
      <a:srgbClr val="ADC8FF"/>
    </a:accent5>
    <a:accent6>
      <a:srgbClr val="008A00"/>
    </a:accent6>
    <a:hlink>
      <a:srgbClr val="990000"/>
    </a:hlink>
    <a:folHlink>
      <a:srgbClr val="FFCC00"/>
    </a:folHlink>
  </a:clrScheme>
  <a:fontScheme name="Blends">
    <a:majorFont>
      <a:latin typeface="Tahoma"/>
      <a:ea typeface="新細明體"/>
      <a:cs typeface=""/>
    </a:majorFont>
    <a:minorFont>
      <a:latin typeface="Tahoma"/>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
    <a:dk1>
      <a:srgbClr val="000094"/>
    </a:dk1>
    <a:lt1>
      <a:srgbClr val="FFCC00"/>
    </a:lt1>
    <a:dk2>
      <a:srgbClr val="0000CC"/>
    </a:dk2>
    <a:lt2>
      <a:srgbClr val="FFCC00"/>
    </a:lt2>
    <a:accent1>
      <a:srgbClr val="3193FF"/>
    </a:accent1>
    <a:accent2>
      <a:srgbClr val="009900"/>
    </a:accent2>
    <a:accent3>
      <a:srgbClr val="AAAAE2"/>
    </a:accent3>
    <a:accent4>
      <a:srgbClr val="DAAE00"/>
    </a:accent4>
    <a:accent5>
      <a:srgbClr val="ADC8FF"/>
    </a:accent5>
    <a:accent6>
      <a:srgbClr val="008A00"/>
    </a:accent6>
    <a:hlink>
      <a:srgbClr val="990000"/>
    </a:hlink>
    <a:folHlink>
      <a:srgbClr val="FFCC00"/>
    </a:folHlink>
  </a:clrScheme>
  <a:fontScheme name="Blends">
    <a:majorFont>
      <a:latin typeface="Tahoma"/>
      <a:ea typeface="新細明體"/>
      <a:cs typeface=""/>
    </a:majorFont>
    <a:minorFont>
      <a:latin typeface="Tahoma"/>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
    <a:dk1>
      <a:srgbClr val="000094"/>
    </a:dk1>
    <a:lt1>
      <a:srgbClr val="FFCC00"/>
    </a:lt1>
    <a:dk2>
      <a:srgbClr val="0000CC"/>
    </a:dk2>
    <a:lt2>
      <a:srgbClr val="FFCC00"/>
    </a:lt2>
    <a:accent1>
      <a:srgbClr val="3193FF"/>
    </a:accent1>
    <a:accent2>
      <a:srgbClr val="009900"/>
    </a:accent2>
    <a:accent3>
      <a:srgbClr val="AAAAE2"/>
    </a:accent3>
    <a:accent4>
      <a:srgbClr val="DAAE00"/>
    </a:accent4>
    <a:accent5>
      <a:srgbClr val="ADC8FF"/>
    </a:accent5>
    <a:accent6>
      <a:srgbClr val="008A00"/>
    </a:accent6>
    <a:hlink>
      <a:srgbClr val="990000"/>
    </a:hlink>
    <a:folHlink>
      <a:srgbClr val="FFCC00"/>
    </a:folHlink>
  </a:clrScheme>
  <a:fontScheme name="Blends">
    <a:majorFont>
      <a:latin typeface="Tahoma"/>
      <a:ea typeface="新細明體"/>
      <a:cs typeface=""/>
    </a:majorFont>
    <a:minorFont>
      <a:latin typeface="Tahoma"/>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1038</TotalTime>
  <Words>1386</Words>
  <Application>Microsoft Office PowerPoint</Application>
  <PresentationFormat>On-screen Show (4:3)</PresentationFormat>
  <Paragraphs>407</Paragraphs>
  <Slides>34</Slides>
  <Notes>2</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 May 6 to 8,  Cairo/Egypt </vt:lpstr>
      <vt:lpstr> Industrial Design, Innovation and IP Protection:  National Strategies.  Experiences of Ethiopia</vt:lpstr>
      <vt:lpstr>HISTORICAL BACKGROUND</vt:lpstr>
      <vt:lpstr>The First Applications</vt:lpstr>
      <vt:lpstr>Establishment of EIPO</vt:lpstr>
      <vt:lpstr>OBJECTIVES OF THE OFFICE</vt:lpstr>
      <vt:lpstr>PROCLAMATIONS</vt:lpstr>
      <vt:lpstr>Organizational Structure of EIPO</vt:lpstr>
      <vt:lpstr>ORGANIZATIONAL STRUCTURE OF  PATENT DIRECTORATE</vt:lpstr>
      <vt:lpstr>REGISTRATION PROCEDURES</vt:lpstr>
      <vt:lpstr> Appeal Against the Decision of the Office  </vt:lpstr>
      <vt:lpstr>TYPES OF PATENTS APPLICATIONS</vt:lpstr>
      <vt:lpstr>DURATION OF PROTRCTION</vt:lpstr>
      <vt:lpstr>…..DURATION OF PROTRCTION</vt:lpstr>
      <vt:lpstr>UTILITY MODEL (APPLICATIONS)</vt:lpstr>
      <vt:lpstr>PATENT (APPLICATIONS)</vt:lpstr>
      <vt:lpstr>PATENT OF INTRODUCTION (APPLICATIONS)</vt:lpstr>
      <vt:lpstr>GRANTED</vt:lpstr>
      <vt:lpstr>Trademark, Industrial Design Protection and Development Directorate</vt:lpstr>
      <vt:lpstr>Duration of Registration</vt:lpstr>
      <vt:lpstr>  Trademark  </vt:lpstr>
      <vt:lpstr>STATISTICAL DATA</vt:lpstr>
      <vt:lpstr>Patent Information</vt:lpstr>
      <vt:lpstr>TECHNOLOGICAL  AREAS IDENTIFIED BY THE GOVERNMENT AS PRIORITY AREAS</vt:lpstr>
      <vt:lpstr>Our main sources of Patent Information</vt:lpstr>
      <vt:lpstr>Patent Informations are disseminated to</vt:lpstr>
      <vt:lpstr>Patent Information</vt:lpstr>
      <vt:lpstr>Service Delivered by TT section : </vt:lpstr>
      <vt:lpstr>           ...Service Delivered by TT section :</vt:lpstr>
      <vt:lpstr>...Service Delivered by TT Department :</vt:lpstr>
      <vt:lpstr>TRAINING</vt:lpstr>
      <vt:lpstr>MEMBERSHIP TO INTERNATIONAL TREATIES</vt:lpstr>
      <vt:lpstr>CHALLENGES</vt:lpstr>
      <vt:lpstr>Slide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user</cp:lastModifiedBy>
  <cp:revision>87</cp:revision>
  <dcterms:created xsi:type="dcterms:W3CDTF">2013-04-26T21:01:45Z</dcterms:created>
  <dcterms:modified xsi:type="dcterms:W3CDTF">2006-04-02T09:39:14Z</dcterms:modified>
</cp:coreProperties>
</file>