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999999"/>
        </a:fontRef>
        <a:srgbClr val="999999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999999"/>
        </a:fontRef>
        <a:srgbClr val="999999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999999"/>
        </a:fontRef>
        <a:srgbClr val="999999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999999"/>
        </a:fontRef>
        <a:srgbClr val="999999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2" name="Shape 8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efault - 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ln>
            <a:miter lim="400000"/>
          </a:ln>
        </p:spPr>
        <p:txBody>
          <a:bodyPr anchor="ctr"/>
          <a:lstStyle>
            <a:lvl1pPr>
              <a:def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" name="Body Level One…"/>
          <p:cNvSpPr txBox="1"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marL="0" indent="0" algn="ctr">
              <a:spcBef>
                <a:spcPts val="800"/>
              </a:spcBef>
              <a:buClrTx/>
              <a:buSzTx/>
              <a:buNone/>
              <a:defRPr sz="3200">
                <a:solidFill>
                  <a:srgbClr val="999999"/>
                </a:solidFill>
                <a:uFill>
                  <a:solidFill>
                    <a:srgbClr val="999999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1pPr>
            <a:lvl2pPr marL="419100" indent="0" algn="ctr">
              <a:spcBef>
                <a:spcPts val="700"/>
              </a:spcBef>
              <a:buClrTx/>
              <a:buSzTx/>
              <a:buNone/>
              <a:defRPr sz="2800">
                <a:solidFill>
                  <a:srgbClr val="999999"/>
                </a:solidFill>
                <a:uFill>
                  <a:solidFill>
                    <a:srgbClr val="999999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2pPr>
            <a:lvl3pPr marL="876300" indent="0" algn="ctr">
              <a:spcBef>
                <a:spcPts val="600"/>
              </a:spcBef>
              <a:buClrTx/>
              <a:buSzTx/>
              <a:buNone/>
              <a:defRPr sz="2400">
                <a:solidFill>
                  <a:srgbClr val="999999"/>
                </a:solidFill>
                <a:uFill>
                  <a:solidFill>
                    <a:srgbClr val="999999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3pPr>
            <a:lvl4pPr marL="1333500" indent="0" algn="ctr">
              <a:spcBef>
                <a:spcPts val="500"/>
              </a:spcBef>
              <a:buClrTx/>
              <a:buSzTx/>
              <a:buNone/>
              <a:defRPr>
                <a:solidFill>
                  <a:srgbClr val="999999"/>
                </a:solidFill>
                <a:uFill>
                  <a:solidFill>
                    <a:srgbClr val="999999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4pPr>
            <a:lvl5pPr marL="1790700" indent="0" algn="ctr">
              <a:spcBef>
                <a:spcPts val="500"/>
              </a:spcBef>
              <a:buClrTx/>
              <a:buSzTx/>
              <a:buNone/>
              <a:defRPr sz="2000">
                <a:solidFill>
                  <a:srgbClr val="999999"/>
                </a:solidFill>
                <a:uFill>
                  <a:solidFill>
                    <a:srgbClr val="999999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xfrm>
            <a:off x="8417532" y="6405562"/>
            <a:ext cx="281361" cy="292101"/>
          </a:xfrm>
          <a:prstGeom prst="rect">
            <a:avLst/>
          </a:prstGeom>
          <a:ln>
            <a:miter lim="400000"/>
          </a:ln>
        </p:spPr>
        <p:txBody>
          <a:bodyPr lIns="50800" tIns="50800" rIns="50800" bIns="50800" anchor="ctr"/>
          <a:lstStyle>
            <a:lvl1pPr defTabSz="584200">
              <a:defRPr sz="1200">
                <a:solidFill>
                  <a:srgbClr val="999999"/>
                </a:solidFill>
                <a:uFill>
                  <a:solidFill>
                    <a:srgbClr val="999999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xfrm>
            <a:off x="0" y="0"/>
            <a:ext cx="9144000" cy="1152525"/>
          </a:xfrm>
          <a:prstGeom prst="rect">
            <a:avLst/>
          </a:prstGeom>
          <a:ln>
            <a:miter lim="400000"/>
          </a:ln>
        </p:spPr>
        <p:txBody>
          <a:bodyPr anchor="ctr"/>
          <a:lstStyle>
            <a:lvl1pPr>
              <a:def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xfrm>
            <a:off x="457200" y="1330325"/>
            <a:ext cx="8229600" cy="5527675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n-lt"/>
                <a:ea typeface="+mn-ea"/>
                <a:cs typeface="+mn-cs"/>
                <a:sym typeface="ArialUnicodeMS"/>
              </a:defRPr>
            </a:lvl1pPr>
            <a:lvl2pPr marL="7048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ArialUnicodeMS"/>
              </a:defRPr>
            </a:lvl3pPr>
            <a:lvl4pPr marL="15621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4pPr>
            <a:lvl5pPr marL="2019300">
              <a:spcBef>
                <a:spcPts val="500"/>
              </a:spcBef>
              <a:buClr>
                <a:srgbClr val="000000"/>
              </a:buClr>
              <a:buFont typeface="Arial"/>
              <a:buChar char="»"/>
              <a:defRPr sz="2000">
                <a:latin typeface="+mn-lt"/>
                <a:ea typeface="+mn-ea"/>
                <a:cs typeface="+mn-cs"/>
                <a:sym typeface="ArialUnicode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xfrm>
            <a:off x="8417532" y="6405562"/>
            <a:ext cx="281361" cy="292101"/>
          </a:xfrm>
          <a:prstGeom prst="rect">
            <a:avLst/>
          </a:prstGeom>
          <a:ln>
            <a:miter lim="400000"/>
          </a:ln>
        </p:spPr>
        <p:txBody>
          <a:bodyPr lIns="50800" tIns="50800" rIns="50800" bIns="50800" anchor="ctr"/>
          <a:lstStyle>
            <a:lvl1pPr defTabSz="584200">
              <a:defRPr sz="1200">
                <a:solidFill>
                  <a:srgbClr val="999999"/>
                </a:solidFill>
                <a:uFill>
                  <a:solidFill>
                    <a:srgbClr val="999999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Title and Content cop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xfrm>
            <a:off x="0" y="0"/>
            <a:ext cx="9144000" cy="1152525"/>
          </a:xfrm>
          <a:prstGeom prst="rect">
            <a:avLst/>
          </a:prstGeom>
          <a:ln>
            <a:miter lim="400000"/>
          </a:ln>
        </p:spPr>
        <p:txBody>
          <a:bodyPr anchor="ctr"/>
          <a:lstStyle>
            <a:lvl1pPr>
              <a:def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idx="1"/>
          </p:nvPr>
        </p:nvSpPr>
        <p:spPr>
          <a:xfrm>
            <a:off x="457200" y="1330325"/>
            <a:ext cx="8229600" cy="5527675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n-lt"/>
                <a:ea typeface="+mn-ea"/>
                <a:cs typeface="+mn-cs"/>
                <a:sym typeface="ArialUnicodeMS"/>
              </a:defRPr>
            </a:lvl1pPr>
            <a:lvl2pPr marL="7048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ArialUnicodeMS"/>
              </a:defRPr>
            </a:lvl3pPr>
            <a:lvl4pPr marL="15621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4pPr>
            <a:lvl5pPr marL="2019300">
              <a:spcBef>
                <a:spcPts val="500"/>
              </a:spcBef>
              <a:buClr>
                <a:srgbClr val="000000"/>
              </a:buClr>
              <a:buFont typeface="Arial"/>
              <a:buChar char="»"/>
              <a:defRPr sz="2000">
                <a:latin typeface="+mn-lt"/>
                <a:ea typeface="+mn-ea"/>
                <a:cs typeface="+mn-cs"/>
                <a:sym typeface="ArialUnicode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xfrm>
            <a:off x="8417532" y="6405562"/>
            <a:ext cx="281361" cy="292101"/>
          </a:xfrm>
          <a:prstGeom prst="rect">
            <a:avLst/>
          </a:prstGeom>
          <a:ln>
            <a:miter lim="400000"/>
          </a:ln>
        </p:spPr>
        <p:txBody>
          <a:bodyPr lIns="50800" tIns="50800" rIns="50800" bIns="50800" anchor="ctr"/>
          <a:lstStyle>
            <a:lvl1pPr defTabSz="584200">
              <a:defRPr sz="1200">
                <a:solidFill>
                  <a:srgbClr val="999999"/>
                </a:solidFill>
                <a:uFill>
                  <a:solidFill>
                    <a:srgbClr val="999999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Title and Content copy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/>
          <p:nvPr>
            <p:ph type="title"/>
          </p:nvPr>
        </p:nvSpPr>
        <p:spPr>
          <a:xfrm>
            <a:off x="0" y="0"/>
            <a:ext cx="9144000" cy="1152525"/>
          </a:xfrm>
          <a:prstGeom prst="rect">
            <a:avLst/>
          </a:prstGeom>
          <a:ln>
            <a:miter lim="400000"/>
          </a:ln>
        </p:spPr>
        <p:txBody>
          <a:bodyPr anchor="ctr"/>
          <a:lstStyle>
            <a:lvl1pPr>
              <a:def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idx="1"/>
          </p:nvPr>
        </p:nvSpPr>
        <p:spPr>
          <a:xfrm>
            <a:off x="457200" y="1330325"/>
            <a:ext cx="8229600" cy="5527675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n-lt"/>
                <a:ea typeface="+mn-ea"/>
                <a:cs typeface="+mn-cs"/>
                <a:sym typeface="ArialUnicodeMS"/>
              </a:defRPr>
            </a:lvl1pPr>
            <a:lvl2pPr marL="7048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ArialUnicodeMS"/>
              </a:defRPr>
            </a:lvl3pPr>
            <a:lvl4pPr marL="15621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4pPr>
            <a:lvl5pPr marL="2019300">
              <a:spcBef>
                <a:spcPts val="500"/>
              </a:spcBef>
              <a:buClr>
                <a:srgbClr val="000000"/>
              </a:buClr>
              <a:buFont typeface="Arial"/>
              <a:buChar char="»"/>
              <a:defRPr sz="2000">
                <a:latin typeface="+mn-lt"/>
                <a:ea typeface="+mn-ea"/>
                <a:cs typeface="+mn-cs"/>
                <a:sym typeface="ArialUnicode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xfrm>
            <a:off x="8417532" y="6405562"/>
            <a:ext cx="281361" cy="292101"/>
          </a:xfrm>
          <a:prstGeom prst="rect">
            <a:avLst/>
          </a:prstGeom>
          <a:ln>
            <a:miter lim="400000"/>
          </a:ln>
        </p:spPr>
        <p:txBody>
          <a:bodyPr lIns="50800" tIns="50800" rIns="50800" bIns="50800" anchor="ctr"/>
          <a:lstStyle>
            <a:lvl1pPr defTabSz="584200">
              <a:defRPr sz="1200">
                <a:solidFill>
                  <a:srgbClr val="999999"/>
                </a:solidFill>
                <a:uFill>
                  <a:solidFill>
                    <a:srgbClr val="999999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xfrm>
            <a:off x="0" y="0"/>
            <a:ext cx="9144000" cy="1152525"/>
          </a:xfrm>
          <a:prstGeom prst="rect">
            <a:avLst/>
          </a:prstGeom>
          <a:ln>
            <a:miter lim="400000"/>
          </a:ln>
        </p:spPr>
        <p:txBody>
          <a:bodyPr anchor="ctr"/>
          <a:lstStyle>
            <a:lvl1pPr>
              <a:def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idx="1"/>
          </p:nvPr>
        </p:nvSpPr>
        <p:spPr>
          <a:xfrm>
            <a:off x="457200" y="1330325"/>
            <a:ext cx="8229600" cy="5527675"/>
          </a:xfrm>
          <a:prstGeom prst="rect">
            <a:avLst/>
          </a:prstGeom>
          <a:ln>
            <a:miter lim="400000"/>
          </a:ln>
        </p:spPr>
        <p:txBody>
          <a:bodyPr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+mn-lt"/>
                <a:ea typeface="+mn-ea"/>
                <a:cs typeface="+mn-cs"/>
                <a:sym typeface="ArialUnicodeMS"/>
              </a:defRPr>
            </a:lvl1pPr>
            <a:lvl2pPr marL="7048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2pPr>
            <a:lvl3pPr marL="11049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•"/>
              <a:defRPr sz="2400">
                <a:latin typeface="+mn-lt"/>
                <a:ea typeface="+mn-ea"/>
                <a:cs typeface="+mn-cs"/>
                <a:sym typeface="ArialUnicodeMS"/>
              </a:defRPr>
            </a:lvl3pPr>
            <a:lvl4pPr marL="15621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4pPr>
            <a:lvl5pPr marL="2019300">
              <a:spcBef>
                <a:spcPts val="500"/>
              </a:spcBef>
              <a:buClr>
                <a:srgbClr val="000000"/>
              </a:buClr>
              <a:buFont typeface="Arial"/>
              <a:buChar char="»"/>
              <a:defRPr sz="2000">
                <a:latin typeface="+mn-lt"/>
                <a:ea typeface="+mn-ea"/>
                <a:cs typeface="+mn-cs"/>
                <a:sym typeface="ArialUnicode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xfrm>
            <a:off x="8421811" y="6405562"/>
            <a:ext cx="272803" cy="292101"/>
          </a:xfrm>
          <a:prstGeom prst="rect">
            <a:avLst/>
          </a:prstGeom>
          <a:ln>
            <a:miter lim="400000"/>
          </a:ln>
        </p:spPr>
        <p:txBody>
          <a:bodyPr lIns="50800" tIns="50800" rIns="50800" bIns="50800" anchor="ctr"/>
          <a:lstStyle>
            <a:lvl1pPr defTabSz="584200">
              <a:defRPr sz="1200">
                <a:solidFill>
                  <a:srgbClr val="999999"/>
                </a:solidFill>
                <a:uFill>
                  <a:solidFill>
                    <a:srgbClr val="999999"/>
                  </a:solidFill>
                </a:uFill>
                <a:latin typeface="+mn-lt"/>
                <a:ea typeface="+mn-ea"/>
                <a:cs typeface="+mn-cs"/>
                <a:sym typeface="ArialUnicode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/>
          <p:nvPr>
            <p:ph type="title"/>
          </p:nvPr>
        </p:nvSpPr>
        <p:spPr>
          <a:xfrm>
            <a:off x="0" y="0"/>
            <a:ext cx="9144000" cy="1152525"/>
          </a:xfrm>
          <a:prstGeom prst="rect">
            <a:avLst/>
          </a:prstGeom>
          <a:ln>
            <a:miter lim="400000"/>
          </a:ln>
        </p:spPr>
        <p:txBody>
          <a:bodyPr anchor="ctr">
            <a:normAutofit fontScale="100000" lnSpcReduction="0"/>
          </a:bodyPr>
          <a:lstStyle>
            <a:lvl1pPr>
              <a:def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idx="1"/>
          </p:nvPr>
        </p:nvSpPr>
        <p:spPr>
          <a:xfrm>
            <a:off x="457200" y="1330325"/>
            <a:ext cx="8229600" cy="5527675"/>
          </a:xfrm>
          <a:prstGeom prst="rect">
            <a:avLst/>
          </a:prstGeom>
          <a:ln>
            <a:miter lim="400000"/>
          </a:ln>
        </p:spPr>
        <p:txBody>
          <a:bodyPr>
            <a:normAutofit fontScale="100000" lnSpcReduction="0"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1pPr>
            <a:lvl2pPr marL="745671" indent="-326571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–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lvl2pPr>
            <a:lvl3pPr marL="1181100" indent="-30480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•"/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3pPr>
            <a:lvl4pPr marL="1699260" indent="-365760"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–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lvl4pPr>
            <a:lvl5pPr marL="2156460" indent="-365760">
              <a:spcBef>
                <a:spcPts val="800"/>
              </a:spcBef>
              <a:buClr>
                <a:srgbClr val="000000"/>
              </a:buClr>
              <a:buFont typeface="Arial"/>
              <a:buChar char="»"/>
              <a:defRPr sz="3200">
                <a:latin typeface="Arial Unicode MS"/>
                <a:ea typeface="Arial Unicode MS"/>
                <a:cs typeface="Arial Unicode MS"/>
                <a:sym typeface="Arial Unicode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xfrm>
            <a:off x="8416304" y="6399212"/>
            <a:ext cx="283817" cy="304801"/>
          </a:xfrm>
          <a:prstGeom prst="rect">
            <a:avLst/>
          </a:prstGeom>
          <a:ln>
            <a:miter lim="400000"/>
          </a:ln>
        </p:spPr>
        <p:txBody>
          <a:bodyPr lIns="50800" tIns="50800" rIns="50800" bIns="50800" anchor="ctr"/>
          <a:lstStyle>
            <a:lvl1pPr defTabSz="584200">
              <a:defRPr sz="1200">
                <a:solidFill>
                  <a:srgbClr val="999999"/>
                </a:solidFill>
                <a:uFill>
                  <a:solidFill>
                    <a:srgbClr val="999999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CFDA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/>
          <p:cNvSpPr/>
          <p:nvPr/>
        </p:nvSpPr>
        <p:spPr>
          <a:xfrm>
            <a:off x="0" y="6705600"/>
            <a:ext cx="9156700" cy="152400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wrap="none" lIns="38100" tIns="38100" rIns="38100" bIns="38100" anchor="ctr">
            <a:spAutoFit/>
          </a:bodyPr>
          <a:lstStyle/>
          <a:p>
            <a:pPr algn="ctr" defTabSz="584200">
              <a:buClr>
                <a:srgbClr val="000000"/>
              </a:buCl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3" name="Text"/>
          <p:cNvSpPr/>
          <p:nvPr/>
        </p:nvSpPr>
        <p:spPr>
          <a:xfrm>
            <a:off x="0" y="-1"/>
            <a:ext cx="9156700" cy="1393373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wrap="none" lIns="38100" tIns="38100" rIns="38100" bIns="38100" anchor="ctr">
            <a:spAutoFit/>
          </a:bodyPr>
          <a:lstStyle/>
          <a:p>
            <a:pPr algn="ctr" defTabSz="584200">
              <a:buClr>
                <a:srgbClr val="000000"/>
              </a:buCl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4" name="Text"/>
          <p:cNvSpPr/>
          <p:nvPr/>
        </p:nvSpPr>
        <p:spPr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wrap="none" lIns="38100" tIns="38100" rIns="38100" bIns="38100" anchor="ctr">
            <a:spAutoFit/>
          </a:bodyPr>
          <a:lstStyle/>
          <a:p>
            <a:pPr algn="ctr" defTabSz="584200">
              <a:buClr>
                <a:srgbClr val="000000"/>
              </a:buCl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5" name="Text"/>
          <p:cNvSpPr/>
          <p:nvPr/>
        </p:nvSpPr>
        <p:spPr>
          <a:xfrm>
            <a:off x="8991600" y="0"/>
            <a:ext cx="165100" cy="6858000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wrap="none" lIns="38100" tIns="38100" rIns="38100" bIns="38100" anchor="ctr">
            <a:spAutoFit/>
          </a:bodyPr>
          <a:lstStyle/>
          <a:p>
            <a:pPr algn="ctr" defTabSz="584200">
              <a:buClr>
                <a:srgbClr val="000000"/>
              </a:buCl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6" name="Text"/>
          <p:cNvSpPr/>
          <p:nvPr/>
        </p:nvSpPr>
        <p:spPr>
          <a:xfrm>
            <a:off x="149352" y="6388384"/>
            <a:ext cx="8845805" cy="309564"/>
          </a:xfrm>
          <a:prstGeom prst="rect">
            <a:avLst/>
          </a:prstGeom>
          <a:solidFill>
            <a:srgbClr val="9DBBBC"/>
          </a:solidFill>
          <a:ln>
            <a:miter lim="400000"/>
          </a:ln>
        </p:spPr>
        <p:txBody>
          <a:bodyPr wrap="none" lIns="38100" tIns="38100" rIns="38100" bIns="38100" anchor="ctr">
            <a:spAutoFit/>
          </a:bodyPr>
          <a:lstStyle/>
          <a:p>
            <a:pPr algn="ctr" defTabSz="584200">
              <a:buClr>
                <a:srgbClr val="000000"/>
              </a:buCl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7" name="Line"/>
          <p:cNvSpPr/>
          <p:nvPr/>
        </p:nvSpPr>
        <p:spPr>
          <a:xfrm>
            <a:off x="152400" y="1276742"/>
            <a:ext cx="8833105" cy="1"/>
          </a:xfrm>
          <a:prstGeom prst="line">
            <a:avLst/>
          </a:prstGeom>
          <a:ln>
            <a:solidFill>
              <a:srgbClr val="8DA8A9"/>
            </a:solidFill>
            <a:prstDash val="sysDas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8" name="Circle"/>
          <p:cNvSpPr/>
          <p:nvPr/>
        </p:nvSpPr>
        <p:spPr>
          <a:xfrm>
            <a:off x="4267200" y="956036"/>
            <a:ext cx="609600" cy="609601"/>
          </a:xfrm>
          <a:prstGeom prst="ellipse">
            <a:avLst/>
          </a:prstGeom>
          <a:solidFill>
            <a:srgbClr val="FFFFFF"/>
          </a:solidFill>
          <a:ln w="15875" cap="rnd"/>
        </p:spPr>
        <p:txBody>
          <a:bodyPr lIns="0" tIns="0" rIns="0" bIns="0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9" name="Circle"/>
          <p:cNvSpPr/>
          <p:nvPr/>
        </p:nvSpPr>
        <p:spPr>
          <a:xfrm>
            <a:off x="4361688" y="1050524"/>
            <a:ext cx="420624" cy="420625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8DA8A9"/>
            </a:solidFill>
          </a:ln>
        </p:spPr>
        <p:txBody>
          <a:bodyPr lIns="0" tIns="0" rIns="0" bIns="0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0" name="Title Text"/>
          <p:cNvSpPr txBox="1"/>
          <p:nvPr>
            <p:ph type="title"/>
          </p:nvPr>
        </p:nvSpPr>
        <p:spPr>
          <a:xfrm>
            <a:off x="301752" y="228599"/>
            <a:ext cx="8534401" cy="758953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b"/>
          <a:lstStyle/>
          <a:p>
            <a:pPr/>
            <a:r>
              <a:t>Title Text</a:t>
            </a:r>
          </a:p>
        </p:txBody>
      </p:sp>
      <p:sp>
        <p:nvSpPr>
          <p:cNvPr id="11" name="Body Level One…"/>
          <p:cNvSpPr txBox="1"/>
          <p:nvPr>
            <p:ph type="body" idx="1"/>
          </p:nvPr>
        </p:nvSpPr>
        <p:spPr>
          <a:xfrm>
            <a:off x="301752" y="1527047"/>
            <a:ext cx="8503920" cy="45720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>
            <a:lvl2pPr marL="548640" indent="-274320">
              <a:spcBef>
                <a:spcPts val="500"/>
              </a:spcBef>
              <a:buClr>
                <a:srgbClr val="D6BF00"/>
              </a:buClr>
              <a:buSzPct val="70000"/>
              <a:buChar char=""/>
              <a:defRPr sz="2200">
                <a:solidFill>
                  <a:srgbClr val="777F98"/>
                </a:solidFill>
                <a:uFill>
                  <a:solidFill>
                    <a:srgbClr val="777F98"/>
                  </a:solidFill>
                </a:uFill>
              </a:defRPr>
            </a:lvl2pPr>
            <a:lvl3pPr marL="822960" indent="-228600">
              <a:spcBef>
                <a:spcPts val="400"/>
              </a:spcBef>
              <a:buClr>
                <a:srgbClr val="9DBBBC"/>
              </a:buClr>
              <a:buSzPct val="75000"/>
              <a:buChar char=""/>
              <a:defRPr sz="2000"/>
            </a:lvl3pPr>
            <a:lvl4pPr marL="1097280" indent="-228600">
              <a:spcBef>
                <a:spcPts val="400"/>
              </a:spcBef>
              <a:buClr>
                <a:srgbClr val="9E8E83"/>
              </a:buClr>
              <a:buSzPct val="70000"/>
              <a:buChar char=""/>
              <a:defRPr sz="2000">
                <a:solidFill>
                  <a:srgbClr val="777F98"/>
                </a:solidFill>
                <a:uFill>
                  <a:solidFill>
                    <a:srgbClr val="777F98"/>
                  </a:solidFill>
                </a:uFill>
              </a:defRPr>
            </a:lvl4pPr>
            <a:lvl5pPr marL="1371600" indent="-228600">
              <a:spcBef>
                <a:spcPts val="400"/>
              </a:spcBef>
              <a:buClr>
                <a:srgbClr val="9FBC9E"/>
              </a:buClr>
              <a:buSzPct val="100000"/>
              <a:buChar char="•"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" name="Slide Number"/>
          <p:cNvSpPr txBox="1"/>
          <p:nvPr>
            <p:ph type="sldNum" sz="quarter" idx="2"/>
          </p:nvPr>
        </p:nvSpPr>
        <p:spPr>
          <a:xfrm>
            <a:off x="4439822" y="1150197"/>
            <a:ext cx="300932" cy="317501"/>
          </a:xfrm>
          <a:prstGeom prst="rect">
            <a:avLst/>
          </a:prstGeom>
          <a:ln w="12700"/>
        </p:spPr>
        <p:txBody>
          <a:bodyPr wrap="none" lIns="38100" tIns="38100" rIns="38100" bIns="38100" anchor="b">
            <a:spAutoFit/>
          </a:bodyPr>
          <a:lstStyle>
            <a:lvl1pPr algn="ctr" defTabSz="914400">
              <a:defRPr sz="1600">
                <a:solidFill>
                  <a:srgbClr val="8DA8A9"/>
                </a:solidFill>
                <a:uFill>
                  <a:solidFill>
                    <a:srgbClr val="8DA8A9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xmlns:p14="http://schemas.microsoft.com/office/powerpoint/2010/main" spd="med" advClick="1"/>
  <p:txStyles>
    <p:title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8DA8A9"/>
          </a:solidFill>
          <a:uFill>
            <a:solidFill>
              <a:srgbClr val="8DA8A9"/>
            </a:solidFill>
          </a:uFill>
          <a:latin typeface="Georgia"/>
          <a:ea typeface="Georgia"/>
          <a:cs typeface="Georgia"/>
          <a:sym typeface="Georgia"/>
        </a:defRPr>
      </a:lvl1pPr>
      <a:lvl2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8DA8A9"/>
          </a:solidFill>
          <a:uFill>
            <a:solidFill>
              <a:srgbClr val="8DA8A9"/>
            </a:solidFill>
          </a:uFill>
          <a:latin typeface="Georgia"/>
          <a:ea typeface="Georgia"/>
          <a:cs typeface="Georgia"/>
          <a:sym typeface="Georgia"/>
        </a:defRPr>
      </a:lvl2pPr>
      <a:lvl3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8DA8A9"/>
          </a:solidFill>
          <a:uFill>
            <a:solidFill>
              <a:srgbClr val="8DA8A9"/>
            </a:solidFill>
          </a:uFill>
          <a:latin typeface="Georgia"/>
          <a:ea typeface="Georgia"/>
          <a:cs typeface="Georgia"/>
          <a:sym typeface="Georgia"/>
        </a:defRPr>
      </a:lvl3pPr>
      <a:lvl4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8DA8A9"/>
          </a:solidFill>
          <a:uFill>
            <a:solidFill>
              <a:srgbClr val="8DA8A9"/>
            </a:solidFill>
          </a:uFill>
          <a:latin typeface="Georgia"/>
          <a:ea typeface="Georgia"/>
          <a:cs typeface="Georgia"/>
          <a:sym typeface="Georgia"/>
        </a:defRPr>
      </a:lvl4pPr>
      <a:lvl5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8DA8A9"/>
          </a:solidFill>
          <a:uFill>
            <a:solidFill>
              <a:srgbClr val="8DA8A9"/>
            </a:solidFill>
          </a:uFill>
          <a:latin typeface="Georgia"/>
          <a:ea typeface="Georgia"/>
          <a:cs typeface="Georgia"/>
          <a:sym typeface="Georgia"/>
        </a:defRPr>
      </a:lvl5pPr>
      <a:lvl6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8DA8A9"/>
          </a:solidFill>
          <a:uFill>
            <a:solidFill>
              <a:srgbClr val="8DA8A9"/>
            </a:solidFill>
          </a:uFill>
          <a:latin typeface="Georgia"/>
          <a:ea typeface="Georgia"/>
          <a:cs typeface="Georgia"/>
          <a:sym typeface="Georgia"/>
        </a:defRPr>
      </a:lvl6pPr>
      <a:lvl7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8DA8A9"/>
          </a:solidFill>
          <a:uFill>
            <a:solidFill>
              <a:srgbClr val="8DA8A9"/>
            </a:solidFill>
          </a:uFill>
          <a:latin typeface="Georgia"/>
          <a:ea typeface="Georgia"/>
          <a:cs typeface="Georgia"/>
          <a:sym typeface="Georgia"/>
        </a:defRPr>
      </a:lvl7pPr>
      <a:lvl8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8DA8A9"/>
          </a:solidFill>
          <a:uFill>
            <a:solidFill>
              <a:srgbClr val="8DA8A9"/>
            </a:solidFill>
          </a:uFill>
          <a:latin typeface="Georgia"/>
          <a:ea typeface="Georgia"/>
          <a:cs typeface="Georgia"/>
          <a:sym typeface="Georgia"/>
        </a:defRPr>
      </a:lvl8pPr>
      <a:lvl9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8DA8A9"/>
          </a:solidFill>
          <a:uFill>
            <a:solidFill>
              <a:srgbClr val="8DA8A9"/>
            </a:solidFill>
          </a:uFill>
          <a:latin typeface="Georgia"/>
          <a:ea typeface="Georgia"/>
          <a:cs typeface="Georgia"/>
          <a:sym typeface="Georgia"/>
        </a:defRPr>
      </a:lvl9pPr>
    </p:titleStyle>
    <p:bodyStyle>
      <a:lvl1pPr marL="274320" marR="0" indent="-274320" algn="l" defTabSz="914400" latinLnBrk="0">
        <a:lnSpc>
          <a:spcPct val="100000"/>
        </a:lnSpc>
        <a:spcBef>
          <a:spcPts val="600"/>
        </a:spcBef>
        <a:spcAft>
          <a:spcPts val="0"/>
        </a:spcAft>
        <a:buClr>
          <a:srgbClr val="DB795B"/>
        </a:buClr>
        <a:buSzPct val="85000"/>
        <a:buFontTx/>
        <a:buChar char=""/>
        <a:tabLst/>
        <a:defRPr b="0" baseline="0" cap="none" i="0" spc="0" strike="noStrike" sz="2700" u="none">
          <a:solidFill>
            <a:srgbClr val="000000"/>
          </a:solidFill>
          <a:uFill>
            <a:solidFill>
              <a:srgbClr val="000000"/>
            </a:solidFill>
          </a:uFill>
          <a:latin typeface="Georgia"/>
          <a:ea typeface="Georgia"/>
          <a:cs typeface="Georgia"/>
          <a:sym typeface="Georgia"/>
        </a:defRPr>
      </a:lvl1pPr>
      <a:lvl2pPr marL="610985" marR="0" indent="-336665" algn="l" defTabSz="914400" latinLnBrk="0">
        <a:lnSpc>
          <a:spcPct val="100000"/>
        </a:lnSpc>
        <a:spcBef>
          <a:spcPts val="600"/>
        </a:spcBef>
        <a:spcAft>
          <a:spcPts val="0"/>
        </a:spcAft>
        <a:buClr>
          <a:srgbClr val="DB795B"/>
        </a:buClr>
        <a:buSzPct val="85000"/>
        <a:buFontTx/>
        <a:buChar char=""/>
        <a:tabLst/>
        <a:defRPr b="0" baseline="0" cap="none" i="0" spc="0" strike="noStrike" sz="2700" u="none">
          <a:solidFill>
            <a:srgbClr val="000000"/>
          </a:solidFill>
          <a:uFill>
            <a:solidFill>
              <a:srgbClr val="000000"/>
            </a:solidFill>
          </a:uFill>
          <a:latin typeface="Georgia"/>
          <a:ea typeface="Georgia"/>
          <a:cs typeface="Georgia"/>
          <a:sym typeface="Georgia"/>
        </a:defRPr>
      </a:lvl2pPr>
      <a:lvl3pPr marL="902969" marR="0" indent="-308609" algn="l" defTabSz="914400" latinLnBrk="0">
        <a:lnSpc>
          <a:spcPct val="100000"/>
        </a:lnSpc>
        <a:spcBef>
          <a:spcPts val="600"/>
        </a:spcBef>
        <a:spcAft>
          <a:spcPts val="0"/>
        </a:spcAft>
        <a:buClr>
          <a:srgbClr val="DB795B"/>
        </a:buClr>
        <a:buSzPct val="85000"/>
        <a:buFontTx/>
        <a:buChar char=""/>
        <a:tabLst/>
        <a:defRPr b="0" baseline="0" cap="none" i="0" spc="0" strike="noStrike" sz="2700" u="none">
          <a:solidFill>
            <a:srgbClr val="000000"/>
          </a:solidFill>
          <a:uFill>
            <a:solidFill>
              <a:srgbClr val="000000"/>
            </a:solidFill>
          </a:uFill>
          <a:latin typeface="Georgia"/>
          <a:ea typeface="Georgia"/>
          <a:cs typeface="Georgia"/>
          <a:sym typeface="Georgia"/>
        </a:defRPr>
      </a:lvl3pPr>
      <a:lvl4pPr marL="1177289" marR="0" indent="-308609" algn="l" defTabSz="914400" latinLnBrk="0">
        <a:lnSpc>
          <a:spcPct val="100000"/>
        </a:lnSpc>
        <a:spcBef>
          <a:spcPts val="600"/>
        </a:spcBef>
        <a:spcAft>
          <a:spcPts val="0"/>
        </a:spcAft>
        <a:buClr>
          <a:srgbClr val="DB795B"/>
        </a:buClr>
        <a:buSzPct val="85000"/>
        <a:buFontTx/>
        <a:buChar char=""/>
        <a:tabLst/>
        <a:defRPr b="0" baseline="0" cap="none" i="0" spc="0" strike="noStrike" sz="2700" u="none">
          <a:solidFill>
            <a:srgbClr val="000000"/>
          </a:solidFill>
          <a:uFill>
            <a:solidFill>
              <a:srgbClr val="000000"/>
            </a:solidFill>
          </a:uFill>
          <a:latin typeface="Georgia"/>
          <a:ea typeface="Georgia"/>
          <a:cs typeface="Georgia"/>
          <a:sym typeface="Georgia"/>
        </a:defRPr>
      </a:lvl4pPr>
      <a:lvl5pPr marL="1485900" marR="0" indent="-342900" algn="l" defTabSz="914400" latinLnBrk="0">
        <a:lnSpc>
          <a:spcPct val="100000"/>
        </a:lnSpc>
        <a:spcBef>
          <a:spcPts val="600"/>
        </a:spcBef>
        <a:spcAft>
          <a:spcPts val="0"/>
        </a:spcAft>
        <a:buClr>
          <a:srgbClr val="DB795B"/>
        </a:buClr>
        <a:buSzPct val="85000"/>
        <a:buFontTx/>
        <a:buChar char=""/>
        <a:tabLst/>
        <a:defRPr b="0" baseline="0" cap="none" i="0" spc="0" strike="noStrike" sz="2700" u="none">
          <a:solidFill>
            <a:srgbClr val="000000"/>
          </a:solidFill>
          <a:uFill>
            <a:solidFill>
              <a:srgbClr val="000000"/>
            </a:solidFill>
          </a:uFill>
          <a:latin typeface="Georgia"/>
          <a:ea typeface="Georgia"/>
          <a:cs typeface="Georgia"/>
          <a:sym typeface="Georgia"/>
        </a:defRPr>
      </a:lvl5pPr>
      <a:lvl6pPr marL="3308350" marR="0" indent="-857250" algn="l" defTabSz="914400" latinLnBrk="0">
        <a:lnSpc>
          <a:spcPct val="100000"/>
        </a:lnSpc>
        <a:spcBef>
          <a:spcPts val="600"/>
        </a:spcBef>
        <a:spcAft>
          <a:spcPts val="0"/>
        </a:spcAft>
        <a:buClr>
          <a:srgbClr val="DB795B"/>
        </a:buClr>
        <a:buSzPct val="85000"/>
        <a:buFontTx/>
        <a:buChar char=""/>
        <a:tabLst/>
        <a:defRPr b="0" baseline="0" cap="none" i="0" spc="0" strike="noStrike" sz="2700" u="none">
          <a:solidFill>
            <a:srgbClr val="000000"/>
          </a:solidFill>
          <a:uFill>
            <a:solidFill>
              <a:srgbClr val="000000"/>
            </a:solidFill>
          </a:uFill>
          <a:latin typeface="Georgia"/>
          <a:ea typeface="Georgia"/>
          <a:cs typeface="Georgia"/>
          <a:sym typeface="Georgia"/>
        </a:defRPr>
      </a:lvl6pPr>
      <a:lvl7pPr marL="3663950" marR="0" indent="-857250" algn="l" defTabSz="914400" latinLnBrk="0">
        <a:lnSpc>
          <a:spcPct val="100000"/>
        </a:lnSpc>
        <a:spcBef>
          <a:spcPts val="600"/>
        </a:spcBef>
        <a:spcAft>
          <a:spcPts val="0"/>
        </a:spcAft>
        <a:buClr>
          <a:srgbClr val="DB795B"/>
        </a:buClr>
        <a:buSzPct val="85000"/>
        <a:buFontTx/>
        <a:buChar char=""/>
        <a:tabLst/>
        <a:defRPr b="0" baseline="0" cap="none" i="0" spc="0" strike="noStrike" sz="2700" u="none">
          <a:solidFill>
            <a:srgbClr val="000000"/>
          </a:solidFill>
          <a:uFill>
            <a:solidFill>
              <a:srgbClr val="000000"/>
            </a:solidFill>
          </a:uFill>
          <a:latin typeface="Georgia"/>
          <a:ea typeface="Georgia"/>
          <a:cs typeface="Georgia"/>
          <a:sym typeface="Georgia"/>
        </a:defRPr>
      </a:lvl7pPr>
      <a:lvl8pPr marL="4019550" marR="0" indent="-857250" algn="l" defTabSz="914400" latinLnBrk="0">
        <a:lnSpc>
          <a:spcPct val="100000"/>
        </a:lnSpc>
        <a:spcBef>
          <a:spcPts val="600"/>
        </a:spcBef>
        <a:spcAft>
          <a:spcPts val="0"/>
        </a:spcAft>
        <a:buClr>
          <a:srgbClr val="DB795B"/>
        </a:buClr>
        <a:buSzPct val="85000"/>
        <a:buFontTx/>
        <a:buChar char=""/>
        <a:tabLst/>
        <a:defRPr b="0" baseline="0" cap="none" i="0" spc="0" strike="noStrike" sz="2700" u="none">
          <a:solidFill>
            <a:srgbClr val="000000"/>
          </a:solidFill>
          <a:uFill>
            <a:solidFill>
              <a:srgbClr val="000000"/>
            </a:solidFill>
          </a:uFill>
          <a:latin typeface="Georgia"/>
          <a:ea typeface="Georgia"/>
          <a:cs typeface="Georgia"/>
          <a:sym typeface="Georgia"/>
        </a:defRPr>
      </a:lvl8pPr>
      <a:lvl9pPr marL="4375150" marR="0" indent="-857250" algn="l" defTabSz="914400" latinLnBrk="0">
        <a:lnSpc>
          <a:spcPct val="100000"/>
        </a:lnSpc>
        <a:spcBef>
          <a:spcPts val="600"/>
        </a:spcBef>
        <a:spcAft>
          <a:spcPts val="0"/>
        </a:spcAft>
        <a:buClr>
          <a:srgbClr val="DB795B"/>
        </a:buClr>
        <a:buSzPct val="85000"/>
        <a:buFontTx/>
        <a:buChar char=""/>
        <a:tabLst/>
        <a:defRPr b="0" baseline="0" cap="none" i="0" spc="0" strike="noStrike" sz="2700" u="none">
          <a:solidFill>
            <a:srgbClr val="000000"/>
          </a:solidFill>
          <a:uFill>
            <a:solidFill>
              <a:srgbClr val="000000"/>
            </a:solidFill>
          </a:uFill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1pPr>
      <a:lvl2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2pPr>
      <a:lvl3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3pPr>
      <a:lvl4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4pPr>
      <a:lvl5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5pPr>
      <a:lvl6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6pPr>
      <a:lvl7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7pPr>
      <a:lvl8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8pPr>
      <a:lvl9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>
            <a:solidFill>
              <a:srgbClr val="8DA8A9"/>
            </a:solidFill>
          </a:uFill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ipo.int/publications/en/details.jsp?id=3233" TargetMode="External"/><Relationship Id="rId3" Type="http://schemas.openxmlformats.org/officeDocument/2006/relationships/hyperlink" Target="mailto:david.greenspan@yahoo.com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/Users/davidgreenspan/Desktop/Fortnite%20Video%20Trailer.mkv" TargetMode="External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/Users/davidgreenspan/Desktop/Fortnite%20Video%20Trailer.mkv" TargetMode="External"/><Relationship Id="rId3" Type="http://schemas.openxmlformats.org/officeDocument/2006/relationships/hyperlink" Target="https://www.youtube.com/watch?v=wYeFAlVC8qU" TargetMode="External"/><Relationship Id="rId4" Type="http://schemas.openxmlformats.org/officeDocument/2006/relationships/hyperlink" Target="https://www.youtube.com/watch?v=RiM0moNk74o" TargetMode="External"/><Relationship Id="rId5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"/>
          <p:cNvSpPr/>
          <p:nvPr/>
        </p:nvSpPr>
        <p:spPr>
          <a:xfrm>
            <a:off x="0" y="6705600"/>
            <a:ext cx="9156700" cy="152400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wrap="none" lIns="38100" tIns="38100" rIns="38100" bIns="38100" anchor="ctr">
            <a:spAutoFit/>
          </a:bodyPr>
          <a:lstStyle/>
          <a:p>
            <a:pPr algn="ctr" defTabSz="584200">
              <a:buClr>
                <a:srgbClr val="000000"/>
              </a:buCl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85" name="Text"/>
          <p:cNvSpPr/>
          <p:nvPr/>
        </p:nvSpPr>
        <p:spPr>
          <a:xfrm>
            <a:off x="0" y="-1"/>
            <a:ext cx="9156700" cy="1393373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wrap="none" lIns="38100" tIns="38100" rIns="38100" bIns="38100" anchor="ctr">
            <a:spAutoFit/>
          </a:bodyPr>
          <a:lstStyle/>
          <a:p>
            <a:pPr algn="ctr" defTabSz="584200">
              <a:buClr>
                <a:srgbClr val="000000"/>
              </a:buCl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86" name="Text"/>
          <p:cNvSpPr/>
          <p:nvPr/>
        </p:nvSpPr>
        <p:spPr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wrap="none" lIns="38100" tIns="38100" rIns="38100" bIns="38100" anchor="ctr">
            <a:spAutoFit/>
          </a:bodyPr>
          <a:lstStyle/>
          <a:p>
            <a:pPr algn="ctr" defTabSz="584200">
              <a:buClr>
                <a:srgbClr val="000000"/>
              </a:buCl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87" name="Text"/>
          <p:cNvSpPr/>
          <p:nvPr/>
        </p:nvSpPr>
        <p:spPr>
          <a:xfrm>
            <a:off x="8991600" y="0"/>
            <a:ext cx="165100" cy="6858000"/>
          </a:xfrm>
          <a:prstGeom prst="rect">
            <a:avLst/>
          </a:prstGeom>
          <a:solidFill>
            <a:srgbClr val="FFFFFF"/>
          </a:solidFill>
          <a:ln>
            <a:miter lim="400000"/>
          </a:ln>
        </p:spPr>
        <p:txBody>
          <a:bodyPr wrap="none" lIns="38100" tIns="38100" rIns="38100" bIns="38100" anchor="ctr">
            <a:spAutoFit/>
          </a:bodyPr>
          <a:lstStyle/>
          <a:p>
            <a:pPr algn="ctr" defTabSz="584200">
              <a:buClr>
                <a:srgbClr val="000000"/>
              </a:buCl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88" name="Text"/>
          <p:cNvSpPr/>
          <p:nvPr/>
        </p:nvSpPr>
        <p:spPr>
          <a:xfrm>
            <a:off x="149352" y="6388384"/>
            <a:ext cx="8845805" cy="309564"/>
          </a:xfrm>
          <a:prstGeom prst="rect">
            <a:avLst/>
          </a:prstGeom>
          <a:solidFill>
            <a:srgbClr val="9DBBBC"/>
          </a:solidFill>
          <a:ln>
            <a:miter lim="400000"/>
          </a:ln>
        </p:spPr>
        <p:txBody>
          <a:bodyPr wrap="none" lIns="38100" tIns="38100" rIns="38100" bIns="38100" anchor="ctr">
            <a:spAutoFit/>
          </a:bodyPr>
          <a:lstStyle/>
          <a:p>
            <a:pPr algn="ctr" defTabSz="584200">
              <a:buClr>
                <a:srgbClr val="000000"/>
              </a:buCl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89" name="Line"/>
          <p:cNvSpPr/>
          <p:nvPr/>
        </p:nvSpPr>
        <p:spPr>
          <a:xfrm>
            <a:off x="152400" y="1276742"/>
            <a:ext cx="8833105" cy="1"/>
          </a:xfrm>
          <a:prstGeom prst="line">
            <a:avLst/>
          </a:prstGeom>
          <a:ln>
            <a:solidFill>
              <a:srgbClr val="8DA8A9"/>
            </a:solidFill>
            <a:prstDash val="sysDas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90" name="Circle"/>
          <p:cNvSpPr/>
          <p:nvPr/>
        </p:nvSpPr>
        <p:spPr>
          <a:xfrm>
            <a:off x="4267200" y="956036"/>
            <a:ext cx="609600" cy="609601"/>
          </a:xfrm>
          <a:prstGeom prst="ellipse">
            <a:avLst/>
          </a:prstGeom>
          <a:solidFill>
            <a:srgbClr val="FFFFFF"/>
          </a:solidFill>
          <a:ln w="15875" cap="rnd"/>
        </p:spPr>
        <p:txBody>
          <a:bodyPr lIns="0" tIns="0" rIns="0" bIns="0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91" name="Circle"/>
          <p:cNvSpPr/>
          <p:nvPr/>
        </p:nvSpPr>
        <p:spPr>
          <a:xfrm>
            <a:off x="4361688" y="1050524"/>
            <a:ext cx="420624" cy="420625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8DA8A9"/>
            </a:solidFill>
          </a:ln>
        </p:spPr>
        <p:txBody>
          <a:bodyPr lIns="0" tIns="0" rIns="0" bIns="0"/>
          <a:lstStyle/>
          <a:p>
            <a:pPr defTabSz="914400">
              <a:defRPr sz="1800"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92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502181" y="1150197"/>
            <a:ext cx="176214" cy="317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5" name="IMG_8131 2.jpg" descr="IMG_8131 2.jpg"/>
          <p:cNvPicPr>
            <a:picLocks noChangeAspect="1"/>
          </p:cNvPicPr>
          <p:nvPr/>
        </p:nvPicPr>
        <p:blipFill>
          <a:blip r:embed="rId2">
            <a:extLst/>
          </a:blip>
          <a:srcRect l="6851" t="0" r="0" b="1853"/>
          <a:stretch>
            <a:fillRect/>
          </a:stretch>
        </p:blipFill>
        <p:spPr>
          <a:xfrm>
            <a:off x="411658" y="192125"/>
            <a:ext cx="8517468" cy="3586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VIDEO GAME REVEN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VIDEO GAME REVENUE</a:t>
            </a:r>
          </a:p>
        </p:txBody>
      </p:sp>
      <p:sp>
        <p:nvSpPr>
          <p:cNvPr id="134" name="Improved gaming experie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2">
              <a:lnSpc>
                <a:spcPct val="90000"/>
              </a:lnSpc>
              <a:spcBef>
                <a:spcPts val="700"/>
              </a:spcBef>
              <a:buClrTx/>
              <a:buFontTx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Improved gaming experience</a:t>
            </a:r>
          </a:p>
          <a:p>
            <a:pPr lvl="3" marL="1485900" indent="-152400">
              <a:lnSpc>
                <a:spcPct val="90000"/>
              </a:lnSpc>
              <a:spcBef>
                <a:spcPts val="700"/>
              </a:spcBef>
              <a:buClrTx/>
              <a:buFontTx/>
              <a:buChar char="•"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More genres of games available (e.g., mobile hyper casual games)</a:t>
            </a:r>
          </a:p>
          <a:p>
            <a:pPr lvl="3" marL="1485900" indent="-152400">
              <a:lnSpc>
                <a:spcPct val="90000"/>
              </a:lnSpc>
              <a:spcBef>
                <a:spcPts val="700"/>
              </a:spcBef>
              <a:buClrTx/>
              <a:buFontTx/>
              <a:buChar char="•"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More powerful mobile devices (better graphics, more memory, connectivity to the cloud)</a:t>
            </a:r>
          </a:p>
          <a:p>
            <a:pPr lvl="3" marL="1485900" indent="-152400">
              <a:lnSpc>
                <a:spcPct val="90000"/>
              </a:lnSpc>
              <a:spcBef>
                <a:spcPts val="700"/>
              </a:spcBef>
              <a:buClrTx/>
              <a:buFontTx/>
              <a:buChar char="•"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Innovative game play </a:t>
            </a:r>
          </a:p>
          <a:p>
            <a:pPr lvl="3" marL="1485900" indent="-152400">
              <a:lnSpc>
                <a:spcPct val="90000"/>
              </a:lnSpc>
              <a:spcBef>
                <a:spcPts val="700"/>
              </a:spcBef>
              <a:buClrTx/>
              <a:buFontTx/>
              <a:buChar char="•"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Games becoming more engaging with community involvement (Twitch, esports, streamers) </a:t>
            </a:r>
          </a:p>
          <a:p>
            <a:pPr lvl="3" marL="1485900" indent="-152400">
              <a:lnSpc>
                <a:spcPct val="90000"/>
              </a:lnSpc>
              <a:spcBef>
                <a:spcPts val="700"/>
              </a:spcBef>
              <a:buClrTx/>
              <a:buFontTx/>
              <a:buChar char="•"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Virtual and augmented reality</a:t>
            </a:r>
          </a:p>
          <a:p>
            <a:pPr lvl="2">
              <a:lnSpc>
                <a:spcPct val="90000"/>
              </a:lnSpc>
              <a:spcBef>
                <a:spcPts val="700"/>
              </a:spcBef>
              <a:buClrTx/>
              <a:buFontTx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Different price points ranging from free to play to monthly payments (subscriptions) similar to Netflix</a:t>
            </a:r>
          </a:p>
          <a:p>
            <a:pPr lvl="2">
              <a:lnSpc>
                <a:spcPct val="90000"/>
              </a:lnSpc>
              <a:spcBef>
                <a:spcPts val="700"/>
              </a:spcBef>
              <a:buClrTx/>
              <a:buFontTx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Introduction of next generation of platforms</a:t>
            </a:r>
          </a:p>
          <a:p>
            <a:pPr lvl="2">
              <a:lnSpc>
                <a:spcPct val="90000"/>
              </a:lnSpc>
              <a:spcBef>
                <a:spcPts val="700"/>
              </a:spcBef>
              <a:buClrTx/>
              <a:buFontTx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Growth of live services keeping games relevant with new content </a:t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When PlayStation was launched, North America, Japan, and Western Europe were the dominant markets…"/>
          <p:cNvSpPr txBox="1"/>
          <p:nvPr>
            <p:ph type="body" idx="1"/>
          </p:nvPr>
        </p:nvSpPr>
        <p:spPr>
          <a:xfrm>
            <a:off x="489115" y="1152260"/>
            <a:ext cx="7197726" cy="5663407"/>
          </a:xfrm>
          <a:prstGeom prst="rect">
            <a:avLst/>
          </a:prstGeom>
        </p:spPr>
        <p:txBody>
          <a:bodyPr/>
          <a:lstStyle/>
          <a:p>
            <a:pPr marL="325755" marR="137160" indent="-228600" algn="just" defTabSz="457200">
              <a:lnSpc>
                <a:spcPct val="90000"/>
              </a:lnSpc>
              <a:buClrTx/>
              <a:buFontTx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When PlayStation was launched, North America, Japan, and Western Europe were the dominant markets</a:t>
            </a:r>
          </a:p>
          <a:p>
            <a:pPr lvl="1" marL="1073900" marR="137160" indent="-228600" algn="just" defTabSz="457200">
              <a:lnSpc>
                <a:spcPct val="90000"/>
              </a:lnSpc>
              <a:spcBef>
                <a:spcPts val="800"/>
              </a:spcBef>
              <a:buClrTx/>
              <a:buFontTx/>
              <a:buChar char="•"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Consumer spending, game development limited to those markets</a:t>
            </a:r>
          </a:p>
          <a:p>
            <a:pPr lvl="1" marL="1073900" marR="137160" indent="-228600" algn="just" defTabSz="457200">
              <a:lnSpc>
                <a:spcPct val="90000"/>
              </a:lnSpc>
              <a:spcBef>
                <a:spcPts val="800"/>
              </a:spcBef>
              <a:buClrTx/>
              <a:buFontTx/>
              <a:buChar char="•"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Issues with piracy, costs of the hardware, gov’t restrictions (e.g., China), logistics (shipping and manufacturing</a:t>
            </a:r>
          </a:p>
          <a:p>
            <a:pPr lvl="1" marL="325755" marR="137160" indent="-228600" algn="just" defTabSz="457200">
              <a:lnSpc>
                <a:spcPct val="90000"/>
              </a:lnSpc>
              <a:spcBef>
                <a:spcPts val="800"/>
              </a:spcBef>
              <a:buClrTx/>
              <a:buFontTx/>
              <a:buChar char="•"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Newzoo numbers: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xfrm>
            <a:off x="8429997" y="6405562"/>
            <a:ext cx="256431" cy="292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9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132" y="2537846"/>
            <a:ext cx="5981941" cy="4061387"/>
          </a:xfrm>
          <a:prstGeom prst="rect">
            <a:avLst/>
          </a:prstGeom>
          <a:ln w="254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RRITO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TERRITORIES</a:t>
            </a:r>
          </a:p>
        </p:txBody>
      </p:sp>
      <p:sp>
        <p:nvSpPr>
          <p:cNvPr id="142" name="The Asian-Pacific market is the largest region in terms of revenue led by China, Japan, and South Kore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7155" marR="137160" indent="0" algn="just" defTabSz="457200">
              <a:lnSpc>
                <a:spcPct val="90000"/>
              </a:lnSpc>
              <a:buClrTx/>
              <a:buSzTx/>
              <a:buFontTx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Asian-Pacific market is the largest region in terms of revenue led by China, Japan, and South Korea</a:t>
            </a:r>
          </a:p>
          <a:p>
            <a:pPr lvl="1" marL="990773" marR="137160" indent="-228600" algn="just" defTabSz="457200">
              <a:lnSpc>
                <a:spcPct val="110000"/>
              </a:lnSpc>
              <a:spcBef>
                <a:spcPts val="800"/>
              </a:spcBef>
              <a:buClrTx/>
              <a:buFontTx/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According to Newzoo, the market was projected to generate $78.4  billion accounting for @ 50% of the world-wide market </a:t>
            </a:r>
          </a:p>
          <a:p>
            <a:pPr lvl="1" marL="990773" marR="137160" indent="-228600" algn="just" defTabSz="457200">
              <a:lnSpc>
                <a:spcPct val="110000"/>
              </a:lnSpc>
              <a:spcBef>
                <a:spcPts val="800"/>
              </a:spcBef>
              <a:buClrTx/>
              <a:buFontTx/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China is the biggest market and projected to hit @ US$36.5 billion </a:t>
            </a:r>
          </a:p>
          <a:p>
            <a:pPr lvl="4" marL="2076450" indent="-285750">
              <a:spcBef>
                <a:spcPts val="0"/>
              </a:spcBef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60% of market driven by mobile and projected to grow to about 70% by 2021</a:t>
            </a:r>
          </a:p>
          <a:p>
            <a:pPr lvl="2" marL="958850" indent="-285750">
              <a:spcBef>
                <a:spcPts val="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Japan is the 3rd largest market driven by a huge mobile market and projected revenue is about US$19 billion</a:t>
            </a:r>
          </a:p>
          <a:p>
            <a:pPr lvl="2" marL="958850" indent="-285750">
              <a:spcBef>
                <a:spcPts val="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South Korea generated the 4th highest amount of revenue reaching @US$6.2 billion</a:t>
            </a:r>
          </a:p>
          <a:p>
            <a:pPr lvl="2" marL="958850" indent="-285750">
              <a:spcBef>
                <a:spcPts val="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addition, the market also includes India with a population over 1 billion could potentially be the next big market</a:t>
            </a: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8419504" y="6405562"/>
            <a:ext cx="277417" cy="292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AME REVENUE-TERRI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GAME REVENUE-TERRITORY</a:t>
            </a:r>
          </a:p>
        </p:txBody>
      </p:sp>
      <p:sp>
        <p:nvSpPr>
          <p:cNvPr id="146" name="North America is the second biggest mark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5754" marR="137160" indent="-228600" algn="just" defTabSz="457200">
              <a:lnSpc>
                <a:spcPct val="70000"/>
              </a:lnSpc>
              <a:buClrTx/>
              <a:buFontTx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North America is the second biggest market </a:t>
            </a:r>
          </a:p>
          <a:p>
            <a:pPr lvl="1" marL="990773" marR="137160" indent="-228600" algn="just" defTabSz="457200">
              <a:lnSpc>
                <a:spcPct val="138750"/>
              </a:lnSpc>
              <a:spcBef>
                <a:spcPts val="800"/>
              </a:spcBef>
              <a:buClrTx/>
              <a:buFontTx/>
              <a:buChar char="•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Represents @ 25% of the global market</a:t>
            </a:r>
          </a:p>
          <a:p>
            <a:pPr marL="325754" marR="137160" indent="-228600" algn="just" defTabSz="457200">
              <a:lnSpc>
                <a:spcPct val="50000"/>
              </a:lnSpc>
              <a:buClrTx/>
              <a:buFontTx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Europe generated @ $30 billion </a:t>
            </a:r>
          </a:p>
          <a:p>
            <a:pPr lvl="1" marL="998855" marR="137160" indent="-228600" algn="just" defTabSz="457200">
              <a:spcBef>
                <a:spcPts val="800"/>
              </a:spcBef>
              <a:buClrTx/>
              <a:buFontTx/>
              <a:buChar char="•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Huge development community in both western and eastern Europe </a:t>
            </a:r>
          </a:p>
          <a:p>
            <a:pPr marL="325754" marR="137160" indent="-228600" algn="just" defTabSz="457200">
              <a:lnSpc>
                <a:spcPct val="90000"/>
              </a:lnSpc>
              <a:buClrTx/>
              <a:buFontTx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Latin America generated US$6 billion </a:t>
            </a:r>
          </a:p>
          <a:p>
            <a:pPr lvl="1" marL="325754" marR="137160" indent="-228600" algn="just" defTabSz="457200">
              <a:lnSpc>
                <a:spcPct val="120000"/>
              </a:lnSpc>
              <a:spcBef>
                <a:spcPts val="800"/>
              </a:spcBef>
              <a:buClrTx/>
              <a:buFontTx/>
              <a:buChar char="•"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According to Newzoo, the Middle East and Africa will generate about US$5.4 billion and will grow the fastest up from 14.5%</a:t>
            </a: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8417755" y="6405562"/>
            <a:ext cx="280915" cy="292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AME PLAYING FACTS-TERRITO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GAME PLAYING FACTS-TERRITORIES</a:t>
            </a:r>
          </a:p>
        </p:txBody>
      </p:sp>
      <p:sp>
        <p:nvSpPr>
          <p:cNvPr id="150" name="Different tastes for different count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4800" indent="-304800">
              <a:buSzPct val="125000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Different tastes for different countries</a:t>
            </a:r>
          </a:p>
          <a:p>
            <a:pPr lvl="2">
              <a:buSzPct val="125000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Different countries have different preferences on how they play games</a:t>
            </a:r>
          </a:p>
          <a:p>
            <a:pPr lvl="4">
              <a:buClrTx/>
              <a:buSzPct val="125000"/>
              <a:buFontTx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Console in the U.S. although mobile huge</a:t>
            </a:r>
          </a:p>
          <a:p>
            <a:pPr lvl="4">
              <a:buClrTx/>
              <a:buSzPct val="125000"/>
              <a:buFontTx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Mobile in China and Japan is the dominant platform</a:t>
            </a:r>
          </a:p>
          <a:p>
            <a:pPr lvl="2">
              <a:buSzPct val="125000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Growing importance of localization of games </a:t>
            </a:r>
          </a:p>
          <a:p>
            <a:pPr lvl="3">
              <a:buSzPct val="125000"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’95, games would be localized in EFIGS territories representing the biggest and most lucrative markets</a:t>
            </a:r>
          </a:p>
          <a:p>
            <a:pPr lvl="3">
              <a:buSzPct val="125000"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 markets grow, more games being localized in different languages</a:t>
            </a:r>
          </a:p>
          <a:p>
            <a:pPr lvl="3">
              <a:buSzPct val="125000"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</a:t>
            </a:r>
            <a:r>
              <a:rPr>
                <a:uFill>
                  <a:solidFill>
                    <a:srgbClr val="365F91"/>
                  </a:solidFill>
                </a:uFill>
              </a:rPr>
              <a:t>ccording to a 2020 analysis based on over 34,000 games on Steam, the top 10 languages </a:t>
            </a:r>
            <a:r>
              <a:t>were English, German, French, Russian, Spanish, Chinese (simplified), Italian, Japanese, Portuguese Brazil, and Korean</a:t>
            </a:r>
          </a:p>
          <a:p>
            <a:pPr lvl="3">
              <a:buSzPct val="125000"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same study also noted that approximately 19,521 were available in only one language, and about 4,200 games were localized</a:t>
            </a:r>
            <a:r>
              <a:rPr>
                <a:uFill>
                  <a:solidFill>
                    <a:srgbClr val="365F91"/>
                  </a:solidFill>
                </a:uFill>
              </a:rPr>
              <a:t> into two languages</a:t>
            </a:r>
          </a:p>
          <a:p>
            <a:pPr lvl="3">
              <a:buSzPct val="125000"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Games need to conform to specific territories dealing typically with language (text and/or voice over), content regulation, privacy issues and ratings</a:t>
            </a:r>
          </a:p>
          <a:p>
            <a:pPr lvl="3">
              <a:buSzPct val="125000"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Companies will target more games for specific areas incorporating local historical events 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8416490" y="6405562"/>
            <a:ext cx="283445" cy="292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WHO IS PLAYING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 IS PLAYING?</a:t>
            </a:r>
          </a:p>
        </p:txBody>
      </p:sp>
      <p:sp>
        <p:nvSpPr>
          <p:cNvPr id="154" name="25 years ago, the average player was a teenage boy playing alone in front of TV screen typically at home…"/>
          <p:cNvSpPr txBox="1"/>
          <p:nvPr>
            <p:ph type="body" idx="1"/>
          </p:nvPr>
        </p:nvSpPr>
        <p:spPr>
          <a:xfrm>
            <a:off x="444500" y="1533525"/>
            <a:ext cx="8229600" cy="5324475"/>
          </a:xfrm>
          <a:prstGeom prst="rect">
            <a:avLst/>
          </a:prstGeom>
        </p:spPr>
        <p:txBody>
          <a:bodyPr/>
          <a:lstStyle/>
          <a:p>
            <a:pPr marL="304800" indent="-3048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25 years ago, the average player was a teenage boy playing alone in front of TV screen typically at home</a:t>
            </a:r>
          </a:p>
          <a:p>
            <a:pPr lvl="2">
              <a:spcBef>
                <a:spcPts val="7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1995, 30 million gamers and 50% were 18 or younger</a:t>
            </a:r>
          </a:p>
          <a:p>
            <a:pPr marL="304800" indent="-304800">
              <a:buClrTx/>
              <a:buFontTx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Today’s demographics regarding average game player:</a:t>
            </a:r>
          </a:p>
          <a:p>
            <a:pPr lvl="2" marL="1047750" indent="-17145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About 30-35 years old </a:t>
            </a:r>
          </a:p>
          <a:p>
            <a:pPr lvl="2" marL="1047750" indent="-17145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 likely to be female as male</a:t>
            </a:r>
          </a:p>
          <a:p>
            <a:pPr lvl="3" marL="1539239" indent="-205739">
              <a:spcBef>
                <a:spcPts val="600"/>
              </a:spcBef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54% of gamers are male. 46% are female</a:t>
            </a:r>
          </a:p>
          <a:p>
            <a:pPr lvl="3" marL="1539239" indent="-205739">
              <a:spcBef>
                <a:spcPts val="600"/>
              </a:spcBef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some countries, depending on type of game and platform, more woman then men play certain games </a:t>
            </a:r>
          </a:p>
          <a:p>
            <a:pPr lvl="4" marL="1996439" indent="-205739">
              <a:spcBef>
                <a:spcPts val="600"/>
              </a:spcBef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Japan, 2 out of 3 players are female</a:t>
            </a:r>
          </a:p>
          <a:p>
            <a:pPr marL="304800" indent="-304800">
              <a:buClrTx/>
              <a:buFontTx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More than 2.7 billion active gamers</a:t>
            </a:r>
          </a:p>
          <a:p>
            <a:pPr lvl="2">
              <a:spcBef>
                <a:spcPts val="700"/>
              </a:spcBef>
              <a:buClrTx/>
              <a:buFontTx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China and US rep most in players and spending</a:t>
            </a:r>
          </a:p>
          <a:p>
            <a:pPr lvl="2" marL="1181100" indent="-30480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46% or 1.1 billion spend money on games</a:t>
            </a:r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TFORMS-REVEN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PLATFORMS-REVENUE</a:t>
            </a:r>
          </a:p>
        </p:txBody>
      </p:sp>
      <p:sp>
        <p:nvSpPr>
          <p:cNvPr id="158" name="Historically,  market was dominated by the console manufacturers such as Sony, Microsoft, and Nintend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2" marL="228599" indent="-228599">
              <a:spcBef>
                <a:spcPts val="600"/>
              </a:spcBef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Historically,  market was dominated by the console manufacturers such as Sony, Microsoft, and Nintendo</a:t>
            </a:r>
          </a:p>
          <a:p>
            <a:pPr lvl="2" marL="228599" indent="-228599">
              <a:spcBef>
                <a:spcPts val="600"/>
              </a:spcBef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Today, mobile represents the biggest share of distribution revenue with digital from console and PC the second biggest revenue stream. See Newzoo chart below</a:t>
            </a:r>
          </a:p>
          <a:p>
            <a:pPr lvl="2" marL="228599" indent="-228599">
              <a:spcBef>
                <a:spcPts val="600"/>
              </a:spcBef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New forms of distribution have revolutionized the industry and helped the industry reach record revenue numbers</a:t>
            </a:r>
          </a:p>
          <a:p>
            <a:pPr lvl="2" marL="228599" indent="-228599">
              <a:spcBef>
                <a:spcPts val="600"/>
              </a:spcBef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How did we get there so fast in a relatively short period of time?</a:t>
            </a:r>
          </a:p>
        </p:txBody>
      </p:sp>
      <p:sp>
        <p:nvSpPr>
          <p:cNvPr id="159" name="Slide Number"/>
          <p:cNvSpPr txBox="1"/>
          <p:nvPr>
            <p:ph type="sldNum" sz="quarter" idx="4294967295"/>
          </p:nvPr>
        </p:nvSpPr>
        <p:spPr>
          <a:xfrm>
            <a:off x="8416302" y="6399212"/>
            <a:ext cx="283817" cy="304801"/>
          </a:xfrm>
          <a:prstGeom prst="rect">
            <a:avLst/>
          </a:prstGeom>
          <a:ln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584200">
              <a:defRPr sz="1200">
                <a:solidFill>
                  <a:srgbClr val="999999"/>
                </a:solidFill>
                <a:uFill>
                  <a:solidFill>
                    <a:srgbClr val="999999"/>
                  </a:solidFill>
                </a:u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60" name="Screenshot 2021-09-20 00.21.01.png" descr="Screenshot 2021-09-20 00.21.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1720" y="3375042"/>
            <a:ext cx="4875370" cy="3152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HE CHANGING LANDSCAP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CHANGING LANDSCAPE</a:t>
            </a:r>
          </a:p>
        </p:txBody>
      </p:sp>
      <p:sp>
        <p:nvSpPr>
          <p:cNvPr id="163" name="Barriers of entry began to fall for both consumers and developers…"/>
          <p:cNvSpPr txBox="1"/>
          <p:nvPr>
            <p:ph type="body" idx="1"/>
          </p:nvPr>
        </p:nvSpPr>
        <p:spPr>
          <a:xfrm>
            <a:off x="67733" y="1160991"/>
            <a:ext cx="8229601" cy="5527676"/>
          </a:xfrm>
          <a:prstGeom prst="rect">
            <a:avLst/>
          </a:prstGeom>
        </p:spPr>
        <p:txBody>
          <a:bodyPr/>
          <a:lstStyle/>
          <a:p>
            <a:pPr marL="342899" indent="-342899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Barriers of entry began to fall for both consumers and developers </a:t>
            </a:r>
          </a:p>
          <a:p>
            <a:pPr marL="342899" indent="-342899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the consumer:</a:t>
            </a:r>
          </a:p>
          <a:p>
            <a:pPr lvl="2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Accessibility to new devices and forms of distribution</a:t>
            </a:r>
          </a:p>
          <a:p>
            <a:pPr lvl="2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Free to play model exposed a lot of non-gamers to games</a:t>
            </a:r>
          </a:p>
          <a:p>
            <a:pPr lvl="2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Lower costs to play (mobile devices, PC digital, cloud, and different business models)</a:t>
            </a:r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xfrm>
            <a:off x="8422109" y="6405562"/>
            <a:ext cx="272207" cy="292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HE CHANGING LANDSCAP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CHANGING LANDSCAPE</a:t>
            </a:r>
          </a:p>
        </p:txBody>
      </p:sp>
      <p:sp>
        <p:nvSpPr>
          <p:cNvPr id="167" name="For the Develop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2" marL="241300"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the Developer</a:t>
            </a:r>
          </a:p>
          <a:p>
            <a:pPr lvl="3" marL="1117600" indent="-241300"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Retail no longer the only way to distribute a game which can be expensive and unobtainable for most developers (See subsequent slides)</a:t>
            </a:r>
          </a:p>
          <a:p>
            <a:pPr lvl="3" marL="1117600" indent="-241300"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Click of a button* and can be distributing worldwide</a:t>
            </a:r>
          </a:p>
          <a:p>
            <a:pPr lvl="7" marL="1093469" indent="-217169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Lower costs to develop depending on platform</a:t>
            </a:r>
          </a:p>
          <a:p>
            <a:pPr lvl="6" marL="1093469" indent="-217169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Easier to develop games across different platforms thanks to availability of game engines such as Unreal engine by Epic and Unity software </a:t>
            </a:r>
          </a:p>
          <a:p>
            <a:pPr lvl="6" marL="1093469" indent="-217169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Develop and distribute games independently without a publisher</a:t>
            </a:r>
          </a:p>
          <a:p>
            <a:pPr lvl="2">
              <a:lnSpc>
                <a:spcPct val="80000"/>
              </a:lnSpc>
              <a:buSzPct val="125000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Publishers would help with: </a:t>
            </a:r>
          </a:p>
          <a:p>
            <a:pPr lvl="3">
              <a:lnSpc>
                <a:spcPct val="80000"/>
              </a:lnSpc>
              <a:buSzPct val="125000"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Finance</a:t>
            </a:r>
          </a:p>
          <a:p>
            <a:pPr lvl="3">
              <a:lnSpc>
                <a:spcPct val="80000"/>
              </a:lnSpc>
              <a:buSzPct val="125000"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Manufacture</a:t>
            </a:r>
          </a:p>
          <a:p>
            <a:pPr lvl="3">
              <a:lnSpc>
                <a:spcPct val="80000"/>
              </a:lnSpc>
              <a:buSzPct val="125000"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Distribute</a:t>
            </a:r>
          </a:p>
          <a:p>
            <a:pPr lvl="3">
              <a:lnSpc>
                <a:spcPct val="80000"/>
              </a:lnSpc>
              <a:buSzPct val="125000"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Market</a:t>
            </a:r>
          </a:p>
          <a:p>
            <a:pPr lvl="3">
              <a:lnSpc>
                <a:spcPct val="80000"/>
              </a:lnSpc>
              <a:buSzPct val="125000"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Testing</a:t>
            </a:r>
          </a:p>
          <a:p>
            <a:pPr lvl="3">
              <a:lnSpc>
                <a:spcPct val="80000"/>
              </a:lnSpc>
              <a:buSzPct val="125000"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Submissions</a:t>
            </a:r>
          </a:p>
          <a:p>
            <a:pPr lvl="3">
              <a:lnSpc>
                <a:spcPct val="80000"/>
              </a:lnSpc>
              <a:buSzPct val="125000"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Licensing</a:t>
            </a:r>
          </a:p>
          <a:p>
            <a:pPr lvl="3">
              <a:lnSpc>
                <a:spcPct val="80000"/>
              </a:lnSpc>
              <a:buSzPct val="125000"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Dealing with 1st parties (i.e., console manufacturers)</a:t>
            </a:r>
          </a:p>
          <a:p>
            <a:pPr lvl="3">
              <a:lnSpc>
                <a:spcPct val="80000"/>
              </a:lnSpc>
              <a:spcBef>
                <a:spcPts val="600"/>
              </a:spcBef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return, Publishers would share revenues with Developers from sales of game or take a distribution fee</a:t>
            </a:r>
          </a:p>
          <a:p>
            <a:pPr lvl="7" marL="1093469" indent="-217169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1st Parties no longer gatekeepers for distribution</a:t>
            </a:r>
          </a:p>
          <a:p>
            <a:pPr lvl="7" marL="1093469" indent="-217169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1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But, too much product. How do you distinguish your game?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xfrm>
            <a:off x="8416862" y="6405562"/>
            <a:ext cx="282701" cy="292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ONSO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CONSOLES</a:t>
            </a:r>
          </a:p>
        </p:txBody>
      </p:sp>
      <p:sp>
        <p:nvSpPr>
          <p:cNvPr id="171" name="The gate keepers in deciding what games appear on their platform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4799" indent="-304799"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gate keepers in deciding what games appear on their platforms</a:t>
            </a:r>
          </a:p>
          <a:p>
            <a:pPr lvl="3" marL="914400" indent="-190500">
              <a:buChar char="•"/>
              <a:defRPr sz="21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Companies collect royalties for permitting 3</a:t>
            </a:r>
            <a:r>
              <a:rPr baseline="29714"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party games on their platforms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3" marL="914400" indent="-190500">
              <a:buChar char="•"/>
              <a:defRPr sz="21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Approval procedures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3" marL="914400" indent="-190500">
              <a:buChar char="•"/>
              <a:defRPr sz="21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Rules and regulations for submitting and appearing on platform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2" marL="228600">
              <a:buClrTx/>
              <a:buSzPct val="83000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Console: Initially projected @US$45 Billion* (Newzoo) and is projected to reach US$61.1 billion in 2022</a:t>
            </a:r>
          </a:p>
          <a:p>
            <a:pPr lvl="2" marL="838200">
              <a:lnSpc>
                <a:spcPct val="80000"/>
              </a:lnSpc>
              <a:buClrTx/>
              <a:buSzPct val="80000"/>
              <a:buFontTx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Huge installed base </a:t>
            </a:r>
          </a:p>
          <a:p>
            <a:pPr lvl="2">
              <a:lnSpc>
                <a:spcPct val="80000"/>
              </a:lnSpc>
              <a:spcBef>
                <a:spcPts val="700"/>
              </a:spcBef>
              <a:buClrTx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1995, when the PlayStation was released it sold 100,000 units in the first weekend and sold 1 million units in 6 months breaking all sales records for console based systems</a:t>
            </a:r>
          </a:p>
          <a:p>
            <a:pPr lvl="2" marL="1143000">
              <a:lnSpc>
                <a:spcPct val="80000"/>
              </a:lnSpc>
              <a:buClrTx/>
              <a:buSzPct val="83000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Installed base for present consoles  </a:t>
            </a:r>
          </a:p>
          <a:p>
            <a:pPr lvl="3">
              <a:lnSpc>
                <a:spcPct val="80000"/>
              </a:lnSpc>
              <a:buClrTx/>
              <a:buSzPct val="83000"/>
              <a:buChar char="•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@ 115 million  for PlayStation 4 (Nov. 2013)</a:t>
            </a:r>
          </a:p>
          <a:p>
            <a:pPr lvl="3">
              <a:lnSpc>
                <a:spcPct val="80000"/>
              </a:lnSpc>
              <a:buClrTx/>
              <a:buSzPct val="83000"/>
              <a:buChar char="•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@   89 million for Nintendo’s Switch (March 2017 release)</a:t>
            </a:r>
          </a:p>
          <a:p>
            <a:pPr lvl="3">
              <a:lnSpc>
                <a:spcPct val="80000"/>
              </a:lnSpc>
              <a:buClrTx/>
              <a:buSzPct val="83000"/>
              <a:buChar char="•"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@   51 million for X Box One (Nov 2013)</a:t>
            </a:r>
          </a:p>
        </p:txBody>
      </p:sp>
      <p:sp>
        <p:nvSpPr>
          <p:cNvPr id="172" name="Slide Number"/>
          <p:cNvSpPr txBox="1"/>
          <p:nvPr>
            <p:ph type="sldNum" sz="quarter" idx="2"/>
          </p:nvPr>
        </p:nvSpPr>
        <p:spPr>
          <a:xfrm>
            <a:off x="8416974" y="6405562"/>
            <a:ext cx="282477" cy="292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 BRIEF OVERVIEW OF THE INDUSTRY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300"/>
            </a:pPr>
            <a:r>
              <a:t>A BRIEF OVERVIEW OF THE INDUSTRY</a:t>
            </a:r>
          </a:p>
          <a:p>
            <a:pPr>
              <a:defRPr sz="2400"/>
            </a:pPr>
            <a:r>
              <a:t>WORLD-WIDE  MARKET</a:t>
            </a:r>
          </a:p>
        </p:txBody>
      </p:sp>
      <p:sp>
        <p:nvSpPr>
          <p:cNvPr id="98" name="In 1995 when the PlayStation was first introduced in the US, the world-wide video game market was about US$4.3 bill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3" marL="228600">
              <a:lnSpc>
                <a:spcPct val="90000"/>
              </a:lnSpc>
              <a:spcBef>
                <a:spcPts val="700"/>
              </a:spcBef>
              <a:buClrTx/>
              <a:buFontTx/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1995 when the PlayStation was first introduced in the US, the world-wide video game market was about US$4.3 billion</a:t>
            </a:r>
          </a:p>
          <a:p>
            <a:pPr lvl="3" marL="228600">
              <a:lnSpc>
                <a:spcPct val="90000"/>
              </a:lnSpc>
              <a:spcBef>
                <a:spcPts val="700"/>
              </a:spcBef>
              <a:buClrTx/>
              <a:buFontTx/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2007, jumped to US$35 billion (intro of the i-phone)</a:t>
            </a:r>
          </a:p>
          <a:p>
            <a:pPr lvl="3" marL="228600">
              <a:lnSpc>
                <a:spcPct val="90000"/>
              </a:lnSpc>
              <a:spcBef>
                <a:spcPts val="700"/>
              </a:spcBef>
              <a:buClrTx/>
              <a:buFontTx/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Since 1995 an increase of roughly 3,300% in 25 years</a:t>
            </a:r>
          </a:p>
          <a:p>
            <a:pPr lvl="3" marL="228600">
              <a:lnSpc>
                <a:spcPct val="90000"/>
              </a:lnSpc>
              <a:spcBef>
                <a:spcPts val="700"/>
              </a:spcBef>
              <a:buClrTx/>
              <a:buFontTx/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228600" indent="-228600">
              <a:lnSpc>
                <a:spcPct val="90000"/>
              </a:lnSpc>
              <a:buClrTx/>
              <a:buFontTx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NewZoo  reported US$148.8 billion in revenue in 2019 which grew to US$178 in revenue in 2020</a:t>
            </a:r>
          </a:p>
          <a:p>
            <a:pPr marL="228600" indent="-228600">
              <a:lnSpc>
                <a:spcPct val="90000"/>
              </a:lnSpc>
              <a:buClrTx/>
              <a:buFontTx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number greater than 156 countries current GDP based on 2020 UN report</a:t>
            </a:r>
          </a:p>
          <a:p>
            <a:pPr marL="228600" indent="-228600">
              <a:lnSpc>
                <a:spcPct val="90000"/>
              </a:lnSpc>
              <a:buClrTx/>
              <a:buFontTx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Projected to reach US$200 billion by 2023</a:t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8455037" y="6405562"/>
            <a:ext cx="206351" cy="292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EVOLUTION OF DISTRIB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EVOLUTION OF DISTRIBUTION</a:t>
            </a:r>
          </a:p>
        </p:txBody>
      </p:sp>
      <p:sp>
        <p:nvSpPr>
          <p:cNvPr id="175" name="Initially, console manufacturers controlled distribution of games although PC existed as well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2" marL="228600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Initially, console manufacturers controlled distribution of games although PC existed as well.</a:t>
            </a:r>
          </a:p>
          <a:p>
            <a:pPr lvl="3">
              <a:spcBef>
                <a:spcPts val="600"/>
              </a:spcBef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However, no gatekeeper for PC and no fees</a:t>
            </a:r>
          </a:p>
          <a:p>
            <a:pPr lvl="3" marL="635000">
              <a:spcBef>
                <a:spcPts val="600"/>
              </a:spcBef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Controlled which games were distributed on their platforms</a:t>
            </a:r>
          </a:p>
          <a:p>
            <a:pPr lvl="3" marL="1409700">
              <a:spcBef>
                <a:spcPts val="600"/>
              </a:spcBef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Initial approvals</a:t>
            </a:r>
          </a:p>
          <a:p>
            <a:pPr lvl="4">
              <a:spcBef>
                <a:spcPts val="600"/>
              </a:spcBef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Game design</a:t>
            </a:r>
          </a:p>
          <a:p>
            <a:pPr lvl="4">
              <a:spcBef>
                <a:spcPts val="600"/>
              </a:spcBef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Financial responsibility</a:t>
            </a:r>
          </a:p>
          <a:p>
            <a:pPr lvl="3" marL="1409700">
              <a:spcBef>
                <a:spcPts val="600"/>
              </a:spcBef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Subsequent approvals covering: </a:t>
            </a:r>
          </a:p>
          <a:p>
            <a:pPr lvl="3" marL="1905000">
              <a:spcBef>
                <a:spcPts val="600"/>
              </a:spcBef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game </a:t>
            </a:r>
          </a:p>
          <a:p>
            <a:pPr lvl="3" marL="2425700">
              <a:spcBef>
                <a:spcPts val="600"/>
              </a:spcBef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Games could be rejected because of:</a:t>
            </a:r>
          </a:p>
          <a:p>
            <a:pPr lvl="4" marL="2870200">
              <a:spcBef>
                <a:spcPts val="600"/>
              </a:spcBef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Quality (game wasn’t fun to play)</a:t>
            </a:r>
          </a:p>
          <a:p>
            <a:pPr lvl="4" marL="2870200">
              <a:spcBef>
                <a:spcPts val="600"/>
              </a:spcBef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Similar to other games</a:t>
            </a:r>
          </a:p>
          <a:p>
            <a:pPr lvl="4" marL="2870200">
              <a:spcBef>
                <a:spcPts val="600"/>
              </a:spcBef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Bugs (game would crash)</a:t>
            </a:r>
          </a:p>
          <a:p>
            <a:pPr lvl="4" marL="1866900">
              <a:spcBef>
                <a:spcPts val="600"/>
              </a:spcBef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Marketing, packaging, and press materials</a:t>
            </a:r>
          </a:p>
        </p:txBody>
      </p:sp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8407040" y="6405562"/>
            <a:ext cx="302345" cy="292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EVOLUTION OF DISTRIB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EVOLUTION OF DISTRIBUTION</a:t>
            </a:r>
          </a:p>
        </p:txBody>
      </p:sp>
      <p:sp>
        <p:nvSpPr>
          <p:cNvPr id="179" name="Physical goods were the means of distribution which require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204107" indent="-204107">
              <a:spcBef>
                <a:spcPts val="600"/>
              </a:spcBef>
              <a:buChar char="•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Physical goods were the means of distribution which required:</a:t>
            </a:r>
          </a:p>
          <a:p>
            <a:pPr lvl="3" marL="1070610" indent="-194310">
              <a:spcBef>
                <a:spcPts val="600"/>
              </a:spcBef>
              <a:buChar char="•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Ordering of physical discs</a:t>
            </a:r>
          </a:p>
          <a:p>
            <a:pPr lvl="4" marL="1477010" indent="-194310">
              <a:spcBef>
                <a:spcPts val="600"/>
              </a:spcBef>
              <a:buChar char="•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Financial investments upfront to cover costs of manufacturing</a:t>
            </a:r>
          </a:p>
          <a:p>
            <a:pPr lvl="4" marL="1477010" indent="-194310">
              <a:spcBef>
                <a:spcPts val="600"/>
              </a:spcBef>
              <a:buChar char="•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Minimum orders </a:t>
            </a:r>
          </a:p>
          <a:p>
            <a:pPr lvl="4" marL="1477010" indent="-194310">
              <a:spcBef>
                <a:spcPts val="600"/>
              </a:spcBef>
              <a:buChar char="•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Licensing fee for each physical good ordered</a:t>
            </a:r>
          </a:p>
          <a:p>
            <a:pPr marL="182165" indent="-182165"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Risks involved</a:t>
            </a:r>
          </a:p>
          <a:p>
            <a:pPr lvl="2"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Ordering a correct amount of product</a:t>
            </a:r>
          </a:p>
          <a:p>
            <a:pPr lvl="3">
              <a:buChar char="•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Based on retail orders</a:t>
            </a:r>
          </a:p>
          <a:p>
            <a:pPr lvl="3">
              <a:buChar char="•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Understanding market conditions</a:t>
            </a:r>
          </a:p>
          <a:p>
            <a:pPr lvl="3">
              <a:buChar char="•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Predicting how well a game may sell</a:t>
            </a:r>
          </a:p>
          <a:p>
            <a:pPr lvl="4" marL="1985010" indent="-194310">
              <a:buChar char="•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Market trends</a:t>
            </a:r>
          </a:p>
          <a:p>
            <a:pPr lvl="4" marL="1985010" indent="-194310">
              <a:buChar char="•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Similar product</a:t>
            </a:r>
          </a:p>
          <a:p>
            <a:pPr lvl="4" marL="1985010" indent="-194310">
              <a:buChar char="•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Competing product in the market</a:t>
            </a:r>
          </a:p>
          <a:p>
            <a:pPr lvl="3">
              <a:buChar char="•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Additional challenges dealing with foreign markets</a:t>
            </a:r>
          </a:p>
          <a:p>
            <a:pPr lvl="3">
              <a:buChar char="•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refunds on orders not sold and paid for</a:t>
            </a:r>
          </a:p>
          <a:p>
            <a:pPr lvl="3">
              <a:buChar char="•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Time issues-needed to order well in advance to have inventory for retail</a:t>
            </a:r>
          </a:p>
        </p:txBody>
      </p:sp>
      <p:sp>
        <p:nvSpPr>
          <p:cNvPr id="180" name="Slide Number"/>
          <p:cNvSpPr txBox="1"/>
          <p:nvPr>
            <p:ph type="sldNum" sz="quarter" idx="2"/>
          </p:nvPr>
        </p:nvSpPr>
        <p:spPr>
          <a:xfrm>
            <a:off x="8419504" y="6405562"/>
            <a:ext cx="277417" cy="292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EVOLUTION OF DISTRIB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EVOLUTION OF DISTRIBUTION</a:t>
            </a:r>
          </a:p>
        </p:txBody>
      </p:sp>
      <p:sp>
        <p:nvSpPr>
          <p:cNvPr id="183" name="Additional issu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899" indent="-342899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Additional issues</a:t>
            </a:r>
          </a:p>
          <a:p>
            <a:pPr lvl="1">
              <a:buChar char="•"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Limited space at retail</a:t>
            </a:r>
          </a:p>
          <a:p>
            <a:pPr lvl="1">
              <a:buChar char="•"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some publishers, difficulty in placing product in stores</a:t>
            </a:r>
          </a:p>
          <a:p>
            <a:pPr lvl="1" marL="1200150">
              <a:buChar char="•"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a game does not sell initially</a:t>
            </a:r>
          </a:p>
          <a:p>
            <a:pPr lvl="2" marL="1612900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 might be pulled from the store or</a:t>
            </a:r>
          </a:p>
          <a:p>
            <a:pPr lvl="2" marL="1612900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Drop the price of the game to help push sales and refund money to the retailer (“price protection”)</a:t>
            </a:r>
          </a:p>
          <a:p>
            <a:pPr lvl="1">
              <a:buChar char="•"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Retailers may pay late, or not pay at all</a:t>
            </a:r>
          </a:p>
          <a:p>
            <a:pPr lvl="1">
              <a:buChar char="•"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May need to provide discounts to retailers</a:t>
            </a:r>
          </a:p>
          <a:p>
            <a:pPr lvl="1">
              <a:buChar char="•"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Incur costs to promote the game with  a retailer in circulars or within the store</a:t>
            </a:r>
          </a:p>
          <a:p>
            <a:pPr lvl="1">
              <a:buChar char="•"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Warehousing products</a:t>
            </a:r>
          </a:p>
          <a:p>
            <a:pPr lvl="1">
              <a:buChar char="•"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Shipping</a:t>
            </a:r>
          </a:p>
          <a:p>
            <a:pPr lvl="1">
              <a:buChar char="•"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Insurance</a:t>
            </a:r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xfrm>
            <a:off x="8409012" y="6405562"/>
            <a:ext cx="298401" cy="292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VOLUTION OF DISTRIB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EVOLUTION OF DISTRIBUTION</a:t>
            </a:r>
          </a:p>
        </p:txBody>
      </p:sp>
      <p:sp>
        <p:nvSpPr>
          <p:cNvPr id="187" name="Additional forms of distribu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2" marL="171450" indent="-171450">
              <a:spcBef>
                <a:spcPts val="7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Additional forms of distribution</a:t>
            </a:r>
          </a:p>
          <a:p>
            <a:pPr lvl="3" marL="840739" indent="-205739">
              <a:spcBef>
                <a:spcPts val="700"/>
              </a:spcBef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Expansion of subscription services similar to a Netflix or Spotify. Examples of existing services include Sony’s PlayStation Now,  Apple Arcade</a:t>
            </a:r>
          </a:p>
          <a:p>
            <a:pPr lvl="4" marL="1386839" indent="-205739">
              <a:spcBef>
                <a:spcPts val="700"/>
              </a:spcBef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Will only succeed with content consumers want  and the business model has to work for publishers and developers</a:t>
            </a:r>
          </a:p>
          <a:p>
            <a:pPr lvl="3" marL="840739" indent="-205739">
              <a:spcBef>
                <a:spcPts val="700"/>
              </a:spcBef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Cloud Gaming </a:t>
            </a:r>
          </a:p>
          <a:p>
            <a:pPr lvl="3" marL="1399539" indent="-205739">
              <a:spcBef>
                <a:spcPts val="700"/>
              </a:spcBef>
              <a:buChar char="•"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Games and content are stored on servers</a:t>
            </a:r>
          </a:p>
          <a:p>
            <a:pPr marL="1409700" indent="-228600" defTabSz="457200">
              <a:spcBef>
                <a:spcPts val="0"/>
              </a:spcBef>
              <a:buClrTx/>
              <a:buFontTx/>
              <a:defRPr sz="19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Players can access games on any device and without the newest hardware or upgrades</a:t>
            </a:r>
          </a:p>
          <a:p>
            <a:pPr marL="1866900" indent="-228600" defTabSz="457200">
              <a:spcBef>
                <a:spcPts val="0"/>
              </a:spcBef>
              <a:buClrTx/>
              <a:buFontTx/>
              <a:defRPr sz="19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High end games (graphic intense, lots of memory)(e.g., triple A titles) can now be played on any device</a:t>
            </a:r>
          </a:p>
          <a:p>
            <a:pPr marL="1320800" indent="-228600" defTabSz="457200">
              <a:spcBef>
                <a:spcPts val="0"/>
              </a:spcBef>
              <a:buClrTx/>
              <a:buFontTx/>
              <a:defRPr sz="19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Backed by major players such as Google, Microsoft, Sony, Amazon, Tencent</a:t>
            </a:r>
          </a:p>
          <a:p>
            <a:pPr marL="1320800" indent="-228600" defTabSz="457200">
              <a:spcBef>
                <a:spcPts val="0"/>
              </a:spcBef>
              <a:buClrTx/>
              <a:buFontTx/>
              <a:defRPr sz="19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May take time to catch on many territories but may be attractive in China and Japan with reliance on mobile devices</a:t>
            </a:r>
          </a:p>
          <a:p>
            <a:pPr marL="1320800" indent="-228600" defTabSz="457200">
              <a:spcBef>
                <a:spcPts val="0"/>
              </a:spcBef>
              <a:buClrTx/>
              <a:buFontTx/>
              <a:defRPr sz="19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High end internet required; may cost more on fees with network provider</a:t>
            </a:r>
          </a:p>
          <a:p>
            <a:pPr marL="1320800" indent="-228600" defTabSz="457200">
              <a:spcBef>
                <a:spcPts val="0"/>
              </a:spcBef>
              <a:buClrTx/>
              <a:buFontTx/>
              <a:defRPr sz="19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Is there enough content to attract players?</a:t>
            </a:r>
          </a:p>
          <a:p>
            <a:pPr marL="1320800" indent="-228600" defTabSz="457200">
              <a:spcBef>
                <a:spcPts val="0"/>
              </a:spcBef>
              <a:buClrTx/>
              <a:buFontTx/>
              <a:defRPr sz="19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Does the business model work for publishers and developers?</a:t>
            </a:r>
          </a:p>
        </p:txBody>
      </p:sp>
      <p:sp>
        <p:nvSpPr>
          <p:cNvPr id="188" name="Slide Number"/>
          <p:cNvSpPr txBox="1"/>
          <p:nvPr>
            <p:ph type="sldNum" sz="quarter" idx="2"/>
          </p:nvPr>
        </p:nvSpPr>
        <p:spPr>
          <a:xfrm>
            <a:off x="8407263" y="6405562"/>
            <a:ext cx="301899" cy="292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HANK YOU-MULTUMES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YOU-MULTUMESC</a:t>
            </a:r>
          </a:p>
        </p:txBody>
      </p:sp>
      <p:sp>
        <p:nvSpPr>
          <p:cNvPr id="191" name="SEE MASTERING THE GAME AT https://www.wipo.int/publications/en/details.jsp?id=323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600"/>
              </a:spcBef>
              <a:buClr>
                <a:srgbClr val="040202"/>
              </a:buClr>
              <a:buSzPct val="85000"/>
              <a:buFontTx/>
              <a:buChar char=""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SEE MASTERING THE GAME AT </a:t>
            </a:r>
            <a:r>
              <a:rPr u="sng">
                <a:hlinkClick r:id="rId2" invalidUrl="" action="" tgtFrame="" tooltip="" history="1" highlightClick="0" endSnd="0"/>
              </a:rPr>
              <a:t>https://www.wipo.int/publications/en/details.jsp?id=3233</a:t>
            </a:r>
          </a:p>
          <a:p>
            <a:pPr marL="274320" indent="-274320">
              <a:spcBef>
                <a:spcPts val="600"/>
              </a:spcBef>
              <a:buClr>
                <a:srgbClr val="040202"/>
              </a:buClr>
              <a:buSzPct val="85000"/>
              <a:buFontTx/>
              <a:buChar char=""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2ND EDITION COMING SOON!</a:t>
            </a:r>
          </a:p>
          <a:p>
            <a:pPr marL="274320" indent="-274320">
              <a:spcBef>
                <a:spcPts val="600"/>
              </a:spcBef>
              <a:buClr>
                <a:srgbClr val="040202"/>
              </a:buClr>
              <a:buSzPct val="85000"/>
              <a:buFontTx/>
              <a:buChar char=""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274320" indent="-274320">
              <a:spcBef>
                <a:spcPts val="600"/>
              </a:spcBef>
              <a:buClr>
                <a:srgbClr val="040202"/>
              </a:buClr>
              <a:buSzPct val="85000"/>
              <a:buFontTx/>
              <a:buChar char=""/>
              <a:defRPr cap="all"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If you have any questions or comments, please contact me at </a:t>
            </a:r>
            <a:r>
              <a:rPr u="sng">
                <a:hlinkClick r:id="rId3" invalidUrl="" action="" tgtFrame="" tooltip="" history="1" highlightClick="0" endSnd="0"/>
              </a:rPr>
              <a:t>david.greenspan@yahoo.com</a:t>
            </a:r>
          </a:p>
          <a:p>
            <a:pPr lvl="6" marL="0" indent="0">
              <a:spcBef>
                <a:spcPts val="500"/>
              </a:spcBef>
              <a:buClr>
                <a:srgbClr val="040202"/>
              </a:buClr>
              <a:buSzTx/>
              <a:buNone/>
              <a:defRPr sz="1300">
                <a:uFill>
                  <a:solidFill>
                    <a:srgbClr val="777F98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6" marL="0" indent="0">
              <a:spcBef>
                <a:spcPts val="500"/>
              </a:spcBef>
              <a:buClr>
                <a:srgbClr val="040202"/>
              </a:buClr>
              <a:buSzTx/>
              <a:buNone/>
              <a:defRPr sz="1300">
                <a:uFill>
                  <a:solidFill>
                    <a:srgbClr val="777F98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6" marL="0" indent="0">
              <a:spcBef>
                <a:spcPts val="500"/>
              </a:spcBef>
              <a:buClr>
                <a:srgbClr val="040202"/>
              </a:buClr>
              <a:buSzTx/>
              <a:buNone/>
              <a:defRPr sz="1300">
                <a:uFill>
                  <a:solidFill>
                    <a:srgbClr val="777F98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6" marL="0" indent="0">
              <a:spcBef>
                <a:spcPts val="500"/>
              </a:spcBef>
              <a:buClr>
                <a:srgbClr val="040202"/>
              </a:buClr>
              <a:buSzTx/>
              <a:buNone/>
              <a:defRPr sz="1300">
                <a:uFill>
                  <a:solidFill>
                    <a:srgbClr val="777F98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COPYRIGHT 2021GREENSPAN</a:t>
            </a:r>
          </a:p>
          <a:p>
            <a:pPr lvl="6" marL="0" indent="0">
              <a:spcBef>
                <a:spcPts val="500"/>
              </a:spcBef>
              <a:buClr>
                <a:srgbClr val="040202"/>
              </a:buClr>
              <a:buSzTx/>
              <a:buNone/>
              <a:defRPr sz="1300">
                <a:uFill>
                  <a:solidFill>
                    <a:srgbClr val="777F98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Screenshots and photos are the copyrights of their respective owners</a:t>
            </a:r>
          </a:p>
        </p:txBody>
      </p:sp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8407114" y="6405562"/>
            <a:ext cx="302197" cy="292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VENUES IN COMPARI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REVENUES IN COMPARISON</a:t>
            </a:r>
          </a:p>
        </p:txBody>
      </p:sp>
      <p:sp>
        <p:nvSpPr>
          <p:cNvPr id="102" name="#1 form of entertainment in the worl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52399" indent="-152399">
              <a:lnSpc>
                <a:spcPct val="90000"/>
              </a:lnSpc>
              <a:buClrTx/>
              <a:buFontTx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#1 form of entertainment in the world</a:t>
            </a:r>
          </a:p>
          <a:p>
            <a:pPr marL="152399" indent="-152399">
              <a:lnSpc>
                <a:spcPct val="90000"/>
              </a:lnSpc>
              <a:buClrTx/>
              <a:buFontTx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 amount that exceeds film,  book publishing, music, theater, and television </a:t>
            </a:r>
          </a:p>
          <a:p>
            <a:pPr lvl="2">
              <a:lnSpc>
                <a:spcPct val="90000"/>
              </a:lnSpc>
              <a:buClrTx/>
              <a:buFontTx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Incredible success achieved in a relatively short period of time compared to other entertainment industries</a:t>
            </a:r>
          </a:p>
          <a:p>
            <a:pPr lvl="2">
              <a:lnSpc>
                <a:spcPct val="90000"/>
              </a:lnSpc>
              <a:buClrTx/>
              <a:buFontTx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Greater growth than any other form of entertainment</a:t>
            </a:r>
          </a:p>
          <a:p>
            <a:pPr lvl="2" marL="1117600" indent="-241300">
              <a:lnSpc>
                <a:spcPct val="90000"/>
              </a:lnSpc>
              <a:spcBef>
                <a:spcPts val="700"/>
              </a:spcBef>
              <a:buClrTx/>
              <a:buFontTx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Unlike other forms of ent., revenue increased in the video game industry in 2020 (record breaking year)</a:t>
            </a:r>
          </a:p>
          <a:p>
            <a:pPr marL="165100" indent="-165100"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Film Industry</a:t>
            </a:r>
          </a:p>
          <a:p>
            <a:pPr lvl="2" marL="1028700" indent="-152400"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2019 was most successful year reaching US$101 billion</a:t>
            </a:r>
          </a:p>
          <a:p>
            <a:pPr lvl="2" marL="1028700" indent="-152400"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2020 worldwide cinema revenue-$80.8 billion</a:t>
            </a:r>
          </a:p>
          <a:p>
            <a:pPr lvl="2" marL="152400" indent="-152400"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Book Publishing</a:t>
            </a:r>
          </a:p>
          <a:p>
            <a:pPr lvl="2" marL="1028700" indent="-152400"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Global market estimated to be worth about $92.8 billion in 2019 </a:t>
            </a:r>
          </a:p>
          <a:p>
            <a:pPr lvl="2" marL="1028700" indent="-152400"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Global market estimated to be worth about $85.9 billion in 2020 </a:t>
            </a:r>
          </a:p>
          <a:p>
            <a:pPr lvl="2" marL="152400" indent="-152400"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Music Industry</a:t>
            </a:r>
          </a:p>
          <a:p>
            <a:pPr lvl="2" marL="1028700" indent="-152400"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Revenues of $75 billion in 2019</a:t>
            </a:r>
          </a:p>
          <a:p>
            <a:pPr lvl="2" marL="1028700" indent="-152400"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Revenue of $57.5 billion in 2020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VENUES-IN COMPARISON"/>
          <p:cNvSpPr txBox="1"/>
          <p:nvPr>
            <p:ph type="title"/>
          </p:nvPr>
        </p:nvSpPr>
        <p:spPr>
          <a:xfrm>
            <a:off x="50800" y="-284480"/>
            <a:ext cx="9144000" cy="1152526"/>
          </a:xfrm>
          <a:prstGeom prst="rect">
            <a:avLst/>
          </a:prstGeom>
        </p:spPr>
        <p:txBody>
          <a:bodyPr/>
          <a:lstStyle/>
          <a:p>
            <a:pPr/>
            <a:r>
              <a:t>REVENUES-IN COMPARISON</a:t>
            </a:r>
          </a:p>
        </p:txBody>
      </p:sp>
      <p:sp>
        <p:nvSpPr>
          <p:cNvPr id="106" name="NFL (National Football League (US)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92881" indent="-192881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NFL (National Football League (US))</a:t>
            </a:r>
          </a:p>
          <a:p>
            <a:pPr lvl="2" marL="1047750" indent="-171450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Generated @US$16 billion in 2019 and $12 billion in 2020</a:t>
            </a:r>
          </a:p>
          <a:p>
            <a:pPr lvl="2" marL="1047750" indent="-171450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 in 2020 signed 5 year deal with NFL for US$1 billion, NFLPA US$500 million and combined US$500 million marketing commitment</a:t>
            </a:r>
          </a:p>
          <a:p>
            <a:pPr lvl="2" marL="171449" indent="-171449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English Premier League</a:t>
            </a:r>
          </a:p>
          <a:p>
            <a:pPr lvl="3" marL="1049019" indent="-160019">
              <a:spcBef>
                <a:spcPts val="600"/>
              </a:spcBef>
              <a:buChar char="•"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@US$7.1 billion in 2018-2019</a:t>
            </a:r>
          </a:p>
          <a:p>
            <a:pPr lvl="3" marL="1049019" indent="-160019">
              <a:spcBef>
                <a:spcPts val="600"/>
              </a:spcBef>
              <a:buChar char="•"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Consumers spent 4.2 billion (British pounds) on games</a:t>
            </a:r>
          </a:p>
          <a:p>
            <a:pPr lvl="3" marL="1049019" indent="-160019">
              <a:spcBef>
                <a:spcPts val="600"/>
              </a:spcBef>
              <a:buChar char="•"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Games represented the largest ent. sector compared to film and music</a:t>
            </a:r>
          </a:p>
          <a:p>
            <a:pPr lvl="2" marL="184149" indent="-171449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MLB (Major League Baseball (US))</a:t>
            </a:r>
          </a:p>
          <a:p>
            <a:pPr lvl="2" marL="1047750" indent="-171450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@US$10.7 billion in 2019 ( a record)</a:t>
            </a:r>
          </a:p>
          <a:p>
            <a:pPr lvl="2" marL="1047750" indent="-171450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@US$4 billion in 2020</a:t>
            </a:r>
          </a:p>
          <a:p>
            <a:pPr lvl="2" marL="1047750" indent="-171450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047750" indent="-171450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047750" indent="-171450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Note: Numbers can vary depending on sources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VENUES IN COMPARI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REVENUES IN COMPARISON</a:t>
            </a:r>
          </a:p>
        </p:txBody>
      </p:sp>
      <p:sp>
        <p:nvSpPr>
          <p:cNvPr id="110" name="NBA (National Basketball Association (US)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92881" indent="-192881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NBA (National Basketball Association (US))</a:t>
            </a:r>
          </a:p>
          <a:p>
            <a:pPr lvl="2" marL="1047750" indent="-171450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@US$8.76 billion in 2018-19  </a:t>
            </a:r>
          </a:p>
          <a:p>
            <a:pPr lvl="2" marL="1047750" indent="-171450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@US$7.9 billion in 2020-21</a:t>
            </a:r>
          </a:p>
          <a:p>
            <a:pPr lvl="2" marL="1047750" indent="-171450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Take-Two signed an exclusive licensing deal with the NBA for a reported amount in excess of $1 billion dollars in 2019</a:t>
            </a:r>
          </a:p>
          <a:p>
            <a:pPr lvl="2" marL="152400" indent="-152400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FIFA</a:t>
            </a:r>
          </a:p>
          <a:p>
            <a:pPr lvl="2" marL="1028700" indent="-152400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Worldwide revenue in 2018 was close to about US$4.8 billion. (2018-World Cup)</a:t>
            </a:r>
          </a:p>
          <a:p>
            <a:pPr lvl="2" marL="1028700" indent="-152400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Worldwide revenue in 2019 was close to US$770 million</a:t>
            </a:r>
          </a:p>
          <a:p>
            <a:pPr lvl="2" marL="1028700" indent="-152400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 paid FIFA US$160 million in royalties in 2017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xfrm>
            <a:off x="8453921" y="6405562"/>
            <a:ext cx="208583" cy="292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INDUSTRY NUMBERS-GAMEBREAK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sz="1600"/>
              <a:t>I</a:t>
            </a:r>
            <a:r>
              <a:rPr sz="2900"/>
              <a:t>NDUSTRY NUMBERS-GAMEBREAKERS</a:t>
            </a:r>
            <a:endParaRPr sz="2900"/>
          </a:p>
        </p:txBody>
      </p:sp>
      <p:sp>
        <p:nvSpPr>
          <p:cNvPr id="114" name="Grand Theft Auto 5 (Take-Two) release:…"/>
          <p:cNvSpPr txBox="1"/>
          <p:nvPr>
            <p:ph type="body" idx="1"/>
          </p:nvPr>
        </p:nvSpPr>
        <p:spPr>
          <a:xfrm>
            <a:off x="20320" y="1093258"/>
            <a:ext cx="8229601" cy="5527676"/>
          </a:xfrm>
          <a:prstGeom prst="rect">
            <a:avLst/>
          </a:prstGeom>
        </p:spPr>
        <p:txBody>
          <a:bodyPr/>
          <a:lstStyle/>
          <a:p>
            <a:pPr marL="304800" indent="-304800">
              <a:lnSpc>
                <a:spcPct val="80000"/>
              </a:lnSpc>
              <a:buClrTx/>
              <a:buFontTx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u="sng"/>
              <a:t>Grand Theft Auto 5</a:t>
            </a:r>
            <a:r>
              <a:t> (Take-Two) release: </a:t>
            </a:r>
          </a:p>
          <a:p>
            <a:pPr lvl="2" marL="1047750" indent="-171450">
              <a:lnSpc>
                <a:spcPct val="80000"/>
              </a:lnSpc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Within 24 hours of its release in September 2013, the game had earned more than US$800 million dollars</a:t>
            </a:r>
          </a:p>
          <a:p>
            <a:pPr lvl="2" marL="1047750" indent="-171450">
              <a:lnSpc>
                <a:spcPct val="80000"/>
              </a:lnSpc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Sold more than 11 million copies world-wide in 3 days</a:t>
            </a:r>
          </a:p>
          <a:p>
            <a:pPr lvl="2" marL="1047750" indent="-171450">
              <a:lnSpc>
                <a:spcPct val="80000"/>
              </a:lnSpc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comparison, the biggest hit movie of the summer of 2013, Iron Man 3 had worldwide sales of US$372 million in it’s first weekend</a:t>
            </a:r>
          </a:p>
          <a:p>
            <a:pPr lvl="2" marL="1047750" indent="-171450">
              <a:lnSpc>
                <a:spcPct val="80000"/>
              </a:lnSpc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Has made more money than any other media product</a:t>
            </a:r>
          </a:p>
          <a:p>
            <a:pPr lvl="2" marL="1047750" indent="-171450">
              <a:lnSpc>
                <a:spcPct val="80000"/>
              </a:lnSpc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2019, earned US$595 million. Primarily driven by micro-transactions and downloadable content</a:t>
            </a:r>
          </a:p>
          <a:p>
            <a:pPr lvl="2" marL="1066800" indent="-190500">
              <a:lnSpc>
                <a:spcPct val="80000"/>
              </a:lnSpc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 of August 2021, has made $6.4 billion In 2019, including about $1billion in 2020. In the last few years, a high % driven by micro-transactions (e.g. low cost items)</a:t>
            </a:r>
          </a:p>
          <a:p>
            <a:pPr lvl="2" marL="1066800" indent="-190500">
              <a:lnSpc>
                <a:spcPct val="80000"/>
              </a:lnSpc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Has sold over 150 million copies including 20 million in 2020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ORTNITE: BATTLE ROYALE: EPIC NUMBERS-INTERESTING TRENDS"/>
          <p:cNvSpPr txBox="1"/>
          <p:nvPr>
            <p:ph type="title"/>
          </p:nvPr>
        </p:nvSpPr>
        <p:spPr>
          <a:xfrm>
            <a:off x="-172721" y="162560"/>
            <a:ext cx="9144001" cy="115252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FORTNITE: BATTLE ROYALE: EPIC NUMBERS-INTERESTING TRENDS</a:t>
            </a:r>
          </a:p>
        </p:txBody>
      </p:sp>
      <p:sp>
        <p:nvSpPr>
          <p:cNvPr id="118" name="The game costs nothing to play, yet the revenues are record breaking thanks to  microtransactions such as in game-purchases…">
            <a:hlinkClick r:id="rId2" invalidUrl="" action="" tgtFrame="" tooltip="" history="1" highlightClick="0" endSnd="0"/>
          </p:cNvPr>
          <p:cNvSpPr txBox="1"/>
          <p:nvPr>
            <p:ph type="body" idx="1"/>
          </p:nvPr>
        </p:nvSpPr>
        <p:spPr>
          <a:xfrm>
            <a:off x="355600" y="1292225"/>
            <a:ext cx="8229600" cy="5527675"/>
          </a:xfrm>
          <a:prstGeom prst="rect">
            <a:avLst/>
          </a:prstGeom>
        </p:spPr>
        <p:txBody>
          <a:bodyPr/>
          <a:lstStyle/>
          <a:p>
            <a:pPr marL="192881" indent="-19288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game costs nothing to play, yet the revenues are record breaking thanks to  microtransactions such as in game-purchases</a:t>
            </a:r>
          </a:p>
          <a:p>
            <a:pPr lvl="1" marL="602796" indent="-183696">
              <a:spcBef>
                <a:spcPts val="800"/>
              </a:spcBef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SIDEBAR: A majority of games earn revenue from additional content such as DLC and microtransactions</a:t>
            </a:r>
          </a:p>
          <a:p>
            <a:pPr lvl="3" marL="1607819" indent="-274319">
              <a:spcBef>
                <a:spcPts val="600"/>
              </a:spcBef>
              <a:buSzPct val="57000"/>
              <a:buChar char="•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(items such as weapons, costumes, jerseys, characters, cars)</a:t>
            </a:r>
          </a:p>
          <a:p>
            <a:pPr lvl="3" marL="1607819" indent="-274319">
              <a:spcBef>
                <a:spcPts val="600"/>
              </a:spcBef>
              <a:buSzPct val="57000"/>
              <a:buChar char="•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Power-Ups so players can move faster</a:t>
            </a:r>
          </a:p>
          <a:p>
            <a:pPr lvl="3" marL="1607819" indent="-274319">
              <a:spcBef>
                <a:spcPts val="600"/>
              </a:spcBef>
              <a:buSzPct val="57000"/>
              <a:buChar char="•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Advertising</a:t>
            </a:r>
          </a:p>
          <a:p>
            <a:pPr lvl="3" marL="1607819" indent="-274319">
              <a:spcBef>
                <a:spcPts val="600"/>
              </a:spcBef>
              <a:buSzPct val="57000"/>
              <a:buChar char="•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Loot Boxes*</a:t>
            </a:r>
          </a:p>
          <a:p>
            <a:pPr marL="192881" indent="-192881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Has e</a:t>
            </a:r>
            <a:r>
              <a:t>arned a reported $3 billion dollars in profit </a:t>
            </a:r>
          </a:p>
          <a:p>
            <a:pPr marL="192881" indent="-192881"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Made US$2.4 billion dollars in 2018 (most ever for a game) and US$1.8 billion in 2019 which was tops in games for 2019  </a:t>
            </a:r>
          </a:p>
          <a:p>
            <a:pPr marL="192881" indent="-192881"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US$1.2.billion earned on iOS. Apple made US$360 million from licensing fees</a:t>
            </a:r>
          </a:p>
          <a:p>
            <a:pPr lvl="2" marL="1047750" indent="-171450">
              <a:spcBef>
                <a:spcPts val="700"/>
              </a:spcBef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Big stakes in the Epic v. Apple antitrust lawsuit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0" name="nintendoswitch-fortnite-e3screenshot-2.png" descr="nintendoswitch-fortnite-e3screenshot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229600" y="-762000"/>
            <a:ext cx="21590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nintendoswitch-fortnite-e3screenshot-2.png" descr="nintendoswitch-fortnite-e3screenshot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822700" y="-406400"/>
            <a:ext cx="2159000" cy="121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ORTNITE: BATTLE ROYALE: NEW OPPORTUNITIES"/>
          <p:cNvSpPr txBox="1"/>
          <p:nvPr>
            <p:ph type="title"/>
          </p:nvPr>
        </p:nvSpPr>
        <p:spPr>
          <a:xfrm>
            <a:off x="-203200" y="0"/>
            <a:ext cx="9144000" cy="115252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FORTNITE: BATTLE ROYALE: NEW OPPORTUNITIES</a:t>
            </a:r>
          </a:p>
        </p:txBody>
      </p:sp>
      <p:sp>
        <p:nvSpPr>
          <p:cNvPr id="124" name="Other ways to make money:…">
            <a:hlinkClick r:id="rId2" invalidUrl="" action="" tgtFrame="" tooltip="" history="1" highlightClick="0" endSnd="0"/>
          </p:cNvPr>
          <p:cNvSpPr txBox="1"/>
          <p:nvPr>
            <p:ph type="body" idx="1"/>
          </p:nvPr>
        </p:nvSpPr>
        <p:spPr>
          <a:xfrm>
            <a:off x="355600" y="1292225"/>
            <a:ext cx="8229600" cy="5527675"/>
          </a:xfrm>
          <a:prstGeom prst="rect">
            <a:avLst/>
          </a:prstGeom>
        </p:spPr>
        <p:txBody>
          <a:bodyPr/>
          <a:lstStyle/>
          <a:p>
            <a:pPr marL="192881" indent="-192881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Other ways to make money: </a:t>
            </a:r>
          </a:p>
          <a:p>
            <a:pPr marL="192881" indent="-192881" algn="just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In-game concert with the DJ performer </a:t>
            </a:r>
            <a:r>
              <a:t>Marshmello </a:t>
            </a:r>
            <a:r>
              <a:t> watched by 10 million people who logged into the game. At the time (2019), most watched concert of all-time. See the performance at  </a:t>
            </a:r>
            <a:r>
              <a:rPr u="sng">
                <a:solidFill>
                  <a:srgbClr val="262626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https://www.youtube.com/watch?v=wYeFAlVC8qU</a:t>
            </a:r>
          </a:p>
          <a:p>
            <a:pPr marL="192881" indent="-192881" algn="just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According to Epic Games,  Travis Scott’s 10 minute subsequent concert IN 2020 had 27.7 million unique viewers and 45.8 total viewers watched five shows which included the initial show and 4 replays spread over 3 days. See the performance at </a:t>
            </a:r>
            <a:r>
              <a:rPr u="sng">
                <a:solidFill>
                  <a:srgbClr val="262626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https://www.youtube.com/watch?v=wYeFAlVC8qU</a:t>
            </a:r>
            <a:endParaRPr>
              <a:solidFill>
                <a:srgbClr val="262626"/>
              </a:solidFill>
              <a:uFill>
                <a:solidFill>
                  <a:srgbClr val="262626"/>
                </a:solidFill>
              </a:uFill>
            </a:endParaRPr>
          </a:p>
          <a:p>
            <a:pPr marL="192881" indent="-192881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Ariana Grande’s August 2021 concert drew 78 million viewers. See the performance at </a:t>
            </a:r>
            <a:r>
              <a:rPr u="sng">
                <a:solidFill>
                  <a:srgbClr val="262626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https://www.youtube.com/watch?v=RiM0moNk74o</a:t>
            </a:r>
          </a:p>
          <a:p>
            <a:pPr marL="192881" indent="-192881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Recently, Epic has announced a new concert series to appear in </a:t>
            </a:r>
            <a:r>
              <a:rPr i="1"/>
              <a:t>Fortnite.</a:t>
            </a:r>
            <a:endParaRPr i="1"/>
          </a:p>
          <a:p>
            <a:pPr marL="192881" indent="-192881" algn="just"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262626"/>
                </a:solidFill>
                <a:uFill>
                  <a:solidFill>
                    <a:srgbClr val="262626"/>
                  </a:solidFill>
                </a:uFill>
              </a:rPr>
              <a:t>Lil Nas X’s virtual performances across four shows in </a:t>
            </a:r>
            <a:r>
              <a:rPr i="1">
                <a:solidFill>
                  <a:srgbClr val="262626"/>
                </a:solidFill>
                <a:uFill>
                  <a:solidFill>
                    <a:srgbClr val="262626"/>
                  </a:solidFill>
                </a:uFill>
              </a:rPr>
              <a:t>Roblox</a:t>
            </a:r>
            <a:r>
              <a:rPr>
                <a:solidFill>
                  <a:srgbClr val="262626"/>
                </a:solidFill>
                <a:uFill>
                  <a:solidFill>
                    <a:srgbClr val="262626"/>
                  </a:solidFill>
                </a:uFill>
              </a:rPr>
              <a:t> drew 33 million. See the performances at https://blog.roblox.com/2020/12/explosive-lil-nas-x-concert-paves-way-bold-new-roblox-experiences/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6" name="nintendoswitch-fortnite-e3screenshot-2.png" descr="nintendoswitch-fortnite-e3screenshot-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8229600" y="-762000"/>
            <a:ext cx="215900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nintendoswitch-fortnite-e3screenshot-2.png" descr="nintendoswitch-fortnite-e3screenshot-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3822700" y="-406400"/>
            <a:ext cx="2159000" cy="121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IDEO GAME REVEN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VIDEO GAME REVENUES</a:t>
            </a:r>
          </a:p>
        </p:txBody>
      </p:sp>
      <p:sp>
        <p:nvSpPr>
          <p:cNvPr id="130" name="Increase in revenue primarily driven b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buClrTx/>
              <a:buFontTx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Increase in revenue primarily driven by:</a:t>
            </a:r>
          </a:p>
          <a:p>
            <a:pPr lvl="2">
              <a:lnSpc>
                <a:spcPct val="90000"/>
              </a:lnSpc>
              <a:spcBef>
                <a:spcPts val="700"/>
              </a:spcBef>
              <a:buClrTx/>
              <a:buFontTx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Accessibility: Games can be played anytime, anywhere in the world resulting in new markets and growth of established markets</a:t>
            </a:r>
          </a:p>
          <a:p>
            <a:pPr lvl="3" marL="1498600" indent="-165100">
              <a:lnSpc>
                <a:spcPct val="90000"/>
              </a:lnSpc>
              <a:spcBef>
                <a:spcPts val="700"/>
              </a:spcBef>
              <a:buClrTx/>
              <a:buFontTx/>
              <a:buChar char="•"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More people playing games because of available hardware (e.g., mobile devices) and digital distribution (mobile-PC-console digital)</a:t>
            </a:r>
          </a:p>
          <a:p>
            <a:pPr lvl="2" marL="1057275" indent="-180975">
              <a:spcBef>
                <a:spcPts val="700"/>
              </a:spcBef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Digital Revenue</a:t>
            </a:r>
          </a:p>
          <a:p>
            <a:pPr lvl="3" marL="1527810" indent="-194310">
              <a:spcBef>
                <a:spcPts val="700"/>
              </a:spcBef>
              <a:buChar char="•"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Generated @US$45 billion in revenue for PC and console digital sales</a:t>
            </a:r>
          </a:p>
          <a:p>
            <a:pPr lvl="3" marL="1527810" indent="-194310">
              <a:spcBef>
                <a:spcPts val="700"/>
              </a:spcBef>
              <a:buChar char="•"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According to Newzoo: US$77.5 billion for the mobile/tablet mrkt</a:t>
            </a:r>
          </a:p>
          <a:p>
            <a:pPr lvl="3" marL="1527810" indent="-194310">
              <a:spcBef>
                <a:spcPts val="700"/>
              </a:spcBef>
              <a:buChar char="•"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2011, digital accounted for @20% of the market with retail accounting for 80%. In 2019, @80% </a:t>
            </a:r>
          </a:p>
          <a:p>
            <a:pPr lvl="3" marL="1527810" indent="-194310">
              <a:spcBef>
                <a:spcPts val="700"/>
              </a:spcBef>
              <a:buChar char="•"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consoles, digital represents about 50% of sales</a:t>
            </a:r>
          </a:p>
          <a:p>
            <a:pPr lvl="4" marL="1985010" indent="-194310">
              <a:spcBef>
                <a:spcPts val="700"/>
              </a:spcBef>
              <a:buChar char="•"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When PS4 and XBox One launched (2013), digital sales represented 5-10%</a:t>
            </a:r>
          </a:p>
          <a:p>
            <a:pPr lvl="3" marL="1527810" indent="-194310">
              <a:spcBef>
                <a:spcPts val="600"/>
              </a:spcBef>
              <a:buChar char="•"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Revenue primarily driven from:</a:t>
            </a:r>
          </a:p>
          <a:p>
            <a:pPr lvl="3" marL="2035810" indent="-194310">
              <a:spcBef>
                <a:spcPts val="600"/>
              </a:spcBef>
              <a:buChar char="•"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Sale of premium games and new content added to games extending life of games (DLC and microtransactions)</a:t>
            </a:r>
          </a:p>
          <a:p>
            <a:pPr lvl="3" marL="2035810" indent="-194310">
              <a:spcBef>
                <a:spcPts val="600"/>
              </a:spcBef>
              <a:buChar char="•"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Access to games previously unavailable (limited retail space not an issue)</a:t>
            </a:r>
          </a:p>
          <a:p>
            <a:pPr lvl="3" marL="1498600" indent="-165100">
              <a:lnSpc>
                <a:spcPct val="90000"/>
              </a:lnSpc>
              <a:spcBef>
                <a:spcPts val="700"/>
              </a:spcBef>
              <a:buClrTx/>
              <a:buFontTx/>
              <a:buChar char="•"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3" marL="1498600" indent="-165100">
              <a:lnSpc>
                <a:spcPct val="90000"/>
              </a:lnSpc>
              <a:spcBef>
                <a:spcPts val="700"/>
              </a:spcBef>
              <a:buClrTx/>
              <a:buFontTx/>
              <a:buChar char="•"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3" marL="1498600" indent="-165100">
              <a:lnSpc>
                <a:spcPct val="90000"/>
              </a:lnSpc>
              <a:spcBef>
                <a:spcPts val="700"/>
              </a:spcBef>
              <a:buClrTx/>
              <a:buFontTx/>
              <a:buChar char="•"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3" marL="1498600" indent="-165100">
              <a:lnSpc>
                <a:spcPct val="90000"/>
              </a:lnSpc>
              <a:spcBef>
                <a:spcPts val="700"/>
              </a:spcBef>
              <a:buClrTx/>
              <a:buFontTx/>
              <a:buChar char="•"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3" marL="1498600" indent="-165100">
              <a:lnSpc>
                <a:spcPct val="90000"/>
              </a:lnSpc>
              <a:spcBef>
                <a:spcPts val="700"/>
              </a:spcBef>
              <a:buClrTx/>
              <a:buFontTx/>
              <a:buChar char="•"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2" marL="1562100">
              <a:lnSpc>
                <a:spcPct val="90000"/>
              </a:lnSpc>
              <a:spcBef>
                <a:spcPts val="700"/>
              </a:spcBef>
              <a:buClrTx/>
              <a:buFontTx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Cloud gaming (Google’s Stadia, Microsoft’s Project xCloud, Sony’s PlayStation Now, Apple’s Arcade,  Nvidia’s GeForce, Tencent’s Start, and Amazon’s Luna)</a:t>
            </a:r>
          </a:p>
          <a:p>
            <a:pPr lvl="3" marL="1498600" indent="-165100">
              <a:lnSpc>
                <a:spcPct val="90000"/>
              </a:lnSpc>
              <a:spcBef>
                <a:spcPts val="700"/>
              </a:spcBef>
              <a:buClrTx/>
              <a:buFontTx/>
              <a:buChar char="•"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Cross-platform play</a:t>
            </a:r>
          </a:p>
          <a:p>
            <a:pPr lvl="3" marL="1498600" indent="-165100">
              <a:lnSpc>
                <a:spcPct val="90000"/>
              </a:lnSpc>
              <a:spcBef>
                <a:spcPts val="700"/>
              </a:spcBef>
              <a:buClrTx/>
              <a:buFontTx/>
              <a:buChar char="•"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Better internet connections</a:t>
            </a: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8452507" y="6405562"/>
            <a:ext cx="211411" cy="292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UnicodeMS"/>
        <a:ea typeface="ArialUnicodeMS"/>
        <a:cs typeface="ArialUnicodeMS"/>
      </a:majorFont>
      <a:minorFont>
        <a:latin typeface="ArialUnicodeMS"/>
        <a:ea typeface="ArialUnicodeMS"/>
        <a:cs typeface="ArialUnicode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1081314"/>
            <a:satOff val="4338"/>
            <a:lumOff val="-8931"/>
          </a:schemeClr>
        </a:solid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UnicodeMS"/>
        <a:ea typeface="ArialUnicodeMS"/>
        <a:cs typeface="ArialUnicodeMS"/>
      </a:majorFont>
      <a:minorFont>
        <a:latin typeface="ArialUnicodeMS"/>
        <a:ea typeface="ArialUnicodeMS"/>
        <a:cs typeface="ArialUnicodeM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1081314"/>
            <a:satOff val="4338"/>
            <a:lumOff val="-8931"/>
          </a:schemeClr>
        </a:solid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